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jpg" ContentType="image/jpg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3D74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3D74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3D74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3D74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9480" y="1290650"/>
            <a:ext cx="8424240" cy="78287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3D74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52041" y="2447670"/>
            <a:ext cx="9150350" cy="30594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imperial.ac.uk/media/imperial-college/administration-and-support-services/hr/public/recruitment-/Interview-Assessment-Form-2021.docx" TargetMode="Externa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imperial.ac.uk/equality/resources/unconscious-bias/" TargetMode="External"/><Relationship Id="rId3" Type="http://schemas.openxmlformats.org/officeDocument/2006/relationships/hyperlink" Target="https://www.imperial.ac.uk/careers/about/careers-library/exclusive-online-resources/linkedin-learning/" TargetMode="Externa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imperial.ac.uk/staff/new-staff/guidance-for-managers/inductionpack/" TargetMode="Externa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imperial.ac.uk/equality/contact/" TargetMode="Externa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imperial.ac.uk/staff-development/learning-and-development-centre/courses/recruitment-and-selection-training/recruitment-and-selection-course/" TargetMode="External"/><Relationship Id="rId3" Type="http://schemas.openxmlformats.org/officeDocument/2006/relationships/hyperlink" Target="https://www.imperial.ac.uk/staff-development/people-and-organisational-development/core-skills/courses/recruitment-and-selection-training/" TargetMode="Externa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96900" y="3922014"/>
            <a:ext cx="564070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20">
                <a:latin typeface="Arial"/>
                <a:cs typeface="Arial"/>
              </a:rPr>
              <a:t>Positive</a:t>
            </a:r>
            <a:r>
              <a:rPr dirty="0" sz="2800" spc="-17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Action</a:t>
            </a:r>
            <a:r>
              <a:rPr dirty="0" sz="2800" spc="-10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and</a:t>
            </a:r>
            <a:r>
              <a:rPr dirty="0" sz="2800" spc="-5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Know</a:t>
            </a:r>
            <a:r>
              <a:rPr dirty="0" sz="2800" spc="-90">
                <a:latin typeface="Arial"/>
                <a:cs typeface="Arial"/>
              </a:rPr>
              <a:t> </a:t>
            </a:r>
            <a:r>
              <a:rPr dirty="0" sz="2800" spc="-50">
                <a:latin typeface="Arial"/>
                <a:cs typeface="Arial"/>
              </a:rPr>
              <a:t>Your</a:t>
            </a:r>
            <a:r>
              <a:rPr dirty="0" sz="2800" spc="-65">
                <a:latin typeface="Arial"/>
                <a:cs typeface="Arial"/>
              </a:rPr>
              <a:t> </a:t>
            </a:r>
            <a:r>
              <a:rPr dirty="0" sz="2800" spc="-20">
                <a:latin typeface="Arial"/>
                <a:cs typeface="Arial"/>
              </a:rPr>
              <a:t>Pool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96900" y="2279345"/>
            <a:ext cx="6341110" cy="7886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5000" b="0">
                <a:latin typeface="Arial"/>
                <a:cs typeface="Arial"/>
              </a:rPr>
              <a:t>Recruitment</a:t>
            </a:r>
            <a:r>
              <a:rPr dirty="0" sz="5000" spc="-125" b="0">
                <a:latin typeface="Arial"/>
                <a:cs typeface="Arial"/>
              </a:rPr>
              <a:t> </a:t>
            </a:r>
            <a:r>
              <a:rPr dirty="0" sz="5000" spc="-10" b="0">
                <a:latin typeface="Arial"/>
                <a:cs typeface="Arial"/>
              </a:rPr>
              <a:t>workshop</a:t>
            </a:r>
            <a:endParaRPr sz="50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96900" y="5220919"/>
            <a:ext cx="4332605" cy="68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dirty="0" sz="1200">
                <a:solidFill>
                  <a:srgbClr val="002447"/>
                </a:solidFill>
                <a:latin typeface="Arial"/>
                <a:cs typeface="Arial"/>
              </a:rPr>
              <a:t>Kani</a:t>
            </a:r>
            <a:r>
              <a:rPr dirty="0" sz="1200" spc="-40">
                <a:solidFill>
                  <a:srgbClr val="002447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2447"/>
                </a:solidFill>
                <a:latin typeface="Arial"/>
                <a:cs typeface="Arial"/>
              </a:rPr>
              <a:t>Kamara,</a:t>
            </a:r>
            <a:r>
              <a:rPr dirty="0" sz="1200" spc="-40">
                <a:solidFill>
                  <a:srgbClr val="002447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2447"/>
                </a:solidFill>
                <a:latin typeface="Arial"/>
                <a:cs typeface="Arial"/>
              </a:rPr>
              <a:t>Head</a:t>
            </a:r>
            <a:r>
              <a:rPr dirty="0" sz="1200" spc="-30">
                <a:solidFill>
                  <a:srgbClr val="002447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2447"/>
                </a:solidFill>
                <a:latin typeface="Arial"/>
                <a:cs typeface="Arial"/>
              </a:rPr>
              <a:t>of</a:t>
            </a:r>
            <a:r>
              <a:rPr dirty="0" sz="1200" spc="-20">
                <a:solidFill>
                  <a:srgbClr val="002447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2447"/>
                </a:solidFill>
                <a:latin typeface="Arial"/>
                <a:cs typeface="Arial"/>
              </a:rPr>
              <a:t>the</a:t>
            </a:r>
            <a:r>
              <a:rPr dirty="0" sz="1200" spc="-25">
                <a:solidFill>
                  <a:srgbClr val="002447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2447"/>
                </a:solidFill>
                <a:latin typeface="Arial"/>
                <a:cs typeface="Arial"/>
              </a:rPr>
              <a:t>Equality</a:t>
            </a:r>
            <a:r>
              <a:rPr dirty="0" sz="1200" spc="-30">
                <a:solidFill>
                  <a:srgbClr val="002447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2447"/>
                </a:solidFill>
                <a:latin typeface="Arial"/>
                <a:cs typeface="Arial"/>
              </a:rPr>
              <a:t>Diversity</a:t>
            </a:r>
            <a:r>
              <a:rPr dirty="0" sz="1200" spc="5">
                <a:solidFill>
                  <a:srgbClr val="002447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2447"/>
                </a:solidFill>
                <a:latin typeface="Arial"/>
                <a:cs typeface="Arial"/>
              </a:rPr>
              <a:t>and</a:t>
            </a:r>
            <a:r>
              <a:rPr dirty="0" sz="1200" spc="-35">
                <a:solidFill>
                  <a:srgbClr val="002447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2447"/>
                </a:solidFill>
                <a:latin typeface="Arial"/>
                <a:cs typeface="Arial"/>
              </a:rPr>
              <a:t>Inclusion</a:t>
            </a:r>
            <a:r>
              <a:rPr dirty="0" sz="1200" spc="-40">
                <a:solidFill>
                  <a:srgbClr val="002447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2447"/>
                </a:solidFill>
                <a:latin typeface="Arial"/>
                <a:cs typeface="Arial"/>
              </a:rPr>
              <a:t>Team </a:t>
            </a:r>
            <a:r>
              <a:rPr dirty="0" sz="1200">
                <a:solidFill>
                  <a:srgbClr val="002447"/>
                </a:solidFill>
                <a:latin typeface="Arial"/>
                <a:cs typeface="Arial"/>
              </a:rPr>
              <a:t>Rob</a:t>
            </a:r>
            <a:r>
              <a:rPr dirty="0" sz="1200" spc="-40">
                <a:solidFill>
                  <a:srgbClr val="002447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2447"/>
                </a:solidFill>
                <a:latin typeface="Arial"/>
                <a:cs typeface="Arial"/>
              </a:rPr>
              <a:t>Farace,</a:t>
            </a:r>
            <a:r>
              <a:rPr dirty="0" sz="1200" spc="-30">
                <a:solidFill>
                  <a:srgbClr val="002447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2447"/>
                </a:solidFill>
                <a:latin typeface="Arial"/>
                <a:cs typeface="Arial"/>
              </a:rPr>
              <a:t>Interim</a:t>
            </a:r>
            <a:r>
              <a:rPr dirty="0" sz="1200" spc="-30">
                <a:solidFill>
                  <a:srgbClr val="002447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2447"/>
                </a:solidFill>
                <a:latin typeface="Arial"/>
                <a:cs typeface="Arial"/>
              </a:rPr>
              <a:t>Deputy</a:t>
            </a:r>
            <a:r>
              <a:rPr dirty="0" sz="1200" spc="-40">
                <a:solidFill>
                  <a:srgbClr val="002447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2447"/>
                </a:solidFill>
                <a:latin typeface="Arial"/>
                <a:cs typeface="Arial"/>
              </a:rPr>
              <a:t>HR</a:t>
            </a:r>
            <a:r>
              <a:rPr dirty="0" sz="1200" spc="-25">
                <a:solidFill>
                  <a:srgbClr val="002447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2447"/>
                </a:solidFill>
                <a:latin typeface="Arial"/>
                <a:cs typeface="Arial"/>
              </a:rPr>
              <a:t>Director</a:t>
            </a:r>
            <a:r>
              <a:rPr dirty="0" sz="1200" spc="-30">
                <a:solidFill>
                  <a:srgbClr val="002447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2447"/>
                </a:solidFill>
                <a:latin typeface="Arial"/>
                <a:cs typeface="Arial"/>
              </a:rPr>
              <a:t>(HR</a:t>
            </a:r>
            <a:r>
              <a:rPr dirty="0" sz="1200" spc="-20">
                <a:solidFill>
                  <a:srgbClr val="002447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2447"/>
                </a:solidFill>
                <a:latin typeface="Arial"/>
                <a:cs typeface="Arial"/>
              </a:rPr>
              <a:t>Operations) </a:t>
            </a:r>
            <a:r>
              <a:rPr dirty="0" sz="1200">
                <a:solidFill>
                  <a:srgbClr val="002447"/>
                </a:solidFill>
                <a:latin typeface="Arial"/>
                <a:cs typeface="Arial"/>
              </a:rPr>
              <a:t>Natasha</a:t>
            </a:r>
            <a:r>
              <a:rPr dirty="0" sz="1200" spc="-45">
                <a:solidFill>
                  <a:srgbClr val="002447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2447"/>
                </a:solidFill>
                <a:latin typeface="Arial"/>
                <a:cs typeface="Arial"/>
              </a:rPr>
              <a:t>Boyd,</a:t>
            </a:r>
            <a:r>
              <a:rPr dirty="0" sz="1200" spc="-20">
                <a:solidFill>
                  <a:srgbClr val="002447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2447"/>
                </a:solidFill>
                <a:latin typeface="Arial"/>
                <a:cs typeface="Arial"/>
              </a:rPr>
              <a:t>Recruitment</a:t>
            </a:r>
            <a:r>
              <a:rPr dirty="0" sz="1200" spc="-50">
                <a:solidFill>
                  <a:srgbClr val="002447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2447"/>
                </a:solidFill>
                <a:latin typeface="Arial"/>
                <a:cs typeface="Arial"/>
              </a:rPr>
              <a:t>Project</a:t>
            </a:r>
            <a:r>
              <a:rPr dirty="0" sz="1200" spc="-30">
                <a:solidFill>
                  <a:srgbClr val="002447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2447"/>
                </a:solidFill>
                <a:latin typeface="Arial"/>
                <a:cs typeface="Arial"/>
              </a:rPr>
              <a:t>Manager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8998" rIns="0" bIns="0" rtlCol="0" vert="horz">
            <a:spAutoFit/>
          </a:bodyPr>
          <a:lstStyle/>
          <a:p>
            <a:pPr marL="89535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Selection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96900" y="2266543"/>
            <a:ext cx="10338435" cy="331787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580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000">
                <a:latin typeface="Arial"/>
                <a:cs typeface="Arial"/>
              </a:rPr>
              <a:t>Decision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makers</a:t>
            </a:r>
            <a:endParaRPr sz="2000">
              <a:latin typeface="Arial"/>
              <a:cs typeface="Arial"/>
            </a:endParaRPr>
          </a:p>
          <a:p>
            <a:pPr lvl="1" marL="1003300" indent="-381000">
              <a:lnSpc>
                <a:spcPct val="100000"/>
              </a:lnSpc>
              <a:spcBef>
                <a:spcPts val="480"/>
              </a:spcBef>
              <a:buClr>
                <a:srgbClr val="002447"/>
              </a:buClr>
              <a:buChar char="–"/>
              <a:tabLst>
                <a:tab pos="1003300" algn="l"/>
              </a:tabLst>
            </a:pPr>
            <a:r>
              <a:rPr dirty="0" sz="2000">
                <a:latin typeface="Arial"/>
                <a:cs typeface="Arial"/>
              </a:rPr>
              <a:t>Everyone’s</a:t>
            </a:r>
            <a:r>
              <a:rPr dirty="0" sz="2000" spc="-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opinion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perspective</a:t>
            </a:r>
            <a:r>
              <a:rPr dirty="0" sz="2000" spc="-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equal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value.</a:t>
            </a:r>
            <a:r>
              <a:rPr dirty="0" sz="2000" spc="-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Try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avoid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conformity</a:t>
            </a:r>
            <a:r>
              <a:rPr dirty="0" sz="2000" spc="-5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bias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480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000" spc="-10">
                <a:latin typeface="Arial"/>
                <a:cs typeface="Arial"/>
              </a:rPr>
              <a:t>Techniques/process</a:t>
            </a:r>
            <a:endParaRPr sz="2000">
              <a:latin typeface="Arial"/>
              <a:cs typeface="Arial"/>
            </a:endParaRPr>
          </a:p>
          <a:p>
            <a:pPr lvl="1" marL="1003300" indent="-381000">
              <a:lnSpc>
                <a:spcPct val="100000"/>
              </a:lnSpc>
              <a:spcBef>
                <a:spcPts val="480"/>
              </a:spcBef>
              <a:buClr>
                <a:srgbClr val="002447"/>
              </a:buClr>
              <a:buChar char="–"/>
              <a:tabLst>
                <a:tab pos="1003300" algn="l"/>
              </a:tabLst>
            </a:pPr>
            <a:r>
              <a:rPr dirty="0" sz="2000">
                <a:latin typeface="Arial"/>
                <a:cs typeface="Arial"/>
              </a:rPr>
              <a:t>Don’t</a:t>
            </a:r>
            <a:r>
              <a:rPr dirty="0" sz="2000" spc="-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rely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one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method</a:t>
            </a:r>
            <a:endParaRPr sz="2000">
              <a:latin typeface="Arial"/>
              <a:cs typeface="Arial"/>
            </a:endParaRPr>
          </a:p>
          <a:p>
            <a:pPr lvl="1" marL="1003300" indent="-381000">
              <a:lnSpc>
                <a:spcPct val="100000"/>
              </a:lnSpc>
              <a:spcBef>
                <a:spcPts val="480"/>
              </a:spcBef>
              <a:buClr>
                <a:srgbClr val="002447"/>
              </a:buClr>
              <a:buChar char="–"/>
              <a:tabLst>
                <a:tab pos="1003300" algn="l"/>
              </a:tabLst>
            </a:pPr>
            <a:r>
              <a:rPr dirty="0" sz="2000">
                <a:latin typeface="Arial"/>
                <a:cs typeface="Arial"/>
              </a:rPr>
              <a:t>Ensure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process</a:t>
            </a:r>
            <a:r>
              <a:rPr dirty="0" sz="2000" spc="-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inclusive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480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000" spc="-10">
                <a:latin typeface="Arial"/>
                <a:cs typeface="Arial"/>
              </a:rPr>
              <a:t>Timing</a:t>
            </a:r>
            <a:endParaRPr sz="2000">
              <a:latin typeface="Arial"/>
              <a:cs typeface="Arial"/>
            </a:endParaRPr>
          </a:p>
          <a:p>
            <a:pPr lvl="1" marL="1003300" indent="-381000">
              <a:lnSpc>
                <a:spcPct val="100000"/>
              </a:lnSpc>
              <a:spcBef>
                <a:spcPts val="480"/>
              </a:spcBef>
              <a:buClr>
                <a:srgbClr val="002447"/>
              </a:buClr>
              <a:buChar char="–"/>
              <a:tabLst>
                <a:tab pos="1003300" algn="l"/>
              </a:tabLst>
            </a:pPr>
            <a:r>
              <a:rPr dirty="0" sz="2000">
                <a:latin typeface="Arial"/>
                <a:cs typeface="Arial"/>
              </a:rPr>
              <a:t>Set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out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timelines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10">
                <a:latin typeface="Arial"/>
                <a:cs typeface="Arial"/>
              </a:rPr>
              <a:t> advance</a:t>
            </a:r>
            <a:endParaRPr sz="2000">
              <a:latin typeface="Arial"/>
              <a:cs typeface="Arial"/>
            </a:endParaRPr>
          </a:p>
          <a:p>
            <a:pPr lvl="1" marL="1003300" indent="-381000">
              <a:lnSpc>
                <a:spcPct val="100000"/>
              </a:lnSpc>
              <a:spcBef>
                <a:spcPts val="484"/>
              </a:spcBef>
              <a:buClr>
                <a:srgbClr val="002447"/>
              </a:buClr>
              <a:buChar char="–"/>
              <a:tabLst>
                <a:tab pos="1003300" algn="l"/>
              </a:tabLst>
            </a:pPr>
            <a:r>
              <a:rPr dirty="0" sz="2000">
                <a:latin typeface="Arial"/>
                <a:cs typeface="Arial"/>
              </a:rPr>
              <a:t>Notice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you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provide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candidates</a:t>
            </a:r>
            <a:r>
              <a:rPr dirty="0" sz="2000" spc="-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complete</a:t>
            </a:r>
            <a:r>
              <a:rPr dirty="0" sz="2000" spc="-6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tasks</a:t>
            </a:r>
            <a:endParaRPr sz="2000">
              <a:latin typeface="Arial"/>
              <a:cs typeface="Arial"/>
            </a:endParaRPr>
          </a:p>
          <a:p>
            <a:pPr lvl="1" marL="1003300" indent="-381000">
              <a:lnSpc>
                <a:spcPct val="100000"/>
              </a:lnSpc>
              <a:spcBef>
                <a:spcPts val="480"/>
              </a:spcBef>
              <a:buClr>
                <a:srgbClr val="002447"/>
              </a:buClr>
              <a:buChar char="–"/>
              <a:tabLst>
                <a:tab pos="1003300" algn="l"/>
              </a:tabLst>
            </a:pPr>
            <a:r>
              <a:rPr dirty="0" sz="2000">
                <a:latin typeface="Arial"/>
                <a:cs typeface="Arial"/>
              </a:rPr>
              <a:t>Potential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impact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dates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e.g.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religious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holidays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8998" rIns="0" bIns="0" rtlCol="0" vert="horz">
            <a:spAutoFit/>
          </a:bodyPr>
          <a:lstStyle/>
          <a:p>
            <a:pPr marL="89535">
              <a:lnSpc>
                <a:spcPct val="100000"/>
              </a:lnSpc>
              <a:spcBef>
                <a:spcPts val="105"/>
              </a:spcBef>
            </a:pPr>
            <a:r>
              <a:rPr dirty="0" spc="-20"/>
              <a:t>Your</a:t>
            </a:r>
            <a:r>
              <a:rPr dirty="0" spc="-135"/>
              <a:t> </a:t>
            </a:r>
            <a:r>
              <a:rPr dirty="0"/>
              <a:t>interview</a:t>
            </a:r>
            <a:r>
              <a:rPr dirty="0" spc="-125"/>
              <a:t> </a:t>
            </a:r>
            <a:r>
              <a:rPr dirty="0" spc="-10"/>
              <a:t>panel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96900" y="2326894"/>
            <a:ext cx="10485755" cy="3244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612140">
              <a:lnSpc>
                <a:spcPct val="100000"/>
              </a:lnSpc>
              <a:spcBef>
                <a:spcPts val="100"/>
              </a:spcBef>
              <a:tabLst>
                <a:tab pos="8917940" algn="l"/>
              </a:tabLst>
            </a:pPr>
            <a:r>
              <a:rPr dirty="0" sz="2400" b="1">
                <a:latin typeface="Arial"/>
                <a:cs typeface="Arial"/>
              </a:rPr>
              <a:t>It</a:t>
            </a:r>
            <a:r>
              <a:rPr dirty="0" sz="2400" spc="-3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is</a:t>
            </a:r>
            <a:r>
              <a:rPr dirty="0" sz="2400" spc="-1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important</a:t>
            </a:r>
            <a:r>
              <a:rPr dirty="0" sz="2400" spc="-3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you</a:t>
            </a:r>
            <a:r>
              <a:rPr dirty="0" sz="2400" spc="-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ensure</a:t>
            </a:r>
            <a:r>
              <a:rPr dirty="0" sz="2400" spc="-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as</a:t>
            </a:r>
            <a:r>
              <a:rPr dirty="0" sz="2400" spc="-1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far</a:t>
            </a:r>
            <a:r>
              <a:rPr dirty="0" sz="2400" spc="-1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as</a:t>
            </a:r>
            <a:r>
              <a:rPr dirty="0" sz="2400" spc="-1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possible</a:t>
            </a:r>
            <a:r>
              <a:rPr dirty="0" sz="2400" spc="-3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your</a:t>
            </a:r>
            <a:r>
              <a:rPr dirty="0" sz="2400" spc="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interview</a:t>
            </a:r>
            <a:r>
              <a:rPr dirty="0" sz="2400" spc="-3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panel</a:t>
            </a:r>
            <a:r>
              <a:rPr dirty="0" sz="2400" spc="-10" b="1">
                <a:latin typeface="Arial"/>
                <a:cs typeface="Arial"/>
              </a:rPr>
              <a:t> </a:t>
            </a:r>
            <a:r>
              <a:rPr dirty="0" sz="2400" spc="-25" b="1">
                <a:latin typeface="Arial"/>
                <a:cs typeface="Arial"/>
              </a:rPr>
              <a:t>is </a:t>
            </a:r>
            <a:r>
              <a:rPr dirty="0" sz="2400" b="1">
                <a:latin typeface="Arial"/>
                <a:cs typeface="Arial"/>
              </a:rPr>
              <a:t>balanced/representative</a:t>
            </a:r>
            <a:r>
              <a:rPr dirty="0" sz="2400" spc="-3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and</a:t>
            </a:r>
            <a:r>
              <a:rPr dirty="0" sz="2400" spc="-4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has</a:t>
            </a:r>
            <a:r>
              <a:rPr dirty="0" sz="2400" spc="-2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the</a:t>
            </a:r>
            <a:r>
              <a:rPr dirty="0" sz="2400" spc="-4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relevant</a:t>
            </a:r>
            <a:r>
              <a:rPr dirty="0" sz="2400" spc="-2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people</a:t>
            </a:r>
            <a:r>
              <a:rPr dirty="0" sz="2400" spc="-35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needed</a:t>
            </a:r>
            <a:r>
              <a:rPr dirty="0" sz="2400" b="1">
                <a:latin typeface="Arial"/>
                <a:cs typeface="Arial"/>
              </a:rPr>
              <a:t>	for</a:t>
            </a:r>
            <a:r>
              <a:rPr dirty="0" sz="2400" spc="-30" b="1">
                <a:latin typeface="Arial"/>
                <a:cs typeface="Arial"/>
              </a:rPr>
              <a:t> </a:t>
            </a:r>
            <a:r>
              <a:rPr dirty="0" sz="2400" spc="-25" b="1">
                <a:latin typeface="Arial"/>
                <a:cs typeface="Arial"/>
              </a:rPr>
              <a:t>the </a:t>
            </a:r>
            <a:r>
              <a:rPr dirty="0" sz="2400" spc="-10" b="1">
                <a:latin typeface="Arial"/>
                <a:cs typeface="Arial"/>
              </a:rPr>
              <a:t>decision-</a:t>
            </a:r>
            <a:r>
              <a:rPr dirty="0" sz="2400" b="1">
                <a:latin typeface="Arial"/>
                <a:cs typeface="Arial"/>
              </a:rPr>
              <a:t>making</a:t>
            </a:r>
            <a:r>
              <a:rPr dirty="0" sz="2400" spc="25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process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400" spc="-35">
                <a:latin typeface="Arial"/>
                <a:cs typeface="Arial"/>
              </a:rPr>
              <a:t>You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should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avoid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single-</a:t>
            </a:r>
            <a:r>
              <a:rPr dirty="0" sz="2400">
                <a:latin typeface="Arial"/>
                <a:cs typeface="Arial"/>
              </a:rPr>
              <a:t>gender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panels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575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400">
                <a:latin typeface="Arial"/>
                <a:cs typeface="Arial"/>
              </a:rPr>
              <a:t>Consider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involving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stakeholders/users/subject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experts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(can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be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helpful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with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</a:pPr>
            <a:r>
              <a:rPr dirty="0" sz="2400" spc="-10">
                <a:latin typeface="Arial"/>
                <a:cs typeface="Arial"/>
              </a:rPr>
              <a:t>balance)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580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400">
                <a:latin typeface="Arial"/>
                <a:cs typeface="Arial"/>
              </a:rPr>
              <a:t>New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initiative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support hiring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managers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recruitment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8998" rIns="0" bIns="0" rtlCol="0" vert="horz">
            <a:spAutoFit/>
          </a:bodyPr>
          <a:lstStyle/>
          <a:p>
            <a:pPr marL="89535">
              <a:lnSpc>
                <a:spcPct val="100000"/>
              </a:lnSpc>
              <a:spcBef>
                <a:spcPts val="105"/>
              </a:spcBef>
            </a:pPr>
            <a:r>
              <a:rPr dirty="0"/>
              <a:t>How</a:t>
            </a:r>
            <a:r>
              <a:rPr dirty="0" spc="-35"/>
              <a:t> </a:t>
            </a:r>
            <a:r>
              <a:rPr dirty="0"/>
              <a:t>to</a:t>
            </a:r>
            <a:r>
              <a:rPr dirty="0" spc="-20"/>
              <a:t> </a:t>
            </a:r>
            <a:r>
              <a:rPr dirty="0"/>
              <a:t>get</a:t>
            </a:r>
            <a:r>
              <a:rPr dirty="0" spc="-25"/>
              <a:t> </a:t>
            </a:r>
            <a:r>
              <a:rPr dirty="0"/>
              <a:t>the</a:t>
            </a:r>
            <a:r>
              <a:rPr dirty="0" spc="-25"/>
              <a:t> </a:t>
            </a:r>
            <a:r>
              <a:rPr dirty="0"/>
              <a:t>most</a:t>
            </a:r>
            <a:r>
              <a:rPr dirty="0" spc="-10"/>
              <a:t> </a:t>
            </a:r>
            <a:r>
              <a:rPr dirty="0"/>
              <a:t>out</a:t>
            </a:r>
            <a:r>
              <a:rPr dirty="0" spc="-40"/>
              <a:t> </a:t>
            </a:r>
            <a:r>
              <a:rPr dirty="0"/>
              <a:t>of</a:t>
            </a:r>
            <a:r>
              <a:rPr dirty="0" spc="-20"/>
              <a:t> </a:t>
            </a:r>
            <a:r>
              <a:rPr dirty="0"/>
              <a:t>your</a:t>
            </a:r>
            <a:r>
              <a:rPr dirty="0" spc="-30"/>
              <a:t> </a:t>
            </a:r>
            <a:r>
              <a:rPr dirty="0" spc="-10"/>
              <a:t>interviews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96900" y="2253742"/>
            <a:ext cx="8971915" cy="265938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724535" indent="-711835">
              <a:lnSpc>
                <a:spcPct val="100000"/>
              </a:lnSpc>
              <a:spcBef>
                <a:spcPts val="675"/>
              </a:spcBef>
              <a:buClr>
                <a:srgbClr val="002447"/>
              </a:buClr>
              <a:buFont typeface="Calibri"/>
              <a:buChar char="•"/>
              <a:tabLst>
                <a:tab pos="724535" algn="l"/>
              </a:tabLst>
            </a:pPr>
            <a:r>
              <a:rPr dirty="0" sz="2400">
                <a:latin typeface="Arial"/>
                <a:cs typeface="Arial"/>
              </a:rPr>
              <a:t>Brief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panel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members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thoroughly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advance</a:t>
            </a:r>
            <a:endParaRPr sz="2400">
              <a:latin typeface="Arial"/>
              <a:cs typeface="Arial"/>
            </a:endParaRPr>
          </a:p>
          <a:p>
            <a:pPr marL="724535" indent="-711835">
              <a:lnSpc>
                <a:spcPct val="100000"/>
              </a:lnSpc>
              <a:spcBef>
                <a:spcPts val="575"/>
              </a:spcBef>
              <a:buClr>
                <a:srgbClr val="002447"/>
              </a:buClr>
              <a:buFont typeface="Calibri"/>
              <a:buChar char="•"/>
              <a:tabLst>
                <a:tab pos="724535" algn="l"/>
              </a:tabLst>
            </a:pPr>
            <a:r>
              <a:rPr dirty="0" sz="2400">
                <a:latin typeface="Arial"/>
                <a:cs typeface="Arial"/>
              </a:rPr>
              <a:t>Prepare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list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core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interview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questions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ask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all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applicants</a:t>
            </a:r>
            <a:endParaRPr sz="2400">
              <a:latin typeface="Arial"/>
              <a:cs typeface="Arial"/>
            </a:endParaRPr>
          </a:p>
          <a:p>
            <a:pPr marL="724535" indent="-711835">
              <a:lnSpc>
                <a:spcPct val="100000"/>
              </a:lnSpc>
              <a:spcBef>
                <a:spcPts val="575"/>
              </a:spcBef>
              <a:buClr>
                <a:srgbClr val="002447"/>
              </a:buClr>
              <a:buFont typeface="Calibri"/>
              <a:buChar char="•"/>
              <a:tabLst>
                <a:tab pos="724535" algn="l"/>
              </a:tabLst>
            </a:pPr>
            <a:r>
              <a:rPr dirty="0" sz="2400">
                <a:latin typeface="Arial"/>
                <a:cs typeface="Arial"/>
              </a:rPr>
              <a:t>Use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open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questions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(what,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why,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how)</a:t>
            </a:r>
            <a:endParaRPr sz="2400">
              <a:latin typeface="Arial"/>
              <a:cs typeface="Arial"/>
            </a:endParaRPr>
          </a:p>
          <a:p>
            <a:pPr marL="724535" indent="-711835">
              <a:lnSpc>
                <a:spcPct val="100000"/>
              </a:lnSpc>
              <a:spcBef>
                <a:spcPts val="580"/>
              </a:spcBef>
              <a:buClr>
                <a:srgbClr val="002447"/>
              </a:buClr>
              <a:buFont typeface="Calibri"/>
              <a:buChar char="•"/>
              <a:tabLst>
                <a:tab pos="724535" algn="l"/>
              </a:tabLst>
            </a:pPr>
            <a:r>
              <a:rPr dirty="0" u="sng" sz="2400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  <a:hlinkClick r:id="rId2"/>
              </a:rPr>
              <a:t>Imperial</a:t>
            </a:r>
            <a:r>
              <a:rPr dirty="0" u="sng" sz="2400" spc="-30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2400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  <a:hlinkClick r:id="rId2"/>
              </a:rPr>
              <a:t>template</a:t>
            </a:r>
            <a:r>
              <a:rPr dirty="0" u="sng" sz="2400" spc="-15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is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available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online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help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you</a:t>
            </a:r>
            <a:endParaRPr sz="2400">
              <a:latin typeface="Arial"/>
              <a:cs typeface="Arial"/>
            </a:endParaRPr>
          </a:p>
          <a:p>
            <a:pPr marL="724535" indent="-711835">
              <a:lnSpc>
                <a:spcPct val="100000"/>
              </a:lnSpc>
              <a:spcBef>
                <a:spcPts val="575"/>
              </a:spcBef>
              <a:buClr>
                <a:srgbClr val="002447"/>
              </a:buClr>
              <a:buFont typeface="Calibri"/>
              <a:buChar char="•"/>
              <a:tabLst>
                <a:tab pos="724535" algn="l"/>
              </a:tabLst>
            </a:pPr>
            <a:r>
              <a:rPr dirty="0" sz="2400">
                <a:latin typeface="Arial"/>
                <a:cs typeface="Arial"/>
              </a:rPr>
              <a:t>Make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LOTS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notes</a:t>
            </a:r>
            <a:endParaRPr sz="2400">
              <a:latin typeface="Arial"/>
              <a:cs typeface="Arial"/>
            </a:endParaRPr>
          </a:p>
          <a:p>
            <a:pPr marL="724535" indent="-711835">
              <a:lnSpc>
                <a:spcPct val="100000"/>
              </a:lnSpc>
              <a:spcBef>
                <a:spcPts val="575"/>
              </a:spcBef>
              <a:buClr>
                <a:srgbClr val="002447"/>
              </a:buClr>
              <a:buFont typeface="Calibri"/>
              <a:buChar char="•"/>
              <a:tabLst>
                <a:tab pos="724535" algn="l"/>
              </a:tabLst>
            </a:pPr>
            <a:r>
              <a:rPr dirty="0" sz="2400">
                <a:latin typeface="Arial"/>
                <a:cs typeface="Arial"/>
              </a:rPr>
              <a:t>Do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not</a:t>
            </a:r>
            <a:r>
              <a:rPr dirty="0" sz="2400" spc="-25" b="1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try</a:t>
            </a:r>
            <a:r>
              <a:rPr dirty="0" sz="2400" spc="-4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evaluate the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candidate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during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interview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28218" rIns="0" bIns="0" rtlCol="0" vert="horz">
            <a:spAutoFit/>
          </a:bodyPr>
          <a:lstStyle/>
          <a:p>
            <a:pPr marL="114935">
              <a:lnSpc>
                <a:spcPct val="100000"/>
              </a:lnSpc>
              <a:spcBef>
                <a:spcPts val="105"/>
              </a:spcBef>
            </a:pPr>
            <a:r>
              <a:rPr dirty="0" sz="2900"/>
              <a:t>Ask</a:t>
            </a:r>
            <a:r>
              <a:rPr dirty="0" sz="2900" spc="-25"/>
              <a:t> ….</a:t>
            </a:r>
            <a:endParaRPr sz="2900"/>
          </a:p>
        </p:txBody>
      </p:sp>
      <p:grpSp>
        <p:nvGrpSpPr>
          <p:cNvPr id="4" name="object 4" descr=""/>
          <p:cNvGrpSpPr/>
          <p:nvPr/>
        </p:nvGrpSpPr>
        <p:grpSpPr>
          <a:xfrm>
            <a:off x="1981200" y="2346960"/>
            <a:ext cx="8229600" cy="1041400"/>
            <a:chOff x="1981200" y="2346960"/>
            <a:chExt cx="8229600" cy="1041400"/>
          </a:xfrm>
        </p:grpSpPr>
        <p:sp>
          <p:nvSpPr>
            <p:cNvPr id="5" name="object 5" descr=""/>
            <p:cNvSpPr/>
            <p:nvPr/>
          </p:nvSpPr>
          <p:spPr>
            <a:xfrm>
              <a:off x="1981200" y="2346960"/>
              <a:ext cx="8229600" cy="1041400"/>
            </a:xfrm>
            <a:custGeom>
              <a:avLst/>
              <a:gdLst/>
              <a:ahLst/>
              <a:cxnLst/>
              <a:rect l="l" t="t" r="r" b="b"/>
              <a:pathLst>
                <a:path w="8229600" h="1041400">
                  <a:moveTo>
                    <a:pt x="8125459" y="0"/>
                  </a:moveTo>
                  <a:lnTo>
                    <a:pt x="104139" y="0"/>
                  </a:lnTo>
                  <a:lnTo>
                    <a:pt x="63597" y="8181"/>
                  </a:lnTo>
                  <a:lnTo>
                    <a:pt x="30495" y="30495"/>
                  </a:lnTo>
                  <a:lnTo>
                    <a:pt x="8181" y="63597"/>
                  </a:lnTo>
                  <a:lnTo>
                    <a:pt x="0" y="104139"/>
                  </a:lnTo>
                  <a:lnTo>
                    <a:pt x="0" y="936751"/>
                  </a:lnTo>
                  <a:lnTo>
                    <a:pt x="8181" y="977294"/>
                  </a:lnTo>
                  <a:lnTo>
                    <a:pt x="30495" y="1010396"/>
                  </a:lnTo>
                  <a:lnTo>
                    <a:pt x="63597" y="1032710"/>
                  </a:lnTo>
                  <a:lnTo>
                    <a:pt x="104139" y="1040891"/>
                  </a:lnTo>
                  <a:lnTo>
                    <a:pt x="8125459" y="1040891"/>
                  </a:lnTo>
                  <a:lnTo>
                    <a:pt x="8166002" y="1032710"/>
                  </a:lnTo>
                  <a:lnTo>
                    <a:pt x="8199104" y="1010396"/>
                  </a:lnTo>
                  <a:lnTo>
                    <a:pt x="8221418" y="977294"/>
                  </a:lnTo>
                  <a:lnTo>
                    <a:pt x="8229600" y="936751"/>
                  </a:lnTo>
                  <a:lnTo>
                    <a:pt x="8229600" y="104139"/>
                  </a:lnTo>
                  <a:lnTo>
                    <a:pt x="8221418" y="63597"/>
                  </a:lnTo>
                  <a:lnTo>
                    <a:pt x="8199104" y="30495"/>
                  </a:lnTo>
                  <a:lnTo>
                    <a:pt x="8166002" y="8181"/>
                  </a:lnTo>
                  <a:lnTo>
                    <a:pt x="8125459" y="0"/>
                  </a:lnTo>
                  <a:close/>
                </a:path>
              </a:pathLst>
            </a:custGeom>
            <a:solidFill>
              <a:srgbClr val="CAD4E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2450844" y="2650166"/>
              <a:ext cx="257175" cy="240029"/>
            </a:xfrm>
            <a:custGeom>
              <a:avLst/>
              <a:gdLst/>
              <a:ahLst/>
              <a:cxnLst/>
              <a:rect l="l" t="t" r="r" b="b"/>
              <a:pathLst>
                <a:path w="257175" h="240030">
                  <a:moveTo>
                    <a:pt x="139695" y="209129"/>
                  </a:moveTo>
                  <a:lnTo>
                    <a:pt x="132361" y="210275"/>
                  </a:lnTo>
                  <a:lnTo>
                    <a:pt x="108830" y="210275"/>
                  </a:lnTo>
                  <a:lnTo>
                    <a:pt x="108830" y="239993"/>
                  </a:lnTo>
                  <a:lnTo>
                    <a:pt x="139695" y="209129"/>
                  </a:lnTo>
                  <a:close/>
                </a:path>
                <a:path w="257175" h="240030">
                  <a:moveTo>
                    <a:pt x="132361" y="0"/>
                  </a:moveTo>
                  <a:lnTo>
                    <a:pt x="88099" y="6508"/>
                  </a:lnTo>
                  <a:lnTo>
                    <a:pt x="51462" y="24954"/>
                  </a:lnTo>
                  <a:lnTo>
                    <a:pt x="23719" y="53712"/>
                  </a:lnTo>
                  <a:lnTo>
                    <a:pt x="6141" y="91162"/>
                  </a:lnTo>
                  <a:lnTo>
                    <a:pt x="0" y="135679"/>
                  </a:lnTo>
                  <a:lnTo>
                    <a:pt x="46708" y="135679"/>
                  </a:lnTo>
                  <a:lnTo>
                    <a:pt x="52547" y="99146"/>
                  </a:lnTo>
                  <a:lnTo>
                    <a:pt x="69416" y="71085"/>
                  </a:lnTo>
                  <a:lnTo>
                    <a:pt x="96344" y="53083"/>
                  </a:lnTo>
                  <a:lnTo>
                    <a:pt x="132361" y="46730"/>
                  </a:lnTo>
                  <a:lnTo>
                    <a:pt x="133631" y="46700"/>
                  </a:lnTo>
                  <a:lnTo>
                    <a:pt x="231812" y="46700"/>
                  </a:lnTo>
                  <a:lnTo>
                    <a:pt x="225367" y="37359"/>
                  </a:lnTo>
                  <a:lnTo>
                    <a:pt x="183442" y="9740"/>
                  </a:lnTo>
                  <a:lnTo>
                    <a:pt x="132361" y="0"/>
                  </a:lnTo>
                  <a:close/>
                </a:path>
                <a:path w="257175" h="240030">
                  <a:moveTo>
                    <a:pt x="231812" y="46700"/>
                  </a:moveTo>
                  <a:lnTo>
                    <a:pt x="134900" y="46700"/>
                  </a:lnTo>
                  <a:lnTo>
                    <a:pt x="136170" y="46730"/>
                  </a:lnTo>
                  <a:lnTo>
                    <a:pt x="168619" y="54053"/>
                  </a:lnTo>
                  <a:lnTo>
                    <a:pt x="194832" y="72607"/>
                  </a:lnTo>
                  <a:lnTo>
                    <a:pt x="212175" y="99636"/>
                  </a:lnTo>
                  <a:lnTo>
                    <a:pt x="217776" y="131051"/>
                  </a:lnTo>
                  <a:lnTo>
                    <a:pt x="256738" y="92091"/>
                  </a:lnTo>
                  <a:lnTo>
                    <a:pt x="253880" y="78684"/>
                  </a:lnTo>
                  <a:lnTo>
                    <a:pt x="231812" y="46700"/>
                  </a:lnTo>
                  <a:close/>
                </a:path>
              </a:pathLst>
            </a:custGeom>
            <a:solidFill>
              <a:srgbClr val="006DA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1981200" y="3648455"/>
            <a:ext cx="8229600" cy="1041400"/>
            <a:chOff x="1981200" y="3648455"/>
            <a:chExt cx="8229600" cy="1041400"/>
          </a:xfrm>
        </p:grpSpPr>
        <p:sp>
          <p:nvSpPr>
            <p:cNvPr id="8" name="object 8" descr=""/>
            <p:cNvSpPr/>
            <p:nvPr/>
          </p:nvSpPr>
          <p:spPr>
            <a:xfrm>
              <a:off x="1981200" y="3648455"/>
              <a:ext cx="8229600" cy="1041400"/>
            </a:xfrm>
            <a:custGeom>
              <a:avLst/>
              <a:gdLst/>
              <a:ahLst/>
              <a:cxnLst/>
              <a:rect l="l" t="t" r="r" b="b"/>
              <a:pathLst>
                <a:path w="8229600" h="1041400">
                  <a:moveTo>
                    <a:pt x="8125459" y="0"/>
                  </a:moveTo>
                  <a:lnTo>
                    <a:pt x="104139" y="0"/>
                  </a:lnTo>
                  <a:lnTo>
                    <a:pt x="63597" y="8181"/>
                  </a:lnTo>
                  <a:lnTo>
                    <a:pt x="30495" y="30495"/>
                  </a:lnTo>
                  <a:lnTo>
                    <a:pt x="8181" y="63597"/>
                  </a:lnTo>
                  <a:lnTo>
                    <a:pt x="0" y="104140"/>
                  </a:lnTo>
                  <a:lnTo>
                    <a:pt x="0" y="936752"/>
                  </a:lnTo>
                  <a:lnTo>
                    <a:pt x="8181" y="977294"/>
                  </a:lnTo>
                  <a:lnTo>
                    <a:pt x="30495" y="1010396"/>
                  </a:lnTo>
                  <a:lnTo>
                    <a:pt x="63597" y="1032710"/>
                  </a:lnTo>
                  <a:lnTo>
                    <a:pt x="104139" y="1040892"/>
                  </a:lnTo>
                  <a:lnTo>
                    <a:pt x="8125459" y="1040892"/>
                  </a:lnTo>
                  <a:lnTo>
                    <a:pt x="8166002" y="1032710"/>
                  </a:lnTo>
                  <a:lnTo>
                    <a:pt x="8199104" y="1010396"/>
                  </a:lnTo>
                  <a:lnTo>
                    <a:pt x="8221418" y="977294"/>
                  </a:lnTo>
                  <a:lnTo>
                    <a:pt x="8229600" y="936752"/>
                  </a:lnTo>
                  <a:lnTo>
                    <a:pt x="8229600" y="104140"/>
                  </a:lnTo>
                  <a:lnTo>
                    <a:pt x="8221418" y="63597"/>
                  </a:lnTo>
                  <a:lnTo>
                    <a:pt x="8199104" y="30495"/>
                  </a:lnTo>
                  <a:lnTo>
                    <a:pt x="8166002" y="8181"/>
                  </a:lnTo>
                  <a:lnTo>
                    <a:pt x="8125459" y="0"/>
                  </a:lnTo>
                  <a:close/>
                </a:path>
              </a:pathLst>
            </a:custGeom>
            <a:solidFill>
              <a:srgbClr val="CAD4E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2383193" y="3918864"/>
              <a:ext cx="339090" cy="379730"/>
            </a:xfrm>
            <a:custGeom>
              <a:avLst/>
              <a:gdLst/>
              <a:ahLst/>
              <a:cxnLst/>
              <a:rect l="l" t="t" r="r" b="b"/>
              <a:pathLst>
                <a:path w="339089" h="379729">
                  <a:moveTo>
                    <a:pt x="145300" y="227672"/>
                  </a:moveTo>
                  <a:lnTo>
                    <a:pt x="143357" y="218020"/>
                  </a:lnTo>
                  <a:lnTo>
                    <a:pt x="138061" y="210146"/>
                  </a:lnTo>
                  <a:lnTo>
                    <a:pt x="130213" y="204838"/>
                  </a:lnTo>
                  <a:lnTo>
                    <a:pt x="120586" y="202895"/>
                  </a:lnTo>
                  <a:lnTo>
                    <a:pt x="110972" y="204838"/>
                  </a:lnTo>
                  <a:lnTo>
                    <a:pt x="103124" y="210146"/>
                  </a:lnTo>
                  <a:lnTo>
                    <a:pt x="97828" y="218020"/>
                  </a:lnTo>
                  <a:lnTo>
                    <a:pt x="95885" y="227672"/>
                  </a:lnTo>
                  <a:lnTo>
                    <a:pt x="97828" y="237312"/>
                  </a:lnTo>
                  <a:lnTo>
                    <a:pt x="103124" y="245186"/>
                  </a:lnTo>
                  <a:lnTo>
                    <a:pt x="110972" y="250494"/>
                  </a:lnTo>
                  <a:lnTo>
                    <a:pt x="120586" y="252437"/>
                  </a:lnTo>
                  <a:lnTo>
                    <a:pt x="130213" y="250494"/>
                  </a:lnTo>
                  <a:lnTo>
                    <a:pt x="138061" y="245186"/>
                  </a:lnTo>
                  <a:lnTo>
                    <a:pt x="143357" y="237312"/>
                  </a:lnTo>
                  <a:lnTo>
                    <a:pt x="145300" y="227672"/>
                  </a:lnTo>
                  <a:close/>
                </a:path>
                <a:path w="339089" h="379729">
                  <a:moveTo>
                    <a:pt x="219417" y="107924"/>
                  </a:moveTo>
                  <a:lnTo>
                    <a:pt x="217462" y="98336"/>
                  </a:lnTo>
                  <a:lnTo>
                    <a:pt x="212140" y="90449"/>
                  </a:lnTo>
                  <a:lnTo>
                    <a:pt x="204279" y="85115"/>
                  </a:lnTo>
                  <a:lnTo>
                    <a:pt x="194716" y="83146"/>
                  </a:lnTo>
                  <a:lnTo>
                    <a:pt x="185140" y="85115"/>
                  </a:lnTo>
                  <a:lnTo>
                    <a:pt x="177279" y="90449"/>
                  </a:lnTo>
                  <a:lnTo>
                    <a:pt x="171958" y="98336"/>
                  </a:lnTo>
                  <a:lnTo>
                    <a:pt x="170002" y="107924"/>
                  </a:lnTo>
                  <a:lnTo>
                    <a:pt x="171958" y="117525"/>
                  </a:lnTo>
                  <a:lnTo>
                    <a:pt x="177279" y="125399"/>
                  </a:lnTo>
                  <a:lnTo>
                    <a:pt x="185140" y="130733"/>
                  </a:lnTo>
                  <a:lnTo>
                    <a:pt x="194716" y="132702"/>
                  </a:lnTo>
                  <a:lnTo>
                    <a:pt x="204279" y="130733"/>
                  </a:lnTo>
                  <a:lnTo>
                    <a:pt x="212140" y="125399"/>
                  </a:lnTo>
                  <a:lnTo>
                    <a:pt x="217462" y="117525"/>
                  </a:lnTo>
                  <a:lnTo>
                    <a:pt x="219417" y="107924"/>
                  </a:lnTo>
                  <a:close/>
                </a:path>
                <a:path w="339089" h="379729">
                  <a:moveTo>
                    <a:pt x="338594" y="109550"/>
                  </a:moveTo>
                  <a:lnTo>
                    <a:pt x="332143" y="92671"/>
                  </a:lnTo>
                  <a:lnTo>
                    <a:pt x="304495" y="54711"/>
                  </a:lnTo>
                  <a:lnTo>
                    <a:pt x="300228" y="51295"/>
                  </a:lnTo>
                  <a:lnTo>
                    <a:pt x="282549" y="37160"/>
                  </a:lnTo>
                  <a:lnTo>
                    <a:pt x="267068" y="24777"/>
                  </a:lnTo>
                  <a:lnTo>
                    <a:pt x="264718" y="23787"/>
                  </a:lnTo>
                  <a:lnTo>
                    <a:pt x="264718" y="98488"/>
                  </a:lnTo>
                  <a:lnTo>
                    <a:pt x="264718" y="116179"/>
                  </a:lnTo>
                  <a:lnTo>
                    <a:pt x="250012" y="123266"/>
                  </a:lnTo>
                  <a:lnTo>
                    <a:pt x="248831" y="127977"/>
                  </a:lnTo>
                  <a:lnTo>
                    <a:pt x="244132" y="136245"/>
                  </a:lnTo>
                  <a:lnTo>
                    <a:pt x="249428" y="151574"/>
                  </a:lnTo>
                  <a:lnTo>
                    <a:pt x="237655" y="163372"/>
                  </a:lnTo>
                  <a:lnTo>
                    <a:pt x="222364" y="158064"/>
                  </a:lnTo>
                  <a:lnTo>
                    <a:pt x="218249" y="160426"/>
                  </a:lnTo>
                  <a:lnTo>
                    <a:pt x="214122" y="162191"/>
                  </a:lnTo>
                  <a:lnTo>
                    <a:pt x="209423" y="163372"/>
                  </a:lnTo>
                  <a:lnTo>
                    <a:pt x="202361" y="177533"/>
                  </a:lnTo>
                  <a:lnTo>
                    <a:pt x="191185" y="177533"/>
                  </a:lnTo>
                  <a:lnTo>
                    <a:pt x="191185" y="218236"/>
                  </a:lnTo>
                  <a:lnTo>
                    <a:pt x="190588" y="235927"/>
                  </a:lnTo>
                  <a:lnTo>
                    <a:pt x="175882" y="243001"/>
                  </a:lnTo>
                  <a:lnTo>
                    <a:pt x="174713" y="247726"/>
                  </a:lnTo>
                  <a:lnTo>
                    <a:pt x="172948" y="251853"/>
                  </a:lnTo>
                  <a:lnTo>
                    <a:pt x="170599" y="255981"/>
                  </a:lnTo>
                  <a:lnTo>
                    <a:pt x="175298" y="271322"/>
                  </a:lnTo>
                  <a:lnTo>
                    <a:pt x="163537" y="283121"/>
                  </a:lnTo>
                  <a:lnTo>
                    <a:pt x="148234" y="277812"/>
                  </a:lnTo>
                  <a:lnTo>
                    <a:pt x="144119" y="280162"/>
                  </a:lnTo>
                  <a:lnTo>
                    <a:pt x="140004" y="281940"/>
                  </a:lnTo>
                  <a:lnTo>
                    <a:pt x="135293" y="283121"/>
                  </a:lnTo>
                  <a:lnTo>
                    <a:pt x="128828" y="297268"/>
                  </a:lnTo>
                  <a:lnTo>
                    <a:pt x="112356" y="297268"/>
                  </a:lnTo>
                  <a:lnTo>
                    <a:pt x="105295" y="282524"/>
                  </a:lnTo>
                  <a:lnTo>
                    <a:pt x="102946" y="281940"/>
                  </a:lnTo>
                  <a:lnTo>
                    <a:pt x="100584" y="281343"/>
                  </a:lnTo>
                  <a:lnTo>
                    <a:pt x="96469" y="279577"/>
                  </a:lnTo>
                  <a:lnTo>
                    <a:pt x="92354" y="277215"/>
                  </a:lnTo>
                  <a:lnTo>
                    <a:pt x="77063" y="281940"/>
                  </a:lnTo>
                  <a:lnTo>
                    <a:pt x="65290" y="270141"/>
                  </a:lnTo>
                  <a:lnTo>
                    <a:pt x="70586" y="254800"/>
                  </a:lnTo>
                  <a:lnTo>
                    <a:pt x="68237" y="250672"/>
                  </a:lnTo>
                  <a:lnTo>
                    <a:pt x="66471" y="246545"/>
                  </a:lnTo>
                  <a:lnTo>
                    <a:pt x="65290" y="241820"/>
                  </a:lnTo>
                  <a:lnTo>
                    <a:pt x="50584" y="234746"/>
                  </a:lnTo>
                  <a:lnTo>
                    <a:pt x="50584" y="218236"/>
                  </a:lnTo>
                  <a:lnTo>
                    <a:pt x="65290" y="211150"/>
                  </a:lnTo>
                  <a:lnTo>
                    <a:pt x="66471" y="206438"/>
                  </a:lnTo>
                  <a:lnTo>
                    <a:pt x="68237" y="202298"/>
                  </a:lnTo>
                  <a:lnTo>
                    <a:pt x="70586" y="198170"/>
                  </a:lnTo>
                  <a:lnTo>
                    <a:pt x="65290" y="182841"/>
                  </a:lnTo>
                  <a:lnTo>
                    <a:pt x="77063" y="171043"/>
                  </a:lnTo>
                  <a:lnTo>
                    <a:pt x="92354" y="176352"/>
                  </a:lnTo>
                  <a:lnTo>
                    <a:pt x="96469" y="173990"/>
                  </a:lnTo>
                  <a:lnTo>
                    <a:pt x="100584" y="172224"/>
                  </a:lnTo>
                  <a:lnTo>
                    <a:pt x="105295" y="171043"/>
                  </a:lnTo>
                  <a:lnTo>
                    <a:pt x="112356" y="156298"/>
                  </a:lnTo>
                  <a:lnTo>
                    <a:pt x="129413" y="156298"/>
                  </a:lnTo>
                  <a:lnTo>
                    <a:pt x="136474" y="171043"/>
                  </a:lnTo>
                  <a:lnTo>
                    <a:pt x="141173" y="172224"/>
                  </a:lnTo>
                  <a:lnTo>
                    <a:pt x="145300" y="173990"/>
                  </a:lnTo>
                  <a:lnTo>
                    <a:pt x="149415" y="176352"/>
                  </a:lnTo>
                  <a:lnTo>
                    <a:pt x="164706" y="171043"/>
                  </a:lnTo>
                  <a:lnTo>
                    <a:pt x="176479" y="182841"/>
                  </a:lnTo>
                  <a:lnTo>
                    <a:pt x="171183" y="198170"/>
                  </a:lnTo>
                  <a:lnTo>
                    <a:pt x="173532" y="202298"/>
                  </a:lnTo>
                  <a:lnTo>
                    <a:pt x="175298" y="206438"/>
                  </a:lnTo>
                  <a:lnTo>
                    <a:pt x="176479" y="211150"/>
                  </a:lnTo>
                  <a:lnTo>
                    <a:pt x="191185" y="218236"/>
                  </a:lnTo>
                  <a:lnTo>
                    <a:pt x="191185" y="177533"/>
                  </a:lnTo>
                  <a:lnTo>
                    <a:pt x="185889" y="177533"/>
                  </a:lnTo>
                  <a:lnTo>
                    <a:pt x="182778" y="171043"/>
                  </a:lnTo>
                  <a:lnTo>
                    <a:pt x="178828" y="162788"/>
                  </a:lnTo>
                  <a:lnTo>
                    <a:pt x="174117" y="161607"/>
                  </a:lnTo>
                  <a:lnTo>
                    <a:pt x="170002" y="159829"/>
                  </a:lnTo>
                  <a:lnTo>
                    <a:pt x="165887" y="157480"/>
                  </a:lnTo>
                  <a:lnTo>
                    <a:pt x="150596" y="162788"/>
                  </a:lnTo>
                  <a:lnTo>
                    <a:pt x="144119" y="156298"/>
                  </a:lnTo>
                  <a:lnTo>
                    <a:pt x="138823" y="150990"/>
                  </a:lnTo>
                  <a:lnTo>
                    <a:pt x="144119" y="135648"/>
                  </a:lnTo>
                  <a:lnTo>
                    <a:pt x="141770" y="131521"/>
                  </a:lnTo>
                  <a:lnTo>
                    <a:pt x="140004" y="127393"/>
                  </a:lnTo>
                  <a:lnTo>
                    <a:pt x="138823" y="122669"/>
                  </a:lnTo>
                  <a:lnTo>
                    <a:pt x="124117" y="115595"/>
                  </a:lnTo>
                  <a:lnTo>
                    <a:pt x="124117" y="99072"/>
                  </a:lnTo>
                  <a:lnTo>
                    <a:pt x="138823" y="91998"/>
                  </a:lnTo>
                  <a:lnTo>
                    <a:pt x="140004" y="87274"/>
                  </a:lnTo>
                  <a:lnTo>
                    <a:pt x="141770" y="83146"/>
                  </a:lnTo>
                  <a:lnTo>
                    <a:pt x="144119" y="79019"/>
                  </a:lnTo>
                  <a:lnTo>
                    <a:pt x="139420" y="63690"/>
                  </a:lnTo>
                  <a:lnTo>
                    <a:pt x="151180" y="51892"/>
                  </a:lnTo>
                  <a:lnTo>
                    <a:pt x="166471" y="57200"/>
                  </a:lnTo>
                  <a:lnTo>
                    <a:pt x="170599" y="54838"/>
                  </a:lnTo>
                  <a:lnTo>
                    <a:pt x="174713" y="53073"/>
                  </a:lnTo>
                  <a:lnTo>
                    <a:pt x="179412" y="51892"/>
                  </a:lnTo>
                  <a:lnTo>
                    <a:pt x="186474" y="37160"/>
                  </a:lnTo>
                  <a:lnTo>
                    <a:pt x="202946" y="37160"/>
                  </a:lnTo>
                  <a:lnTo>
                    <a:pt x="210007" y="51295"/>
                  </a:lnTo>
                  <a:lnTo>
                    <a:pt x="214718" y="52476"/>
                  </a:lnTo>
                  <a:lnTo>
                    <a:pt x="218833" y="54254"/>
                  </a:lnTo>
                  <a:lnTo>
                    <a:pt x="222948" y="56603"/>
                  </a:lnTo>
                  <a:lnTo>
                    <a:pt x="238239" y="51295"/>
                  </a:lnTo>
                  <a:lnTo>
                    <a:pt x="250012" y="63093"/>
                  </a:lnTo>
                  <a:lnTo>
                    <a:pt x="244716" y="78435"/>
                  </a:lnTo>
                  <a:lnTo>
                    <a:pt x="247065" y="82562"/>
                  </a:lnTo>
                  <a:lnTo>
                    <a:pt x="248831" y="86690"/>
                  </a:lnTo>
                  <a:lnTo>
                    <a:pt x="250012" y="91414"/>
                  </a:lnTo>
                  <a:lnTo>
                    <a:pt x="264718" y="98488"/>
                  </a:lnTo>
                  <a:lnTo>
                    <a:pt x="264718" y="23787"/>
                  </a:lnTo>
                  <a:lnTo>
                    <a:pt x="223139" y="6197"/>
                  </a:lnTo>
                  <a:lnTo>
                    <a:pt x="176771" y="0"/>
                  </a:lnTo>
                  <a:lnTo>
                    <a:pt x="130403" y="6197"/>
                  </a:lnTo>
                  <a:lnTo>
                    <a:pt x="86474" y="24777"/>
                  </a:lnTo>
                  <a:lnTo>
                    <a:pt x="49047" y="54457"/>
                  </a:lnTo>
                  <a:lnTo>
                    <a:pt x="21386" y="92443"/>
                  </a:lnTo>
                  <a:lnTo>
                    <a:pt x="4648" y="136410"/>
                  </a:lnTo>
                  <a:lnTo>
                    <a:pt x="0" y="184023"/>
                  </a:lnTo>
                  <a:lnTo>
                    <a:pt x="4635" y="225158"/>
                  </a:lnTo>
                  <a:lnTo>
                    <a:pt x="18161" y="263575"/>
                  </a:lnTo>
                  <a:lnTo>
                    <a:pt x="39954" y="297903"/>
                  </a:lnTo>
                  <a:lnTo>
                    <a:pt x="69405" y="326771"/>
                  </a:lnTo>
                  <a:lnTo>
                    <a:pt x="69405" y="379437"/>
                  </a:lnTo>
                  <a:lnTo>
                    <a:pt x="151358" y="297268"/>
                  </a:lnTo>
                  <a:lnTo>
                    <a:pt x="165481" y="283121"/>
                  </a:lnTo>
                  <a:lnTo>
                    <a:pt x="270789" y="177533"/>
                  </a:lnTo>
                  <a:lnTo>
                    <a:pt x="284911" y="163372"/>
                  </a:lnTo>
                  <a:lnTo>
                    <a:pt x="338594" y="109550"/>
                  </a:lnTo>
                  <a:close/>
                </a:path>
              </a:pathLst>
            </a:custGeom>
            <a:solidFill>
              <a:srgbClr val="006DA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1981200" y="4949952"/>
            <a:ext cx="8229600" cy="1041400"/>
            <a:chOff x="1981200" y="4949952"/>
            <a:chExt cx="8229600" cy="1041400"/>
          </a:xfrm>
        </p:grpSpPr>
        <p:sp>
          <p:nvSpPr>
            <p:cNvPr id="11" name="object 11" descr=""/>
            <p:cNvSpPr/>
            <p:nvPr/>
          </p:nvSpPr>
          <p:spPr>
            <a:xfrm>
              <a:off x="1981200" y="4949952"/>
              <a:ext cx="8229600" cy="1041400"/>
            </a:xfrm>
            <a:custGeom>
              <a:avLst/>
              <a:gdLst/>
              <a:ahLst/>
              <a:cxnLst/>
              <a:rect l="l" t="t" r="r" b="b"/>
              <a:pathLst>
                <a:path w="8229600" h="1041400">
                  <a:moveTo>
                    <a:pt x="8125459" y="0"/>
                  </a:moveTo>
                  <a:lnTo>
                    <a:pt x="104139" y="0"/>
                  </a:lnTo>
                  <a:lnTo>
                    <a:pt x="63597" y="8181"/>
                  </a:lnTo>
                  <a:lnTo>
                    <a:pt x="30495" y="30495"/>
                  </a:lnTo>
                  <a:lnTo>
                    <a:pt x="8181" y="63597"/>
                  </a:lnTo>
                  <a:lnTo>
                    <a:pt x="0" y="104140"/>
                  </a:lnTo>
                  <a:lnTo>
                    <a:pt x="0" y="936802"/>
                  </a:lnTo>
                  <a:lnTo>
                    <a:pt x="8181" y="977321"/>
                  </a:lnTo>
                  <a:lnTo>
                    <a:pt x="30495" y="1010407"/>
                  </a:lnTo>
                  <a:lnTo>
                    <a:pt x="63597" y="1032713"/>
                  </a:lnTo>
                  <a:lnTo>
                    <a:pt x="104139" y="1040892"/>
                  </a:lnTo>
                  <a:lnTo>
                    <a:pt x="8125459" y="1040892"/>
                  </a:lnTo>
                  <a:lnTo>
                    <a:pt x="8166002" y="1032713"/>
                  </a:lnTo>
                  <a:lnTo>
                    <a:pt x="8199104" y="1010407"/>
                  </a:lnTo>
                  <a:lnTo>
                    <a:pt x="8221418" y="977321"/>
                  </a:lnTo>
                  <a:lnTo>
                    <a:pt x="8229600" y="936802"/>
                  </a:lnTo>
                  <a:lnTo>
                    <a:pt x="8229600" y="104140"/>
                  </a:lnTo>
                  <a:lnTo>
                    <a:pt x="8221418" y="63597"/>
                  </a:lnTo>
                  <a:lnTo>
                    <a:pt x="8199104" y="30495"/>
                  </a:lnTo>
                  <a:lnTo>
                    <a:pt x="8166002" y="8181"/>
                  </a:lnTo>
                  <a:lnTo>
                    <a:pt x="8125459" y="0"/>
                  </a:lnTo>
                  <a:close/>
                </a:path>
              </a:pathLst>
            </a:custGeom>
            <a:solidFill>
              <a:srgbClr val="CAD4E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2387840" y="5613845"/>
              <a:ext cx="50800" cy="51435"/>
            </a:xfrm>
            <a:custGeom>
              <a:avLst/>
              <a:gdLst/>
              <a:ahLst/>
              <a:cxnLst/>
              <a:rect l="l" t="t" r="r" b="b"/>
              <a:pathLst>
                <a:path w="50800" h="51435">
                  <a:moveTo>
                    <a:pt x="50756" y="0"/>
                  </a:moveTo>
                  <a:lnTo>
                    <a:pt x="10177" y="20632"/>
                  </a:lnTo>
                  <a:lnTo>
                    <a:pt x="0" y="50889"/>
                  </a:lnTo>
                  <a:lnTo>
                    <a:pt x="50756" y="0"/>
                  </a:lnTo>
                  <a:close/>
                </a:path>
              </a:pathLst>
            </a:custGeom>
            <a:solidFill>
              <a:srgbClr val="006DAE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38608" y="5488133"/>
              <a:ext cx="96476" cy="96735"/>
            </a:xfrm>
            <a:prstGeom prst="rect">
              <a:avLst/>
            </a:prstGeom>
          </p:spPr>
        </p:pic>
        <p:sp>
          <p:nvSpPr>
            <p:cNvPr id="14" name="object 14" descr=""/>
            <p:cNvSpPr/>
            <p:nvPr/>
          </p:nvSpPr>
          <p:spPr>
            <a:xfrm>
              <a:off x="2511108" y="5240409"/>
              <a:ext cx="270510" cy="241935"/>
            </a:xfrm>
            <a:custGeom>
              <a:avLst/>
              <a:gdLst/>
              <a:ahLst/>
              <a:cxnLst/>
              <a:rect l="l" t="t" r="r" b="b"/>
              <a:pathLst>
                <a:path w="270510" h="241935">
                  <a:moveTo>
                    <a:pt x="256291" y="0"/>
                  </a:moveTo>
                  <a:lnTo>
                    <a:pt x="14270" y="0"/>
                  </a:lnTo>
                  <a:lnTo>
                    <a:pt x="6402" y="49"/>
                  </a:lnTo>
                  <a:lnTo>
                    <a:pt x="63" y="6488"/>
                  </a:lnTo>
                  <a:lnTo>
                    <a:pt x="0" y="211687"/>
                  </a:lnTo>
                  <a:lnTo>
                    <a:pt x="6265" y="218131"/>
                  </a:lnTo>
                  <a:lnTo>
                    <a:pt x="14094" y="218230"/>
                  </a:lnTo>
                  <a:lnTo>
                    <a:pt x="58861" y="218230"/>
                  </a:lnTo>
                  <a:lnTo>
                    <a:pt x="58861" y="241716"/>
                  </a:lnTo>
                  <a:lnTo>
                    <a:pt x="124517" y="175888"/>
                  </a:lnTo>
                  <a:lnTo>
                    <a:pt x="123856" y="175288"/>
                  </a:lnTo>
                  <a:lnTo>
                    <a:pt x="123277" y="169212"/>
                  </a:lnTo>
                  <a:lnTo>
                    <a:pt x="131175" y="169212"/>
                  </a:lnTo>
                  <a:lnTo>
                    <a:pt x="138529" y="161839"/>
                  </a:lnTo>
                  <a:lnTo>
                    <a:pt x="117708" y="161839"/>
                  </a:lnTo>
                  <a:lnTo>
                    <a:pt x="115335" y="159464"/>
                  </a:lnTo>
                  <a:lnTo>
                    <a:pt x="115335" y="153600"/>
                  </a:lnTo>
                  <a:lnTo>
                    <a:pt x="117708" y="151221"/>
                  </a:lnTo>
                  <a:lnTo>
                    <a:pt x="149119" y="151221"/>
                  </a:lnTo>
                  <a:lnTo>
                    <a:pt x="151913" y="148419"/>
                  </a:lnTo>
                  <a:lnTo>
                    <a:pt x="85961" y="148419"/>
                  </a:lnTo>
                  <a:lnTo>
                    <a:pt x="83632" y="148134"/>
                  </a:lnTo>
                  <a:lnTo>
                    <a:pt x="81309" y="145160"/>
                  </a:lnTo>
                  <a:lnTo>
                    <a:pt x="81319" y="143248"/>
                  </a:lnTo>
                  <a:lnTo>
                    <a:pt x="82392" y="141901"/>
                  </a:lnTo>
                  <a:lnTo>
                    <a:pt x="91452" y="132817"/>
                  </a:lnTo>
                  <a:lnTo>
                    <a:pt x="93050" y="131534"/>
                  </a:lnTo>
                  <a:lnTo>
                    <a:pt x="107097" y="131534"/>
                  </a:lnTo>
                  <a:lnTo>
                    <a:pt x="106904" y="131220"/>
                  </a:lnTo>
                  <a:lnTo>
                    <a:pt x="102452" y="125621"/>
                  </a:lnTo>
                  <a:lnTo>
                    <a:pt x="99271" y="122033"/>
                  </a:lnTo>
                  <a:lnTo>
                    <a:pt x="96761" y="117894"/>
                  </a:lnTo>
                  <a:lnTo>
                    <a:pt x="94948" y="113175"/>
                  </a:lnTo>
                  <a:lnTo>
                    <a:pt x="93182" y="108667"/>
                  </a:lnTo>
                  <a:lnTo>
                    <a:pt x="92148" y="103639"/>
                  </a:lnTo>
                  <a:lnTo>
                    <a:pt x="92038" y="100296"/>
                  </a:lnTo>
                  <a:lnTo>
                    <a:pt x="78294" y="100296"/>
                  </a:lnTo>
                  <a:lnTo>
                    <a:pt x="77980" y="100257"/>
                  </a:lnTo>
                  <a:lnTo>
                    <a:pt x="65332" y="100257"/>
                  </a:lnTo>
                  <a:lnTo>
                    <a:pt x="63303" y="100001"/>
                  </a:lnTo>
                  <a:lnTo>
                    <a:pt x="61866" y="98138"/>
                  </a:lnTo>
                  <a:lnTo>
                    <a:pt x="62337" y="94422"/>
                  </a:lnTo>
                  <a:lnTo>
                    <a:pt x="63656" y="93100"/>
                  </a:lnTo>
                  <a:lnTo>
                    <a:pt x="65332" y="92884"/>
                  </a:lnTo>
                  <a:lnTo>
                    <a:pt x="77980" y="92884"/>
                  </a:lnTo>
                  <a:lnTo>
                    <a:pt x="80015" y="92628"/>
                  </a:lnTo>
                  <a:lnTo>
                    <a:pt x="92963" y="92628"/>
                  </a:lnTo>
                  <a:lnTo>
                    <a:pt x="95984" y="80048"/>
                  </a:lnTo>
                  <a:lnTo>
                    <a:pt x="105712" y="66676"/>
                  </a:lnTo>
                  <a:lnTo>
                    <a:pt x="114949" y="60918"/>
                  </a:lnTo>
                  <a:lnTo>
                    <a:pt x="93177" y="60908"/>
                  </a:lnTo>
                  <a:lnTo>
                    <a:pt x="92226" y="60529"/>
                  </a:lnTo>
                  <a:lnTo>
                    <a:pt x="91510" y="59851"/>
                  </a:lnTo>
                  <a:lnTo>
                    <a:pt x="82451" y="50708"/>
                  </a:lnTo>
                  <a:lnTo>
                    <a:pt x="81186" y="49273"/>
                  </a:lnTo>
                  <a:lnTo>
                    <a:pt x="81265" y="47095"/>
                  </a:lnTo>
                  <a:lnTo>
                    <a:pt x="82627" y="45753"/>
                  </a:lnTo>
                  <a:lnTo>
                    <a:pt x="82451" y="45517"/>
                  </a:lnTo>
                  <a:lnTo>
                    <a:pt x="83824" y="44087"/>
                  </a:lnTo>
                  <a:lnTo>
                    <a:pt x="86098" y="44038"/>
                  </a:lnTo>
                  <a:lnTo>
                    <a:pt x="133253" y="44038"/>
                  </a:lnTo>
                  <a:lnTo>
                    <a:pt x="131773" y="42888"/>
                  </a:lnTo>
                  <a:lnTo>
                    <a:pt x="131474" y="40538"/>
                  </a:lnTo>
                  <a:lnTo>
                    <a:pt x="131435" y="26430"/>
                  </a:lnTo>
                  <a:lnTo>
                    <a:pt x="131258" y="25020"/>
                  </a:lnTo>
                  <a:lnTo>
                    <a:pt x="132694" y="23152"/>
                  </a:lnTo>
                  <a:lnTo>
                    <a:pt x="136758" y="22660"/>
                  </a:lnTo>
                  <a:lnTo>
                    <a:pt x="270215" y="22660"/>
                  </a:lnTo>
                  <a:lnTo>
                    <a:pt x="270232" y="14353"/>
                  </a:lnTo>
                  <a:lnTo>
                    <a:pt x="270395" y="6685"/>
                  </a:lnTo>
                  <a:lnTo>
                    <a:pt x="264154" y="147"/>
                  </a:lnTo>
                  <a:lnTo>
                    <a:pt x="256291" y="0"/>
                  </a:lnTo>
                  <a:close/>
                </a:path>
                <a:path w="270510" h="241935">
                  <a:moveTo>
                    <a:pt x="107097" y="131534"/>
                  </a:moveTo>
                  <a:lnTo>
                    <a:pt x="93050" y="131534"/>
                  </a:lnTo>
                  <a:lnTo>
                    <a:pt x="95383" y="131795"/>
                  </a:lnTo>
                  <a:lnTo>
                    <a:pt x="97741" y="134739"/>
                  </a:lnTo>
                  <a:lnTo>
                    <a:pt x="97751" y="136651"/>
                  </a:lnTo>
                  <a:lnTo>
                    <a:pt x="96687" y="138008"/>
                  </a:lnTo>
                  <a:lnTo>
                    <a:pt x="87569" y="147151"/>
                  </a:lnTo>
                  <a:lnTo>
                    <a:pt x="85961" y="148419"/>
                  </a:lnTo>
                  <a:lnTo>
                    <a:pt x="151913" y="148419"/>
                  </a:lnTo>
                  <a:lnTo>
                    <a:pt x="156404" y="143917"/>
                  </a:lnTo>
                  <a:lnTo>
                    <a:pt x="113801" y="143917"/>
                  </a:lnTo>
                  <a:lnTo>
                    <a:pt x="113629" y="143848"/>
                  </a:lnTo>
                  <a:lnTo>
                    <a:pt x="110659" y="137340"/>
                  </a:lnTo>
                  <a:lnTo>
                    <a:pt x="107097" y="131534"/>
                  </a:lnTo>
                  <a:close/>
                </a:path>
                <a:path w="270510" h="241935">
                  <a:moveTo>
                    <a:pt x="173893" y="55167"/>
                  </a:moveTo>
                  <a:lnTo>
                    <a:pt x="136606" y="55167"/>
                  </a:lnTo>
                  <a:lnTo>
                    <a:pt x="152472" y="58835"/>
                  </a:lnTo>
                  <a:lnTo>
                    <a:pt x="165466" y="67784"/>
                  </a:lnTo>
                  <a:lnTo>
                    <a:pt x="174390" y="80812"/>
                  </a:lnTo>
                  <a:lnTo>
                    <a:pt x="178045" y="96718"/>
                  </a:lnTo>
                  <a:lnTo>
                    <a:pt x="177988" y="100001"/>
                  </a:lnTo>
                  <a:lnTo>
                    <a:pt x="167633" y="125385"/>
                  </a:lnTo>
                  <a:lnTo>
                    <a:pt x="163187" y="130954"/>
                  </a:lnTo>
                  <a:lnTo>
                    <a:pt x="159412" y="137030"/>
                  </a:lnTo>
                  <a:lnTo>
                    <a:pt x="156309" y="143705"/>
                  </a:lnTo>
                  <a:lnTo>
                    <a:pt x="156098" y="143843"/>
                  </a:lnTo>
                  <a:lnTo>
                    <a:pt x="155867" y="143848"/>
                  </a:lnTo>
                  <a:lnTo>
                    <a:pt x="114159" y="143848"/>
                  </a:lnTo>
                  <a:lnTo>
                    <a:pt x="113992" y="143917"/>
                  </a:lnTo>
                  <a:lnTo>
                    <a:pt x="156404" y="143917"/>
                  </a:lnTo>
                  <a:lnTo>
                    <a:pt x="199690" y="100517"/>
                  </a:lnTo>
                  <a:lnTo>
                    <a:pt x="189840" y="100517"/>
                  </a:lnTo>
                  <a:lnTo>
                    <a:pt x="187987" y="99077"/>
                  </a:lnTo>
                  <a:lnTo>
                    <a:pt x="187472" y="95002"/>
                  </a:lnTo>
                  <a:lnTo>
                    <a:pt x="188909" y="93144"/>
                  </a:lnTo>
                  <a:lnTo>
                    <a:pt x="191247" y="92844"/>
                  </a:lnTo>
                  <a:lnTo>
                    <a:pt x="205007" y="92844"/>
                  </a:lnTo>
                  <a:lnTo>
                    <a:pt x="206729" y="92628"/>
                  </a:lnTo>
                  <a:lnTo>
                    <a:pt x="207558" y="92628"/>
                  </a:lnTo>
                  <a:lnTo>
                    <a:pt x="238479" y="61626"/>
                  </a:lnTo>
                  <a:lnTo>
                    <a:pt x="175359" y="61616"/>
                  </a:lnTo>
                  <a:lnTo>
                    <a:pt x="174408" y="61237"/>
                  </a:lnTo>
                  <a:lnTo>
                    <a:pt x="173668" y="60529"/>
                  </a:lnTo>
                  <a:lnTo>
                    <a:pt x="172486" y="59104"/>
                  </a:lnTo>
                  <a:lnTo>
                    <a:pt x="172560" y="56971"/>
                  </a:lnTo>
                  <a:lnTo>
                    <a:pt x="173869" y="55604"/>
                  </a:lnTo>
                  <a:lnTo>
                    <a:pt x="173692" y="55368"/>
                  </a:lnTo>
                  <a:lnTo>
                    <a:pt x="173893" y="55167"/>
                  </a:lnTo>
                  <a:close/>
                </a:path>
                <a:path w="270510" h="241935">
                  <a:moveTo>
                    <a:pt x="199949" y="100257"/>
                  </a:moveTo>
                  <a:lnTo>
                    <a:pt x="191870" y="100257"/>
                  </a:lnTo>
                  <a:lnTo>
                    <a:pt x="189840" y="100517"/>
                  </a:lnTo>
                  <a:lnTo>
                    <a:pt x="199690" y="100517"/>
                  </a:lnTo>
                  <a:lnTo>
                    <a:pt x="199949" y="100257"/>
                  </a:lnTo>
                  <a:close/>
                </a:path>
                <a:path w="270510" h="241935">
                  <a:moveTo>
                    <a:pt x="92963" y="92628"/>
                  </a:moveTo>
                  <a:lnTo>
                    <a:pt x="80015" y="92628"/>
                  </a:lnTo>
                  <a:lnTo>
                    <a:pt x="81868" y="94068"/>
                  </a:lnTo>
                  <a:lnTo>
                    <a:pt x="82203" y="96718"/>
                  </a:lnTo>
                  <a:lnTo>
                    <a:pt x="82295" y="98251"/>
                  </a:lnTo>
                  <a:lnTo>
                    <a:pt x="80946" y="100001"/>
                  </a:lnTo>
                  <a:lnTo>
                    <a:pt x="78603" y="100296"/>
                  </a:lnTo>
                  <a:lnTo>
                    <a:pt x="92038" y="100296"/>
                  </a:lnTo>
                  <a:lnTo>
                    <a:pt x="91981" y="96718"/>
                  </a:lnTo>
                  <a:lnTo>
                    <a:pt x="92963" y="92628"/>
                  </a:lnTo>
                  <a:close/>
                </a:path>
                <a:path w="270510" h="241935">
                  <a:moveTo>
                    <a:pt x="207558" y="92628"/>
                  </a:moveTo>
                  <a:lnTo>
                    <a:pt x="206729" y="92628"/>
                  </a:lnTo>
                  <a:lnTo>
                    <a:pt x="207196" y="92991"/>
                  </a:lnTo>
                  <a:lnTo>
                    <a:pt x="207558" y="92628"/>
                  </a:lnTo>
                  <a:close/>
                </a:path>
                <a:path w="270510" h="241935">
                  <a:moveTo>
                    <a:pt x="205007" y="92844"/>
                  </a:moveTo>
                  <a:lnTo>
                    <a:pt x="191561" y="92844"/>
                  </a:lnTo>
                  <a:lnTo>
                    <a:pt x="191870" y="92884"/>
                  </a:lnTo>
                  <a:lnTo>
                    <a:pt x="204694" y="92884"/>
                  </a:lnTo>
                  <a:lnTo>
                    <a:pt x="205007" y="92844"/>
                  </a:lnTo>
                  <a:close/>
                </a:path>
                <a:path w="270510" h="241935">
                  <a:moveTo>
                    <a:pt x="255119" y="44942"/>
                  </a:moveTo>
                  <a:lnTo>
                    <a:pt x="184409" y="44942"/>
                  </a:lnTo>
                  <a:lnTo>
                    <a:pt x="186742" y="45203"/>
                  </a:lnTo>
                  <a:lnTo>
                    <a:pt x="189100" y="48147"/>
                  </a:lnTo>
                  <a:lnTo>
                    <a:pt x="189110" y="50059"/>
                  </a:lnTo>
                  <a:lnTo>
                    <a:pt x="188046" y="51416"/>
                  </a:lnTo>
                  <a:lnTo>
                    <a:pt x="178241" y="61247"/>
                  </a:lnTo>
                  <a:lnTo>
                    <a:pt x="177310" y="61626"/>
                  </a:lnTo>
                  <a:lnTo>
                    <a:pt x="238489" y="61616"/>
                  </a:lnTo>
                  <a:lnTo>
                    <a:pt x="255119" y="44942"/>
                  </a:lnTo>
                  <a:close/>
                </a:path>
                <a:path w="270510" h="241935">
                  <a:moveTo>
                    <a:pt x="133253" y="44038"/>
                  </a:moveTo>
                  <a:lnTo>
                    <a:pt x="86098" y="44038"/>
                  </a:lnTo>
                  <a:lnTo>
                    <a:pt x="87628" y="45517"/>
                  </a:lnTo>
                  <a:lnTo>
                    <a:pt x="96746" y="54660"/>
                  </a:lnTo>
                  <a:lnTo>
                    <a:pt x="98153" y="56105"/>
                  </a:lnTo>
                  <a:lnTo>
                    <a:pt x="98153" y="58411"/>
                  </a:lnTo>
                  <a:lnTo>
                    <a:pt x="96069" y="60529"/>
                  </a:lnTo>
                  <a:lnTo>
                    <a:pt x="95128" y="60918"/>
                  </a:lnTo>
                  <a:lnTo>
                    <a:pt x="114965" y="60908"/>
                  </a:lnTo>
                  <a:lnTo>
                    <a:pt x="119731" y="57937"/>
                  </a:lnTo>
                  <a:lnTo>
                    <a:pt x="136606" y="55167"/>
                  </a:lnTo>
                  <a:lnTo>
                    <a:pt x="173893" y="55167"/>
                  </a:lnTo>
                  <a:lnTo>
                    <a:pt x="182810" y="46225"/>
                  </a:lnTo>
                  <a:lnTo>
                    <a:pt x="184409" y="44942"/>
                  </a:lnTo>
                  <a:lnTo>
                    <a:pt x="255119" y="44942"/>
                  </a:lnTo>
                  <a:lnTo>
                    <a:pt x="255732" y="44328"/>
                  </a:lnTo>
                  <a:lnTo>
                    <a:pt x="133626" y="44328"/>
                  </a:lnTo>
                  <a:lnTo>
                    <a:pt x="133253" y="44038"/>
                  </a:lnTo>
                  <a:close/>
                </a:path>
                <a:path w="270510" h="241935">
                  <a:moveTo>
                    <a:pt x="270215" y="22660"/>
                  </a:moveTo>
                  <a:lnTo>
                    <a:pt x="136758" y="22660"/>
                  </a:lnTo>
                  <a:lnTo>
                    <a:pt x="138611" y="24086"/>
                  </a:lnTo>
                  <a:lnTo>
                    <a:pt x="138906" y="26430"/>
                  </a:lnTo>
                  <a:lnTo>
                    <a:pt x="138946" y="40538"/>
                  </a:lnTo>
                  <a:lnTo>
                    <a:pt x="139126" y="41949"/>
                  </a:lnTo>
                  <a:lnTo>
                    <a:pt x="137690" y="43812"/>
                  </a:lnTo>
                  <a:lnTo>
                    <a:pt x="133626" y="44328"/>
                  </a:lnTo>
                  <a:lnTo>
                    <a:pt x="255732" y="44328"/>
                  </a:lnTo>
                  <a:lnTo>
                    <a:pt x="270204" y="29817"/>
                  </a:lnTo>
                  <a:lnTo>
                    <a:pt x="270215" y="22660"/>
                  </a:lnTo>
                  <a:close/>
                </a:path>
              </a:pathLst>
            </a:custGeom>
            <a:solidFill>
              <a:srgbClr val="006DA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3281298" y="2546426"/>
            <a:ext cx="6664325" cy="33286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2240"/>
              </a:lnSpc>
              <a:spcBef>
                <a:spcPts val="105"/>
              </a:spcBef>
            </a:pPr>
            <a:r>
              <a:rPr dirty="0" sz="2000">
                <a:latin typeface="Arial"/>
                <a:cs typeface="Arial"/>
              </a:rPr>
              <a:t>Challenging</a:t>
            </a:r>
            <a:r>
              <a:rPr dirty="0" sz="2000" spc="-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questions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(but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intimidatory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tone</a:t>
            </a:r>
            <a:r>
              <a:rPr dirty="0" sz="2000" spc="-25">
                <a:latin typeface="Arial"/>
                <a:cs typeface="Arial"/>
              </a:rPr>
              <a:t> or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ts val="2240"/>
              </a:lnSpc>
            </a:pPr>
            <a:r>
              <a:rPr dirty="0" sz="2000" spc="-10">
                <a:latin typeface="Arial"/>
                <a:cs typeface="Arial"/>
              </a:rPr>
              <a:t>manner)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800">
              <a:latin typeface="Arial"/>
              <a:cs typeface="Arial"/>
            </a:endParaRPr>
          </a:p>
          <a:p>
            <a:pPr marL="12700">
              <a:lnSpc>
                <a:spcPts val="2240"/>
              </a:lnSpc>
            </a:pP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examples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real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situations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&amp;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check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what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candidate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ts val="2240"/>
              </a:lnSpc>
            </a:pPr>
            <a:r>
              <a:rPr dirty="0" sz="2000">
                <a:latin typeface="Arial"/>
                <a:cs typeface="Arial"/>
              </a:rPr>
              <a:t>learnt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experience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200">
              <a:latin typeface="Arial"/>
              <a:cs typeface="Arial"/>
            </a:endParaRPr>
          </a:p>
          <a:p>
            <a:pPr marL="12700" marR="232410">
              <a:lnSpc>
                <a:spcPct val="86300"/>
              </a:lnSpc>
            </a:pPr>
            <a:r>
              <a:rPr dirty="0" sz="2000">
                <a:latin typeface="Arial"/>
                <a:cs typeface="Arial"/>
              </a:rPr>
              <a:t>Factual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questions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about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past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experience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behaviour </a:t>
            </a:r>
            <a:r>
              <a:rPr dirty="0" sz="2000">
                <a:latin typeface="Arial"/>
                <a:cs typeface="Arial"/>
              </a:rPr>
              <a:t>(refrain</a:t>
            </a:r>
            <a:r>
              <a:rPr dirty="0" sz="2000" spc="-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making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assumptions)</a:t>
            </a:r>
            <a:r>
              <a:rPr dirty="0" sz="2000" spc="-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provide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</a:t>
            </a:r>
            <a:r>
              <a:rPr dirty="0" sz="2000" spc="-10">
                <a:latin typeface="Arial"/>
                <a:cs typeface="Arial"/>
              </a:rPr>
              <a:t> insight </a:t>
            </a:r>
            <a:r>
              <a:rPr dirty="0" sz="2000">
                <a:latin typeface="Arial"/>
                <a:cs typeface="Arial"/>
              </a:rPr>
              <a:t>into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scale/results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candidates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work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8998" rIns="0" bIns="0" rtlCol="0" vert="horz">
            <a:spAutoFit/>
          </a:bodyPr>
          <a:lstStyle/>
          <a:p>
            <a:pPr marL="89535">
              <a:lnSpc>
                <a:spcPct val="100000"/>
              </a:lnSpc>
              <a:spcBef>
                <a:spcPts val="105"/>
              </a:spcBef>
            </a:pPr>
            <a:r>
              <a:rPr dirty="0"/>
              <a:t>At</a:t>
            </a:r>
            <a:r>
              <a:rPr dirty="0" spc="-35"/>
              <a:t> </a:t>
            </a:r>
            <a:r>
              <a:rPr dirty="0"/>
              <a:t>interviews</a:t>
            </a:r>
            <a:r>
              <a:rPr dirty="0" spc="-50"/>
              <a:t> </a:t>
            </a:r>
            <a:r>
              <a:rPr dirty="0"/>
              <a:t>be</a:t>
            </a:r>
            <a:r>
              <a:rPr dirty="0" spc="-35"/>
              <a:t> </a:t>
            </a:r>
            <a:r>
              <a:rPr dirty="0"/>
              <a:t>aware</a:t>
            </a:r>
            <a:r>
              <a:rPr dirty="0" spc="-45"/>
              <a:t> </a:t>
            </a:r>
            <a:r>
              <a:rPr dirty="0" spc="-20"/>
              <a:t>of….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96900" y="2205732"/>
            <a:ext cx="10781030" cy="370268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1800" b="1">
                <a:latin typeface="Arial"/>
                <a:cs typeface="Arial"/>
              </a:rPr>
              <a:t>Primacy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and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Recency</a:t>
            </a:r>
            <a:r>
              <a:rPr dirty="0" sz="1800" spc="-1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effects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1800">
                <a:latin typeface="Arial"/>
                <a:cs typeface="Arial"/>
              </a:rPr>
              <a:t>Psychological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phenomenon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associated</a:t>
            </a:r>
            <a:r>
              <a:rPr dirty="0" sz="1800" spc="-4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with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memory</a:t>
            </a:r>
            <a:r>
              <a:rPr dirty="0" sz="1800" spc="-4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that</a:t>
            </a:r>
            <a:r>
              <a:rPr dirty="0" sz="1800" spc="-4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says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items</a:t>
            </a:r>
            <a:r>
              <a:rPr dirty="0" sz="1800" spc="-4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at</a:t>
            </a:r>
            <a:r>
              <a:rPr dirty="0" sz="1800" spc="-5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</a:t>
            </a:r>
            <a:r>
              <a:rPr dirty="0" sz="1800" spc="-5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beginning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(</a:t>
            </a:r>
            <a:r>
              <a:rPr dirty="0" sz="1800" b="1">
                <a:latin typeface="Arial"/>
                <a:cs typeface="Arial"/>
              </a:rPr>
              <a:t>primacy</a:t>
            </a:r>
            <a:r>
              <a:rPr dirty="0" sz="1800">
                <a:latin typeface="Arial"/>
                <a:cs typeface="Arial"/>
              </a:rPr>
              <a:t>)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and</a:t>
            </a:r>
            <a:r>
              <a:rPr dirty="0" sz="1800" spc="-4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items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at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end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(</a:t>
            </a:r>
            <a:r>
              <a:rPr dirty="0" sz="1800" b="1">
                <a:latin typeface="Arial"/>
                <a:cs typeface="Arial"/>
              </a:rPr>
              <a:t>recency</a:t>
            </a:r>
            <a:r>
              <a:rPr dirty="0" sz="1800">
                <a:latin typeface="Arial"/>
                <a:cs typeface="Arial"/>
              </a:rPr>
              <a:t>)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of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string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of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information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are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more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easily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recalled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than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items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in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middle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 spc="-10" b="1">
                <a:latin typeface="Arial"/>
                <a:cs typeface="Arial"/>
              </a:rPr>
              <a:t>Unconscious</a:t>
            </a:r>
            <a:r>
              <a:rPr dirty="0" sz="1800" spc="-60" b="1">
                <a:latin typeface="Arial"/>
                <a:cs typeface="Arial"/>
              </a:rPr>
              <a:t> </a:t>
            </a:r>
            <a:r>
              <a:rPr dirty="0" sz="1800" spc="-20" b="1">
                <a:latin typeface="Arial"/>
                <a:cs typeface="Arial"/>
              </a:rPr>
              <a:t>bias</a:t>
            </a:r>
            <a:endParaRPr sz="18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434"/>
              </a:spcBef>
            </a:pPr>
            <a:r>
              <a:rPr dirty="0" sz="1800">
                <a:latin typeface="Arial"/>
                <a:cs typeface="Arial"/>
              </a:rPr>
              <a:t>Implicit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or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unconscious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bias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happens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by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our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brains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making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incredibly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quick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judgments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and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assessments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25">
                <a:latin typeface="Arial"/>
                <a:cs typeface="Arial"/>
              </a:rPr>
              <a:t>of </a:t>
            </a:r>
            <a:r>
              <a:rPr dirty="0" sz="1800">
                <a:latin typeface="Arial"/>
                <a:cs typeface="Arial"/>
              </a:rPr>
              <a:t>people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and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situations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without</a:t>
            </a:r>
            <a:r>
              <a:rPr dirty="0" sz="1800" spc="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us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realising.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Our</a:t>
            </a:r>
            <a:r>
              <a:rPr dirty="0" sz="1800" spc="-45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biases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are</a:t>
            </a:r>
            <a:r>
              <a:rPr dirty="0" sz="1800" spc="-4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influenced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by</a:t>
            </a:r>
            <a:r>
              <a:rPr dirty="0" sz="1800" spc="-4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our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background,</a:t>
            </a:r>
            <a:r>
              <a:rPr dirty="0" sz="1800" spc="-10">
                <a:latin typeface="Arial"/>
                <a:cs typeface="Arial"/>
              </a:rPr>
              <a:t> cultural </a:t>
            </a:r>
            <a:r>
              <a:rPr dirty="0" sz="1800">
                <a:latin typeface="Arial"/>
                <a:cs typeface="Arial"/>
              </a:rPr>
              <a:t>environment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and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personal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experiences.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95"/>
              </a:spcBef>
            </a:pPr>
            <a:r>
              <a:rPr dirty="0" sz="1400" b="1">
                <a:latin typeface="Arial"/>
                <a:cs typeface="Arial"/>
              </a:rPr>
              <a:t>Helpful</a:t>
            </a:r>
            <a:r>
              <a:rPr dirty="0" sz="1400" spc="-6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Links: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1400" spc="-10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  <a:hlinkClick r:id="rId2"/>
              </a:rPr>
              <a:t>https://www.imperial.ac.uk/equality/resources/unconscious-bias/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1400" spc="-10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  <a:hlinkClick r:id="rId3"/>
              </a:rPr>
              <a:t>https://www.imperial.ac.uk/careers/about/careers-library/exclusive-online-resources/linkedin-learning/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8998" rIns="0" bIns="0" rtlCol="0" vert="horz">
            <a:spAutoFit/>
          </a:bodyPr>
          <a:lstStyle/>
          <a:p>
            <a:pPr marL="89535">
              <a:lnSpc>
                <a:spcPct val="100000"/>
              </a:lnSpc>
              <a:spcBef>
                <a:spcPts val="105"/>
              </a:spcBef>
            </a:pPr>
            <a:r>
              <a:rPr dirty="0"/>
              <a:t>Onboarding</a:t>
            </a:r>
            <a:r>
              <a:rPr dirty="0" spc="-60"/>
              <a:t> </a:t>
            </a:r>
            <a:r>
              <a:rPr dirty="0"/>
              <a:t>&amp;</a:t>
            </a:r>
            <a:r>
              <a:rPr dirty="0" spc="-5"/>
              <a:t> </a:t>
            </a:r>
            <a:r>
              <a:rPr dirty="0" spc="-10"/>
              <a:t>induction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96900" y="2266543"/>
            <a:ext cx="9641205" cy="382968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580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000">
                <a:latin typeface="Arial"/>
                <a:cs typeface="Arial"/>
              </a:rPr>
              <a:t>Keep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touch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your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candidate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before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start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480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000">
                <a:latin typeface="Arial"/>
                <a:cs typeface="Arial"/>
              </a:rPr>
              <a:t>Help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candidates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understand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Imperial/your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team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before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start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480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000">
                <a:latin typeface="Arial"/>
                <a:cs typeface="Arial"/>
              </a:rPr>
              <a:t>Use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information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gained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during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interview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plan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-70">
                <a:latin typeface="Arial"/>
                <a:cs typeface="Arial"/>
              </a:rPr>
              <a:t> </a:t>
            </a:r>
            <a:r>
              <a:rPr dirty="0" u="sng" sz="2000" spc="-10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  <a:hlinkClick r:id="rId2"/>
              </a:rPr>
              <a:t>induction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480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000">
                <a:latin typeface="Arial"/>
                <a:cs typeface="Arial"/>
              </a:rPr>
              <a:t>Prepare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induction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advance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e.g.</a:t>
            </a:r>
            <a:endParaRPr sz="2000">
              <a:latin typeface="Arial"/>
              <a:cs typeface="Arial"/>
            </a:endParaRPr>
          </a:p>
          <a:p>
            <a:pPr lvl="1" marL="1003300" indent="-381000">
              <a:lnSpc>
                <a:spcPct val="100000"/>
              </a:lnSpc>
              <a:spcBef>
                <a:spcPts val="480"/>
              </a:spcBef>
              <a:buClr>
                <a:srgbClr val="002447"/>
              </a:buClr>
              <a:buChar char="–"/>
              <a:tabLst>
                <a:tab pos="1003300" algn="l"/>
              </a:tabLst>
            </a:pPr>
            <a:r>
              <a:rPr dirty="0" sz="2000">
                <a:latin typeface="Arial"/>
                <a:cs typeface="Arial"/>
              </a:rPr>
              <a:t>What</a:t>
            </a:r>
            <a:r>
              <a:rPr dirty="0" sz="2000" spc="-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happens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first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day</a:t>
            </a:r>
            <a:endParaRPr sz="2000">
              <a:latin typeface="Arial"/>
              <a:cs typeface="Arial"/>
            </a:endParaRPr>
          </a:p>
          <a:p>
            <a:pPr lvl="1" marL="1003300" indent="-381000">
              <a:lnSpc>
                <a:spcPct val="100000"/>
              </a:lnSpc>
              <a:spcBef>
                <a:spcPts val="480"/>
              </a:spcBef>
              <a:buClr>
                <a:srgbClr val="002447"/>
              </a:buClr>
              <a:buChar char="–"/>
              <a:tabLst>
                <a:tab pos="1003300" algn="l"/>
              </a:tabLst>
            </a:pPr>
            <a:r>
              <a:rPr dirty="0" sz="2000">
                <a:latin typeface="Arial"/>
                <a:cs typeface="Arial"/>
              </a:rPr>
              <a:t>Who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do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need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meet</a:t>
            </a:r>
            <a:endParaRPr sz="2000">
              <a:latin typeface="Arial"/>
              <a:cs typeface="Arial"/>
            </a:endParaRPr>
          </a:p>
          <a:p>
            <a:pPr lvl="1" marL="1003300" indent="-381000">
              <a:lnSpc>
                <a:spcPct val="100000"/>
              </a:lnSpc>
              <a:spcBef>
                <a:spcPts val="480"/>
              </a:spcBef>
              <a:buClr>
                <a:srgbClr val="002447"/>
              </a:buClr>
              <a:buChar char="–"/>
              <a:tabLst>
                <a:tab pos="1003300" algn="l"/>
              </a:tabLst>
            </a:pPr>
            <a:r>
              <a:rPr dirty="0" sz="2000">
                <a:latin typeface="Arial"/>
                <a:cs typeface="Arial"/>
              </a:rPr>
              <a:t>College</a:t>
            </a:r>
            <a:r>
              <a:rPr dirty="0" sz="2000" spc="-4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essentials</a:t>
            </a:r>
            <a:endParaRPr sz="2000">
              <a:latin typeface="Arial"/>
              <a:cs typeface="Arial"/>
            </a:endParaRPr>
          </a:p>
          <a:p>
            <a:pPr lvl="1" marL="1003300" indent="-381000">
              <a:lnSpc>
                <a:spcPct val="100000"/>
              </a:lnSpc>
              <a:spcBef>
                <a:spcPts val="484"/>
              </a:spcBef>
              <a:buClr>
                <a:srgbClr val="002447"/>
              </a:buClr>
              <a:buChar char="–"/>
              <a:tabLst>
                <a:tab pos="1003300" algn="l"/>
              </a:tabLst>
            </a:pPr>
            <a:r>
              <a:rPr dirty="0" sz="2000">
                <a:latin typeface="Arial"/>
                <a:cs typeface="Arial"/>
              </a:rPr>
              <a:t>Introduction</a:t>
            </a:r>
            <a:r>
              <a:rPr dirty="0" sz="2000" spc="-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staff</a:t>
            </a:r>
            <a:r>
              <a:rPr dirty="0" sz="2000" spc="-5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networks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1495"/>
              </a:spcBef>
            </a:pPr>
            <a:r>
              <a:rPr dirty="0" sz="2400" b="1">
                <a:latin typeface="Arial"/>
                <a:cs typeface="Arial"/>
              </a:rPr>
              <a:t>Contact</a:t>
            </a:r>
            <a:r>
              <a:rPr dirty="0" sz="2400" spc="-1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your</a:t>
            </a:r>
            <a:r>
              <a:rPr dirty="0" sz="2400" spc="1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Strategic</a:t>
            </a:r>
            <a:r>
              <a:rPr dirty="0" sz="2400" spc="-1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HR</a:t>
            </a:r>
            <a:r>
              <a:rPr dirty="0" sz="2400" spc="-1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Partner for</a:t>
            </a:r>
            <a:r>
              <a:rPr dirty="0" sz="2400" spc="-1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more</a:t>
            </a:r>
            <a:r>
              <a:rPr dirty="0" sz="2400" spc="-1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support</a:t>
            </a:r>
            <a:r>
              <a:rPr dirty="0" sz="2400" spc="-1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and</a:t>
            </a:r>
            <a:r>
              <a:rPr dirty="0" sz="2400" spc="-10" b="1">
                <a:latin typeface="Arial"/>
                <a:cs typeface="Arial"/>
              </a:rPr>
              <a:t> advice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8998" rIns="0" bIns="0" rtlCol="0" vert="horz">
            <a:spAutoFit/>
          </a:bodyPr>
          <a:lstStyle/>
          <a:p>
            <a:pPr marL="89535">
              <a:lnSpc>
                <a:spcPct val="100000"/>
              </a:lnSpc>
              <a:spcBef>
                <a:spcPts val="105"/>
              </a:spcBef>
            </a:pPr>
            <a:r>
              <a:rPr dirty="0"/>
              <a:t>Recruitment</a:t>
            </a:r>
            <a:r>
              <a:rPr dirty="0" spc="-35"/>
              <a:t> </a:t>
            </a:r>
            <a:r>
              <a:rPr dirty="0"/>
              <a:t>Hub</a:t>
            </a:r>
            <a:r>
              <a:rPr dirty="0" spc="-25"/>
              <a:t> </a:t>
            </a:r>
            <a:r>
              <a:rPr dirty="0" spc="-10"/>
              <a:t>Support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96900" y="2266543"/>
            <a:ext cx="7618730" cy="331787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580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000">
                <a:latin typeface="Arial"/>
                <a:cs typeface="Arial"/>
              </a:rPr>
              <a:t>Anonymous</a:t>
            </a:r>
            <a:r>
              <a:rPr dirty="0" sz="2000" spc="-5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recruitment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480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000">
                <a:latin typeface="Arial"/>
                <a:cs typeface="Arial"/>
              </a:rPr>
              <a:t>Online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testing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480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000" spc="-10">
                <a:latin typeface="Arial"/>
                <a:cs typeface="Arial"/>
              </a:rPr>
              <a:t>LinkedIn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480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000">
                <a:latin typeface="Arial"/>
                <a:cs typeface="Arial"/>
              </a:rPr>
              <a:t>Recruitment</a:t>
            </a:r>
            <a:r>
              <a:rPr dirty="0" sz="2000" spc="-15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Agencies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480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000">
                <a:latin typeface="Arial"/>
                <a:cs typeface="Arial"/>
              </a:rPr>
              <a:t>External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partnerships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480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000">
                <a:latin typeface="Arial"/>
                <a:cs typeface="Arial"/>
              </a:rPr>
              <a:t>How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guides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480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000">
                <a:latin typeface="Arial"/>
                <a:cs typeface="Arial"/>
              </a:rPr>
              <a:t>Programmes</a:t>
            </a:r>
            <a:r>
              <a:rPr dirty="0" sz="2000" spc="-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e.g.</a:t>
            </a:r>
            <a:r>
              <a:rPr dirty="0" sz="2000" spc="-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PVP</a:t>
            </a:r>
            <a:r>
              <a:rPr dirty="0" sz="2000" spc="-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Julia</a:t>
            </a:r>
            <a:r>
              <a:rPr dirty="0" sz="2000" spc="-1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Anderson</a:t>
            </a:r>
            <a:r>
              <a:rPr dirty="0" sz="2000" spc="-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Training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Programme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484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000" spc="-10">
                <a:latin typeface="Arial"/>
                <a:cs typeface="Arial"/>
              </a:rPr>
              <a:t>Workshops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480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000">
                <a:latin typeface="Arial"/>
                <a:cs typeface="Arial"/>
              </a:rPr>
              <a:t>Training</a:t>
            </a:r>
            <a:r>
              <a:rPr dirty="0" sz="2000" spc="-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5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development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047735" y="2527554"/>
            <a:ext cx="2640965" cy="6356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Arial"/>
                <a:cs typeface="Arial"/>
              </a:rPr>
              <a:t>Don't</a:t>
            </a:r>
            <a:r>
              <a:rPr dirty="0" sz="2000" spc="-1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forget</a:t>
            </a:r>
            <a:r>
              <a:rPr dirty="0" sz="2000" spc="-30" b="1">
                <a:latin typeface="Arial"/>
                <a:cs typeface="Arial"/>
              </a:rPr>
              <a:t> </a:t>
            </a:r>
            <a:r>
              <a:rPr dirty="0" u="sng" sz="2000" b="1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  <a:hlinkClick r:id="rId2"/>
              </a:rPr>
              <a:t>EDIC</a:t>
            </a:r>
            <a:r>
              <a:rPr dirty="0" sz="2000" b="1">
                <a:solidFill>
                  <a:srgbClr val="0085C9"/>
                </a:solidFill>
                <a:latin typeface="Arial"/>
                <a:cs typeface="Arial"/>
              </a:rPr>
              <a:t> </a:t>
            </a:r>
            <a:r>
              <a:rPr dirty="0" sz="2000" spc="-25" b="1">
                <a:latin typeface="Arial"/>
                <a:cs typeface="Arial"/>
              </a:rPr>
              <a:t>can </a:t>
            </a:r>
            <a:r>
              <a:rPr dirty="0" sz="2000" b="1">
                <a:latin typeface="Arial"/>
                <a:cs typeface="Arial"/>
              </a:rPr>
              <a:t>support</a:t>
            </a:r>
            <a:r>
              <a:rPr dirty="0" sz="2000" spc="-3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you </a:t>
            </a:r>
            <a:r>
              <a:rPr dirty="0" sz="2000" spc="-20" b="1">
                <a:latin typeface="Arial"/>
                <a:cs typeface="Arial"/>
              </a:rPr>
              <a:t>too!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28218" rIns="0" bIns="0" rtlCol="0" vert="horz">
            <a:spAutoFit/>
          </a:bodyPr>
          <a:lstStyle/>
          <a:p>
            <a:pPr marL="82550">
              <a:lnSpc>
                <a:spcPct val="100000"/>
              </a:lnSpc>
              <a:spcBef>
                <a:spcPts val="105"/>
              </a:spcBef>
            </a:pPr>
            <a:r>
              <a:rPr dirty="0" sz="2900"/>
              <a:t>Don’t</a:t>
            </a:r>
            <a:r>
              <a:rPr dirty="0" sz="2900" spc="-20"/>
              <a:t> </a:t>
            </a:r>
            <a:r>
              <a:rPr dirty="0" sz="2900" spc="-10"/>
              <a:t>forget</a:t>
            </a:r>
            <a:endParaRPr sz="2900"/>
          </a:p>
        </p:txBody>
      </p:sp>
      <p:sp>
        <p:nvSpPr>
          <p:cNvPr id="4" name="object 4" descr=""/>
          <p:cNvSpPr txBox="1"/>
          <p:nvPr/>
        </p:nvSpPr>
        <p:spPr>
          <a:xfrm>
            <a:off x="589889" y="2326894"/>
            <a:ext cx="11152505" cy="36106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2400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  <a:hlinkClick r:id="rId2"/>
              </a:rPr>
              <a:t>Recruitment</a:t>
            </a:r>
            <a:r>
              <a:rPr dirty="0" u="sng" sz="2400" spc="-35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2400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  <a:hlinkClick r:id="rId2"/>
              </a:rPr>
              <a:t>&amp;</a:t>
            </a:r>
            <a:r>
              <a:rPr dirty="0" u="sng" sz="2400" spc="-30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2400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  <a:hlinkClick r:id="rId2"/>
              </a:rPr>
              <a:t>Selection</a:t>
            </a:r>
            <a:r>
              <a:rPr dirty="0" u="sng" sz="2400" spc="-60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2400" spc="-10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  <a:hlinkClick r:id="rId2"/>
              </a:rPr>
              <a:t>Training</a:t>
            </a:r>
            <a:r>
              <a:rPr dirty="0" u="sng" sz="2400" spc="600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  <a:hlinkClick r:id="rId2"/>
              </a:rPr>
              <a:t> 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500">
              <a:latin typeface="Arial"/>
              <a:cs typeface="Arial"/>
            </a:endParaRPr>
          </a:p>
          <a:p>
            <a:pPr marL="469265" marR="5080">
              <a:lnSpc>
                <a:spcPct val="100000"/>
              </a:lnSpc>
            </a:pPr>
            <a:r>
              <a:rPr dirty="0" sz="2400">
                <a:latin typeface="Arial"/>
                <a:cs typeface="Arial"/>
              </a:rPr>
              <a:t>All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staff</a:t>
            </a:r>
            <a:r>
              <a:rPr dirty="0" sz="2400" spc="-4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recruitment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panels are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expected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4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have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attended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recruitment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and </a:t>
            </a:r>
            <a:r>
              <a:rPr dirty="0" sz="2400">
                <a:latin typeface="Arial"/>
                <a:cs typeface="Arial"/>
              </a:rPr>
              <a:t>selection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training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course.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Learning and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Development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Centre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offers</a:t>
            </a:r>
            <a:r>
              <a:rPr dirty="0" sz="2400" spc="-50">
                <a:latin typeface="Arial"/>
                <a:cs typeface="Arial"/>
              </a:rPr>
              <a:t> a </a:t>
            </a:r>
            <a:r>
              <a:rPr dirty="0" sz="2400">
                <a:latin typeface="Arial"/>
                <a:cs typeface="Arial"/>
              </a:rPr>
              <a:t>variety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options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both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initial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refresher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training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-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course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content,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dates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booking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details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are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available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u="sng" sz="2400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  <a:hlinkClick r:id="rId3"/>
              </a:rPr>
              <a:t>Learning and</a:t>
            </a:r>
            <a:r>
              <a:rPr dirty="0" u="sng" sz="2400" spc="-25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2400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  <a:hlinkClick r:id="rId3"/>
              </a:rPr>
              <a:t>Development</a:t>
            </a:r>
            <a:r>
              <a:rPr dirty="0" u="sng" sz="2400" spc="10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2400" spc="-10">
                <a:solidFill>
                  <a:srgbClr val="0085C9"/>
                </a:solidFill>
                <a:uFill>
                  <a:solidFill>
                    <a:srgbClr val="0085C9"/>
                  </a:solidFill>
                </a:uFill>
                <a:latin typeface="Arial"/>
                <a:cs typeface="Arial"/>
                <a:hlinkClick r:id="rId3"/>
              </a:rPr>
              <a:t>website.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Arial"/>
              <a:cs typeface="Arial"/>
            </a:endParaRPr>
          </a:p>
          <a:p>
            <a:pPr marL="12700" marR="471805">
              <a:lnSpc>
                <a:spcPct val="100000"/>
              </a:lnSpc>
              <a:spcBef>
                <a:spcPts val="5"/>
              </a:spcBef>
            </a:pPr>
            <a:r>
              <a:rPr dirty="0" sz="2400" b="1">
                <a:latin typeface="Arial"/>
                <a:cs typeface="Arial"/>
              </a:rPr>
              <a:t>Please</a:t>
            </a:r>
            <a:r>
              <a:rPr dirty="0" sz="2400" spc="-1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note:</a:t>
            </a:r>
            <a:r>
              <a:rPr dirty="0" sz="2400" spc="-2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that</a:t>
            </a:r>
            <a:r>
              <a:rPr dirty="0" sz="2400" spc="-1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it</a:t>
            </a:r>
            <a:r>
              <a:rPr dirty="0" sz="2400" spc="-3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is</a:t>
            </a:r>
            <a:r>
              <a:rPr dirty="0" sz="2400" spc="-1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College</a:t>
            </a:r>
            <a:r>
              <a:rPr dirty="0" sz="2400" spc="-2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policy</a:t>
            </a:r>
            <a:r>
              <a:rPr dirty="0" sz="2400" spc="-2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that</a:t>
            </a:r>
            <a:r>
              <a:rPr dirty="0" sz="2400" spc="-2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at</a:t>
            </a:r>
            <a:r>
              <a:rPr dirty="0" sz="2400" spc="-1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least</a:t>
            </a:r>
            <a:r>
              <a:rPr dirty="0" sz="2400" spc="-1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one</a:t>
            </a:r>
            <a:r>
              <a:rPr dirty="0" sz="2400" spc="-2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member</a:t>
            </a:r>
            <a:r>
              <a:rPr dirty="0" sz="2400" spc="-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of</a:t>
            </a:r>
            <a:r>
              <a:rPr dirty="0" sz="2400" spc="-1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the</a:t>
            </a:r>
            <a:r>
              <a:rPr dirty="0" sz="2400" spc="-25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panel </a:t>
            </a:r>
            <a:r>
              <a:rPr dirty="0" sz="2400" b="1">
                <a:latin typeface="Arial"/>
                <a:cs typeface="Arial"/>
              </a:rPr>
              <a:t>must</a:t>
            </a:r>
            <a:r>
              <a:rPr dirty="0" sz="2400" spc="-1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have been</a:t>
            </a:r>
            <a:r>
              <a:rPr dirty="0" sz="2400" spc="-1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trained</a:t>
            </a:r>
            <a:r>
              <a:rPr dirty="0" sz="2400" spc="-1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in</a:t>
            </a:r>
            <a:r>
              <a:rPr dirty="0" sz="2400" spc="-3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recruitment</a:t>
            </a:r>
            <a:r>
              <a:rPr dirty="0" sz="2400" spc="-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and</a:t>
            </a:r>
            <a:r>
              <a:rPr dirty="0" sz="2400" spc="-5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selection.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96900" y="1898650"/>
            <a:ext cx="8917940" cy="15506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5000" b="0">
                <a:latin typeface="Arial"/>
                <a:cs typeface="Arial"/>
              </a:rPr>
              <a:t>Ethnicity</a:t>
            </a:r>
            <a:r>
              <a:rPr dirty="0" sz="5000" spc="-55" b="0">
                <a:latin typeface="Arial"/>
                <a:cs typeface="Arial"/>
              </a:rPr>
              <a:t> </a:t>
            </a:r>
            <a:r>
              <a:rPr dirty="0" sz="5000" b="0">
                <a:latin typeface="Arial"/>
                <a:cs typeface="Arial"/>
              </a:rPr>
              <a:t>Confident</a:t>
            </a:r>
            <a:r>
              <a:rPr dirty="0" sz="5000" spc="-60" b="0">
                <a:latin typeface="Arial"/>
                <a:cs typeface="Arial"/>
              </a:rPr>
              <a:t> </a:t>
            </a:r>
            <a:r>
              <a:rPr dirty="0" sz="5000" spc="-10" b="0">
                <a:latin typeface="Arial"/>
                <a:cs typeface="Arial"/>
              </a:rPr>
              <a:t>Recruitment Scheme</a:t>
            </a:r>
            <a:endParaRPr sz="5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8998" rIns="0" bIns="0" rtlCol="0" vert="horz">
            <a:spAutoFit/>
          </a:bodyPr>
          <a:lstStyle/>
          <a:p>
            <a:pPr marL="89535">
              <a:lnSpc>
                <a:spcPct val="100000"/>
              </a:lnSpc>
              <a:spcBef>
                <a:spcPts val="105"/>
              </a:spcBef>
            </a:pPr>
            <a:r>
              <a:rPr dirty="0"/>
              <a:t>Diversity</a:t>
            </a:r>
            <a:r>
              <a:rPr dirty="0" spc="-50"/>
              <a:t> </a:t>
            </a:r>
            <a:r>
              <a:rPr dirty="0"/>
              <a:t>in</a:t>
            </a:r>
            <a:r>
              <a:rPr dirty="0" spc="-40"/>
              <a:t> </a:t>
            </a:r>
            <a:r>
              <a:rPr dirty="0"/>
              <a:t>the</a:t>
            </a:r>
            <a:r>
              <a:rPr dirty="0" spc="-40"/>
              <a:t> </a:t>
            </a:r>
            <a:r>
              <a:rPr dirty="0"/>
              <a:t>recruitment</a:t>
            </a:r>
            <a:r>
              <a:rPr dirty="0" spc="-35"/>
              <a:t> </a:t>
            </a:r>
            <a:r>
              <a:rPr dirty="0" spc="-10"/>
              <a:t>process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796239" y="4680661"/>
            <a:ext cx="10598785" cy="14325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26695" indent="-213995">
              <a:lnSpc>
                <a:spcPct val="100000"/>
              </a:lnSpc>
              <a:spcBef>
                <a:spcPts val="105"/>
              </a:spcBef>
              <a:buChar char="•"/>
              <a:tabLst>
                <a:tab pos="226695" algn="l"/>
              </a:tabLst>
            </a:pPr>
            <a:r>
              <a:rPr dirty="0" sz="2000">
                <a:latin typeface="Arial"/>
                <a:cs typeface="Arial"/>
              </a:rPr>
              <a:t>White</a:t>
            </a:r>
            <a:r>
              <a:rPr dirty="0" sz="2000" spc="-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applicants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disproportionately</a:t>
            </a:r>
            <a:r>
              <a:rPr dirty="0" sz="2000" spc="-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more</a:t>
            </a:r>
            <a:r>
              <a:rPr dirty="0" sz="2000" spc="-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likely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hired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at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Imperial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than</a:t>
            </a:r>
            <a:r>
              <a:rPr dirty="0" sz="2000" spc="-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applicants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of</a:t>
            </a:r>
            <a:endParaRPr sz="2000">
              <a:latin typeface="Arial"/>
              <a:cs typeface="Arial"/>
            </a:endParaRPr>
          </a:p>
          <a:p>
            <a:pPr marL="227329">
              <a:lnSpc>
                <a:spcPct val="100000"/>
              </a:lnSpc>
            </a:pPr>
            <a:r>
              <a:rPr dirty="0" sz="2000" spc="-10">
                <a:latin typeface="Arial"/>
                <a:cs typeface="Arial"/>
              </a:rPr>
              <a:t>colour</a:t>
            </a:r>
            <a:endParaRPr sz="2000">
              <a:latin typeface="Arial"/>
              <a:cs typeface="Arial"/>
            </a:endParaRPr>
          </a:p>
          <a:p>
            <a:pPr marL="226060" marR="147320" indent="-213995">
              <a:lnSpc>
                <a:spcPct val="100000"/>
              </a:lnSpc>
              <a:buChar char="•"/>
              <a:tabLst>
                <a:tab pos="227329" algn="l"/>
              </a:tabLst>
            </a:pPr>
            <a:r>
              <a:rPr dirty="0" sz="2000">
                <a:latin typeface="Arial"/>
                <a:cs typeface="Arial"/>
              </a:rPr>
              <a:t>There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many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reasons</a:t>
            </a:r>
            <a:r>
              <a:rPr dirty="0" sz="2000" spc="-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this,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some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them</a:t>
            </a:r>
            <a:r>
              <a:rPr dirty="0" sz="2000" spc="-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beyond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College’s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control,</a:t>
            </a:r>
            <a:r>
              <a:rPr dirty="0" sz="2000" spc="-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but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highly </a:t>
            </a:r>
            <a:r>
              <a:rPr dirty="0" sz="2000" spc="-10">
                <a:latin typeface="Arial"/>
                <a:cs typeface="Arial"/>
              </a:rPr>
              <a:t>	</a:t>
            </a:r>
            <a:r>
              <a:rPr dirty="0" sz="2000">
                <a:latin typeface="Arial"/>
                <a:cs typeface="Arial"/>
              </a:rPr>
              <a:t>likely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unconscious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bias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playing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role</a:t>
            </a:r>
            <a:endParaRPr sz="2000">
              <a:latin typeface="Arial"/>
              <a:cs typeface="Arial"/>
            </a:endParaRPr>
          </a:p>
          <a:p>
            <a:pPr marL="6495415">
              <a:lnSpc>
                <a:spcPct val="100000"/>
              </a:lnSpc>
              <a:spcBef>
                <a:spcPts val="209"/>
              </a:spcBef>
            </a:pPr>
            <a:r>
              <a:rPr dirty="0" sz="1050">
                <a:latin typeface="Arial"/>
                <a:cs typeface="Arial"/>
              </a:rPr>
              <a:t>Recruitment</a:t>
            </a:r>
            <a:r>
              <a:rPr dirty="0" sz="1050" spc="-5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data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for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whole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College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taken</a:t>
            </a:r>
            <a:r>
              <a:rPr dirty="0" sz="1050" spc="-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from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28/7/21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to</a:t>
            </a:r>
            <a:r>
              <a:rPr dirty="0" sz="1050" spc="-10">
                <a:latin typeface="Arial"/>
                <a:cs typeface="Arial"/>
              </a:rPr>
              <a:t> 27/7/22</a:t>
            </a:r>
            <a:endParaRPr sz="1050">
              <a:latin typeface="Arial"/>
              <a:cs typeface="Arial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1200" y="2186939"/>
            <a:ext cx="8229600" cy="243382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19480" y="1290650"/>
            <a:ext cx="645477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</a:t>
            </a:r>
            <a:r>
              <a:rPr dirty="0" spc="-40"/>
              <a:t> </a:t>
            </a:r>
            <a:r>
              <a:rPr dirty="0"/>
              <a:t>Inclusive</a:t>
            </a:r>
            <a:r>
              <a:rPr dirty="0" spc="-45"/>
              <a:t> </a:t>
            </a:r>
            <a:r>
              <a:rPr dirty="0" spc="-10"/>
              <a:t>Recruiters’</a:t>
            </a:r>
            <a:r>
              <a:rPr dirty="0" spc="-210"/>
              <a:t> </a:t>
            </a:r>
            <a:r>
              <a:rPr dirty="0" spc="-10"/>
              <a:t>Mindset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19480" y="1864639"/>
            <a:ext cx="10736580" cy="3635375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484"/>
              </a:spcBef>
              <a:buClr>
                <a:srgbClr val="002447"/>
              </a:buClr>
              <a:buChar char="•"/>
              <a:tabLst>
                <a:tab pos="469900" algn="l"/>
              </a:tabLst>
            </a:pPr>
            <a:r>
              <a:rPr dirty="0" sz="1600">
                <a:latin typeface="Arial"/>
                <a:cs typeface="Arial"/>
              </a:rPr>
              <a:t>Be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aware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that,</a:t>
            </a:r>
            <a:r>
              <a:rPr dirty="0" sz="1600" spc="-2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as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humans,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we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have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propensity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to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favour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those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people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who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remind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us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of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ourselves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(homophily).</a:t>
            </a:r>
            <a:endParaRPr sz="16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385"/>
              </a:spcBef>
              <a:buClr>
                <a:srgbClr val="002447"/>
              </a:buClr>
              <a:buChar char="•"/>
              <a:tabLst>
                <a:tab pos="469900" algn="l"/>
              </a:tabLst>
            </a:pPr>
            <a:r>
              <a:rPr dirty="0" sz="1600">
                <a:latin typeface="Arial"/>
                <a:cs typeface="Arial"/>
              </a:rPr>
              <a:t>Be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aware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of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affinity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bias.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Choosing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these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people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feels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more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comfortable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and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less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risky.</a:t>
            </a:r>
            <a:endParaRPr sz="1600">
              <a:latin typeface="Arial"/>
              <a:cs typeface="Arial"/>
            </a:endParaRPr>
          </a:p>
          <a:p>
            <a:pPr marL="469900" marR="684530" indent="-457834">
              <a:lnSpc>
                <a:spcPct val="100000"/>
              </a:lnSpc>
              <a:spcBef>
                <a:spcPts val="385"/>
              </a:spcBef>
              <a:buClr>
                <a:srgbClr val="002447"/>
              </a:buClr>
              <a:buChar char="•"/>
              <a:tabLst>
                <a:tab pos="469900" algn="l"/>
              </a:tabLst>
            </a:pPr>
            <a:r>
              <a:rPr dirty="0" sz="1600">
                <a:latin typeface="Arial"/>
                <a:cs typeface="Arial"/>
              </a:rPr>
              <a:t>Avoid</a:t>
            </a:r>
            <a:r>
              <a:rPr dirty="0" sz="1600" spc="-7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notions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of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team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‘fit’</a:t>
            </a:r>
            <a:r>
              <a:rPr dirty="0" sz="1600" spc="-11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unless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this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can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be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accurately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measured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in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some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way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(e.g.,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through</a:t>
            </a:r>
            <a:r>
              <a:rPr dirty="0" sz="1600" spc="-25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psychometric profiling).</a:t>
            </a:r>
            <a:endParaRPr sz="1600">
              <a:latin typeface="Arial"/>
              <a:cs typeface="Arial"/>
            </a:endParaRPr>
          </a:p>
          <a:p>
            <a:pPr marL="469900" marR="5080" indent="-457834">
              <a:lnSpc>
                <a:spcPct val="100000"/>
              </a:lnSpc>
              <a:spcBef>
                <a:spcPts val="385"/>
              </a:spcBef>
              <a:buClr>
                <a:srgbClr val="002447"/>
              </a:buClr>
              <a:buChar char="•"/>
              <a:tabLst>
                <a:tab pos="469900" algn="l"/>
              </a:tabLst>
            </a:pPr>
            <a:r>
              <a:rPr dirty="0" sz="1600">
                <a:latin typeface="Arial"/>
                <a:cs typeface="Arial"/>
              </a:rPr>
              <a:t>Concerns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about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‘fit’</a:t>
            </a:r>
            <a:r>
              <a:rPr dirty="0" sz="1600" spc="-10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may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also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influence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where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advertise,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how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we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design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jobs,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and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how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we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assess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talent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(e.g.,</a:t>
            </a:r>
            <a:r>
              <a:rPr dirty="0" sz="1600" spc="-20">
                <a:latin typeface="Arial"/>
                <a:cs typeface="Arial"/>
              </a:rPr>
              <a:t> </a:t>
            </a:r>
            <a:r>
              <a:rPr dirty="0" sz="1600" spc="-25">
                <a:latin typeface="Arial"/>
                <a:cs typeface="Arial"/>
              </a:rPr>
              <a:t>men </a:t>
            </a:r>
            <a:r>
              <a:rPr dirty="0" sz="1600">
                <a:latin typeface="Arial"/>
                <a:cs typeface="Arial"/>
              </a:rPr>
              <a:t>are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more</a:t>
            </a:r>
            <a:r>
              <a:rPr dirty="0" sz="1600" spc="-2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likely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to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demonstrate</a:t>
            </a:r>
            <a:r>
              <a:rPr dirty="0" sz="1600" spc="-2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‘leader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like’</a:t>
            </a:r>
            <a:r>
              <a:rPr dirty="0" sz="1600" spc="-10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qualities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such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as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boldness,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assertiveness).</a:t>
            </a:r>
            <a:endParaRPr sz="1600">
              <a:latin typeface="Arial"/>
              <a:cs typeface="Arial"/>
            </a:endParaRPr>
          </a:p>
          <a:p>
            <a:pPr marL="469900" marR="97790" indent="-457834">
              <a:lnSpc>
                <a:spcPct val="100000"/>
              </a:lnSpc>
              <a:spcBef>
                <a:spcPts val="385"/>
              </a:spcBef>
              <a:buClr>
                <a:srgbClr val="002447"/>
              </a:buClr>
              <a:buChar char="•"/>
              <a:tabLst>
                <a:tab pos="469900" algn="l"/>
              </a:tabLst>
            </a:pPr>
            <a:r>
              <a:rPr dirty="0" sz="1600" spc="-20">
                <a:latin typeface="Arial"/>
                <a:cs typeface="Arial"/>
              </a:rPr>
              <a:t>No-</a:t>
            </a:r>
            <a:r>
              <a:rPr dirty="0" sz="1600">
                <a:latin typeface="Arial"/>
                <a:cs typeface="Arial"/>
              </a:rPr>
              <a:t>one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is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insulated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from</a:t>
            </a:r>
            <a:r>
              <a:rPr dirty="0" sz="1600" spc="-2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having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biases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–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no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matter</a:t>
            </a:r>
            <a:r>
              <a:rPr dirty="0" sz="1600" spc="-1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how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rational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they</a:t>
            </a:r>
            <a:r>
              <a:rPr dirty="0" sz="1600" spc="-2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believe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themselves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to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be!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If</a:t>
            </a:r>
            <a:r>
              <a:rPr dirty="0" sz="1600" spc="-2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you</a:t>
            </a:r>
            <a:r>
              <a:rPr dirty="0" sz="1600" spc="-2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believe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25">
                <a:latin typeface="Arial"/>
                <a:cs typeface="Arial"/>
              </a:rPr>
              <a:t>you </a:t>
            </a:r>
            <a:r>
              <a:rPr dirty="0" sz="1600">
                <a:latin typeface="Arial"/>
                <a:cs typeface="Arial"/>
              </a:rPr>
              <a:t>are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exempt,</a:t>
            </a:r>
            <a:r>
              <a:rPr dirty="0" sz="1600" spc="-1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it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will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stop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you</a:t>
            </a:r>
            <a:r>
              <a:rPr dirty="0" sz="1600" spc="-2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from</a:t>
            </a:r>
            <a:r>
              <a:rPr dirty="0" sz="1600" spc="-1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taking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any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conscious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action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to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mitigate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biases.</a:t>
            </a:r>
            <a:endParaRPr sz="1600">
              <a:latin typeface="Arial"/>
              <a:cs typeface="Arial"/>
            </a:endParaRPr>
          </a:p>
          <a:p>
            <a:pPr marL="469900" marR="593725" indent="-457834">
              <a:lnSpc>
                <a:spcPct val="100000"/>
              </a:lnSpc>
              <a:spcBef>
                <a:spcPts val="385"/>
              </a:spcBef>
              <a:buClr>
                <a:srgbClr val="002447"/>
              </a:buClr>
              <a:buChar char="•"/>
              <a:tabLst>
                <a:tab pos="469900" algn="l"/>
              </a:tabLst>
            </a:pPr>
            <a:r>
              <a:rPr dirty="0" sz="1600">
                <a:latin typeface="Arial"/>
                <a:cs typeface="Arial"/>
              </a:rPr>
              <a:t>Optimise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the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diversity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of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the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people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involved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in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your</a:t>
            </a:r>
            <a:r>
              <a:rPr dirty="0" sz="1600" spc="-1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process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in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its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widest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sense,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not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just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focusing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on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race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 spc="-25">
                <a:latin typeface="Arial"/>
                <a:cs typeface="Arial"/>
              </a:rPr>
              <a:t>or </a:t>
            </a:r>
            <a:r>
              <a:rPr dirty="0" sz="1600" spc="-10">
                <a:latin typeface="Arial"/>
                <a:cs typeface="Arial"/>
              </a:rPr>
              <a:t>gender.</a:t>
            </a:r>
            <a:endParaRPr sz="16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385"/>
              </a:spcBef>
              <a:buClr>
                <a:srgbClr val="002447"/>
              </a:buClr>
              <a:buChar char="•"/>
              <a:tabLst>
                <a:tab pos="469900" algn="l"/>
              </a:tabLst>
            </a:pPr>
            <a:r>
              <a:rPr dirty="0" sz="1600">
                <a:latin typeface="Arial"/>
                <a:cs typeface="Arial"/>
              </a:rPr>
              <a:t>Aim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to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make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criteria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as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objective</a:t>
            </a:r>
            <a:r>
              <a:rPr dirty="0" sz="1600" spc="-7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as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possible.</a:t>
            </a:r>
            <a:endParaRPr sz="16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385"/>
              </a:spcBef>
              <a:buClr>
                <a:srgbClr val="002447"/>
              </a:buClr>
              <a:buChar char="•"/>
              <a:tabLst>
                <a:tab pos="469900" algn="l"/>
              </a:tabLst>
            </a:pPr>
            <a:r>
              <a:rPr dirty="0" sz="1600">
                <a:latin typeface="Arial"/>
                <a:cs typeface="Arial"/>
              </a:rPr>
              <a:t>No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decisions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are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informed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by</a:t>
            </a:r>
            <a:r>
              <a:rPr dirty="0" sz="1600" spc="-2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gut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instinct.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They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are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evidence-based.</a:t>
            </a:r>
            <a:endParaRPr sz="16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385"/>
              </a:spcBef>
              <a:buClr>
                <a:srgbClr val="002447"/>
              </a:buClr>
              <a:buChar char="•"/>
              <a:tabLst>
                <a:tab pos="469900" algn="l"/>
              </a:tabLst>
            </a:pPr>
            <a:r>
              <a:rPr dirty="0" sz="1600">
                <a:latin typeface="Arial"/>
                <a:cs typeface="Arial"/>
              </a:rPr>
              <a:t>Each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part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of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the</a:t>
            </a:r>
            <a:r>
              <a:rPr dirty="0" sz="1600" spc="-2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process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is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therefore</a:t>
            </a:r>
            <a:r>
              <a:rPr dirty="0" sz="1600" spc="-10">
                <a:latin typeface="Arial"/>
                <a:cs typeface="Arial"/>
              </a:rPr>
              <a:t> measurable.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47827" y="2290317"/>
            <a:ext cx="5179060" cy="350139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469265" marR="349885" indent="-457200">
              <a:lnSpc>
                <a:spcPct val="90000"/>
              </a:lnSpc>
              <a:spcBef>
                <a:spcPts val="385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17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ethnically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diverse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pool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staff </a:t>
            </a:r>
            <a:r>
              <a:rPr dirty="0" sz="2400">
                <a:latin typeface="Arial"/>
                <a:cs typeface="Arial"/>
              </a:rPr>
              <a:t>who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can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volunteer sit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on </a:t>
            </a:r>
            <a:r>
              <a:rPr dirty="0" sz="2400">
                <a:latin typeface="Arial"/>
                <a:cs typeface="Arial"/>
              </a:rPr>
              <a:t>recruitment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panels to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offer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their </a:t>
            </a:r>
            <a:r>
              <a:rPr dirty="0" sz="2400">
                <a:latin typeface="Arial"/>
                <a:cs typeface="Arial"/>
              </a:rPr>
              <a:t>expertise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different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point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of </a:t>
            </a:r>
            <a:r>
              <a:rPr dirty="0" sz="2400" spc="-20">
                <a:latin typeface="Arial"/>
                <a:cs typeface="Arial"/>
              </a:rPr>
              <a:t>view</a:t>
            </a:r>
            <a:endParaRPr sz="2400">
              <a:latin typeface="Arial"/>
              <a:cs typeface="Arial"/>
            </a:endParaRPr>
          </a:p>
          <a:p>
            <a:pPr marL="469265" marR="162560" indent="-457200">
              <a:lnSpc>
                <a:spcPts val="2590"/>
              </a:lnSpc>
              <a:spcBef>
                <a:spcPts val="615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first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12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months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this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will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be </a:t>
            </a:r>
            <a:r>
              <a:rPr dirty="0" sz="2400">
                <a:latin typeface="Arial"/>
                <a:cs typeface="Arial"/>
              </a:rPr>
              <a:t>an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opt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scheme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open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all </a:t>
            </a:r>
            <a:r>
              <a:rPr dirty="0" sz="2400" spc="-10">
                <a:latin typeface="Arial"/>
                <a:cs typeface="Arial"/>
              </a:rPr>
              <a:t>recruitments</a:t>
            </a:r>
            <a:endParaRPr sz="2400">
              <a:latin typeface="Arial"/>
              <a:cs typeface="Arial"/>
            </a:endParaRPr>
          </a:p>
          <a:p>
            <a:pPr marL="469265" marR="5080" indent="-457200">
              <a:lnSpc>
                <a:spcPts val="2590"/>
              </a:lnSpc>
              <a:spcBef>
                <a:spcPts val="585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400">
                <a:latin typeface="Arial"/>
                <a:cs typeface="Arial"/>
              </a:rPr>
              <a:t>Volunteers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will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receive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training</a:t>
            </a:r>
            <a:r>
              <a:rPr dirty="0" sz="2400" spc="-50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and </a:t>
            </a:r>
            <a:r>
              <a:rPr dirty="0" sz="2400" spc="-10">
                <a:latin typeface="Arial"/>
                <a:cs typeface="Arial"/>
              </a:rPr>
              <a:t>support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28218" rIns="0" bIns="0" rtlCol="0" vert="horz">
            <a:spAutoFit/>
          </a:bodyPr>
          <a:lstStyle/>
          <a:p>
            <a:pPr marL="40640">
              <a:lnSpc>
                <a:spcPct val="100000"/>
              </a:lnSpc>
              <a:spcBef>
                <a:spcPts val="105"/>
              </a:spcBef>
            </a:pPr>
            <a:r>
              <a:rPr dirty="0" sz="2900"/>
              <a:t>The</a:t>
            </a:r>
            <a:r>
              <a:rPr dirty="0" sz="2900" spc="-10"/>
              <a:t> scheme</a:t>
            </a:r>
            <a:endParaRPr sz="2900"/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43116" y="1839467"/>
            <a:ext cx="3951731" cy="364388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24281" rIns="0" bIns="0" rtlCol="0" vert="horz">
            <a:spAutoFit/>
          </a:bodyPr>
          <a:lstStyle/>
          <a:p>
            <a:pPr marL="22225">
              <a:lnSpc>
                <a:spcPct val="100000"/>
              </a:lnSpc>
              <a:spcBef>
                <a:spcPts val="105"/>
              </a:spcBef>
            </a:pPr>
            <a:r>
              <a:rPr dirty="0" sz="2900"/>
              <a:t>Diversity</a:t>
            </a:r>
            <a:r>
              <a:rPr dirty="0" sz="2900" spc="-65"/>
              <a:t> </a:t>
            </a:r>
            <a:r>
              <a:rPr dirty="0" sz="2900"/>
              <a:t>in</a:t>
            </a:r>
            <a:r>
              <a:rPr dirty="0" sz="2900" spc="-25"/>
              <a:t> </a:t>
            </a:r>
            <a:r>
              <a:rPr dirty="0" sz="2900"/>
              <a:t>the</a:t>
            </a:r>
            <a:r>
              <a:rPr dirty="0" sz="2900" spc="-30"/>
              <a:t> </a:t>
            </a:r>
            <a:r>
              <a:rPr dirty="0" sz="2900"/>
              <a:t>recruitment</a:t>
            </a:r>
            <a:r>
              <a:rPr dirty="0" sz="2900" spc="-70"/>
              <a:t> </a:t>
            </a:r>
            <a:r>
              <a:rPr dirty="0" sz="2900" spc="-10"/>
              <a:t>process</a:t>
            </a:r>
            <a:endParaRPr sz="2900"/>
          </a:p>
        </p:txBody>
      </p:sp>
      <p:grpSp>
        <p:nvGrpSpPr>
          <p:cNvPr id="4" name="object 4" descr=""/>
          <p:cNvGrpSpPr/>
          <p:nvPr/>
        </p:nvGrpSpPr>
        <p:grpSpPr>
          <a:xfrm>
            <a:off x="1543811" y="2497835"/>
            <a:ext cx="9104630" cy="1012190"/>
            <a:chOff x="1543811" y="2497835"/>
            <a:chExt cx="9104630" cy="1012190"/>
          </a:xfrm>
        </p:grpSpPr>
        <p:sp>
          <p:nvSpPr>
            <p:cNvPr id="5" name="object 5" descr=""/>
            <p:cNvSpPr/>
            <p:nvPr/>
          </p:nvSpPr>
          <p:spPr>
            <a:xfrm>
              <a:off x="1543811" y="2497835"/>
              <a:ext cx="9104630" cy="1012190"/>
            </a:xfrm>
            <a:custGeom>
              <a:avLst/>
              <a:gdLst/>
              <a:ahLst/>
              <a:cxnLst/>
              <a:rect l="l" t="t" r="r" b="b"/>
              <a:pathLst>
                <a:path w="9104630" h="1012189">
                  <a:moveTo>
                    <a:pt x="9003157" y="0"/>
                  </a:moveTo>
                  <a:lnTo>
                    <a:pt x="101218" y="0"/>
                  </a:lnTo>
                  <a:lnTo>
                    <a:pt x="61829" y="7957"/>
                  </a:lnTo>
                  <a:lnTo>
                    <a:pt x="29654" y="29654"/>
                  </a:lnTo>
                  <a:lnTo>
                    <a:pt x="7957" y="61829"/>
                  </a:lnTo>
                  <a:lnTo>
                    <a:pt x="0" y="101218"/>
                  </a:lnTo>
                  <a:lnTo>
                    <a:pt x="0" y="910716"/>
                  </a:lnTo>
                  <a:lnTo>
                    <a:pt x="7957" y="950106"/>
                  </a:lnTo>
                  <a:lnTo>
                    <a:pt x="29654" y="982281"/>
                  </a:lnTo>
                  <a:lnTo>
                    <a:pt x="61829" y="1003978"/>
                  </a:lnTo>
                  <a:lnTo>
                    <a:pt x="101218" y="1011936"/>
                  </a:lnTo>
                  <a:lnTo>
                    <a:pt x="9003157" y="1011936"/>
                  </a:lnTo>
                  <a:lnTo>
                    <a:pt x="9042546" y="1003978"/>
                  </a:lnTo>
                  <a:lnTo>
                    <a:pt x="9074721" y="982281"/>
                  </a:lnTo>
                  <a:lnTo>
                    <a:pt x="9096418" y="950106"/>
                  </a:lnTo>
                  <a:lnTo>
                    <a:pt x="9104376" y="910716"/>
                  </a:lnTo>
                  <a:lnTo>
                    <a:pt x="9104376" y="101218"/>
                  </a:lnTo>
                  <a:lnTo>
                    <a:pt x="9096418" y="61829"/>
                  </a:lnTo>
                  <a:lnTo>
                    <a:pt x="9074721" y="29654"/>
                  </a:lnTo>
                  <a:lnTo>
                    <a:pt x="9042546" y="7957"/>
                  </a:lnTo>
                  <a:lnTo>
                    <a:pt x="9003157" y="0"/>
                  </a:lnTo>
                  <a:close/>
                </a:path>
              </a:pathLst>
            </a:custGeom>
            <a:solidFill>
              <a:srgbClr val="CAD4E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887397" y="2844698"/>
              <a:ext cx="330835" cy="320040"/>
            </a:xfrm>
            <a:custGeom>
              <a:avLst/>
              <a:gdLst/>
              <a:ahLst/>
              <a:cxnLst/>
              <a:rect l="l" t="t" r="r" b="b"/>
              <a:pathLst>
                <a:path w="330835" h="320039">
                  <a:moveTo>
                    <a:pt x="98475" y="28549"/>
                  </a:moveTo>
                  <a:lnTo>
                    <a:pt x="96227" y="17437"/>
                  </a:lnTo>
                  <a:lnTo>
                    <a:pt x="90093" y="8356"/>
                  </a:lnTo>
                  <a:lnTo>
                    <a:pt x="81000" y="2235"/>
                  </a:lnTo>
                  <a:lnTo>
                    <a:pt x="69850" y="0"/>
                  </a:lnTo>
                  <a:lnTo>
                    <a:pt x="58712" y="2235"/>
                  </a:lnTo>
                  <a:lnTo>
                    <a:pt x="49606" y="8356"/>
                  </a:lnTo>
                  <a:lnTo>
                    <a:pt x="43472" y="17437"/>
                  </a:lnTo>
                  <a:lnTo>
                    <a:pt x="41224" y="28549"/>
                  </a:lnTo>
                  <a:lnTo>
                    <a:pt x="43472" y="39662"/>
                  </a:lnTo>
                  <a:lnTo>
                    <a:pt x="49606" y="48742"/>
                  </a:lnTo>
                  <a:lnTo>
                    <a:pt x="58712" y="54851"/>
                  </a:lnTo>
                  <a:lnTo>
                    <a:pt x="69850" y="57099"/>
                  </a:lnTo>
                  <a:lnTo>
                    <a:pt x="81000" y="54851"/>
                  </a:lnTo>
                  <a:lnTo>
                    <a:pt x="90093" y="48742"/>
                  </a:lnTo>
                  <a:lnTo>
                    <a:pt x="96227" y="39662"/>
                  </a:lnTo>
                  <a:lnTo>
                    <a:pt x="98475" y="28549"/>
                  </a:lnTo>
                  <a:close/>
                </a:path>
                <a:path w="330835" h="320039">
                  <a:moveTo>
                    <a:pt x="213004" y="28549"/>
                  </a:moveTo>
                  <a:lnTo>
                    <a:pt x="210743" y="17437"/>
                  </a:lnTo>
                  <a:lnTo>
                    <a:pt x="204609" y="8356"/>
                  </a:lnTo>
                  <a:lnTo>
                    <a:pt x="195516" y="2235"/>
                  </a:lnTo>
                  <a:lnTo>
                    <a:pt x="184365" y="0"/>
                  </a:lnTo>
                  <a:lnTo>
                    <a:pt x="173228" y="2235"/>
                  </a:lnTo>
                  <a:lnTo>
                    <a:pt x="164122" y="8356"/>
                  </a:lnTo>
                  <a:lnTo>
                    <a:pt x="157988" y="17437"/>
                  </a:lnTo>
                  <a:lnTo>
                    <a:pt x="155740" y="28549"/>
                  </a:lnTo>
                  <a:lnTo>
                    <a:pt x="157988" y="39662"/>
                  </a:lnTo>
                  <a:lnTo>
                    <a:pt x="164122" y="48742"/>
                  </a:lnTo>
                  <a:lnTo>
                    <a:pt x="173228" y="54851"/>
                  </a:lnTo>
                  <a:lnTo>
                    <a:pt x="184365" y="57099"/>
                  </a:lnTo>
                  <a:lnTo>
                    <a:pt x="195516" y="54851"/>
                  </a:lnTo>
                  <a:lnTo>
                    <a:pt x="204609" y="48742"/>
                  </a:lnTo>
                  <a:lnTo>
                    <a:pt x="210743" y="39662"/>
                  </a:lnTo>
                  <a:lnTo>
                    <a:pt x="213004" y="28549"/>
                  </a:lnTo>
                  <a:close/>
                </a:path>
                <a:path w="330835" h="320039">
                  <a:moveTo>
                    <a:pt x="327520" y="28549"/>
                  </a:moveTo>
                  <a:lnTo>
                    <a:pt x="325259" y="17437"/>
                  </a:lnTo>
                  <a:lnTo>
                    <a:pt x="319125" y="8356"/>
                  </a:lnTo>
                  <a:lnTo>
                    <a:pt x="310032" y="2235"/>
                  </a:lnTo>
                  <a:lnTo>
                    <a:pt x="298881" y="0"/>
                  </a:lnTo>
                  <a:lnTo>
                    <a:pt x="287743" y="2235"/>
                  </a:lnTo>
                  <a:lnTo>
                    <a:pt x="278638" y="8356"/>
                  </a:lnTo>
                  <a:lnTo>
                    <a:pt x="272503" y="17437"/>
                  </a:lnTo>
                  <a:lnTo>
                    <a:pt x="270256" y="28549"/>
                  </a:lnTo>
                  <a:lnTo>
                    <a:pt x="272503" y="39662"/>
                  </a:lnTo>
                  <a:lnTo>
                    <a:pt x="278638" y="48742"/>
                  </a:lnTo>
                  <a:lnTo>
                    <a:pt x="287743" y="54851"/>
                  </a:lnTo>
                  <a:lnTo>
                    <a:pt x="298881" y="57099"/>
                  </a:lnTo>
                  <a:lnTo>
                    <a:pt x="310032" y="54851"/>
                  </a:lnTo>
                  <a:lnTo>
                    <a:pt x="319125" y="48742"/>
                  </a:lnTo>
                  <a:lnTo>
                    <a:pt x="325259" y="39662"/>
                  </a:lnTo>
                  <a:lnTo>
                    <a:pt x="327520" y="28549"/>
                  </a:lnTo>
                  <a:close/>
                </a:path>
                <a:path w="330835" h="320039">
                  <a:moveTo>
                    <a:pt x="330238" y="69989"/>
                  </a:moveTo>
                  <a:lnTo>
                    <a:pt x="328028" y="68922"/>
                  </a:lnTo>
                  <a:lnTo>
                    <a:pt x="321792" y="66814"/>
                  </a:lnTo>
                  <a:lnTo>
                    <a:pt x="314350" y="64528"/>
                  </a:lnTo>
                  <a:lnTo>
                    <a:pt x="306908" y="62814"/>
                  </a:lnTo>
                  <a:lnTo>
                    <a:pt x="290868" y="62814"/>
                  </a:lnTo>
                  <a:lnTo>
                    <a:pt x="282854" y="63957"/>
                  </a:lnTo>
                  <a:lnTo>
                    <a:pt x="275983" y="66814"/>
                  </a:lnTo>
                  <a:lnTo>
                    <a:pt x="269748" y="69164"/>
                  </a:lnTo>
                  <a:lnTo>
                    <a:pt x="241630" y="118198"/>
                  </a:lnTo>
                  <a:lnTo>
                    <a:pt x="241630" y="118770"/>
                  </a:lnTo>
                  <a:lnTo>
                    <a:pt x="236829" y="97078"/>
                  </a:lnTo>
                  <a:lnTo>
                    <a:pt x="207276" y="66814"/>
                  </a:lnTo>
                  <a:lnTo>
                    <a:pt x="192379" y="62814"/>
                  </a:lnTo>
                  <a:lnTo>
                    <a:pt x="176352" y="62814"/>
                  </a:lnTo>
                  <a:lnTo>
                    <a:pt x="168338" y="63957"/>
                  </a:lnTo>
                  <a:lnTo>
                    <a:pt x="161467" y="66814"/>
                  </a:lnTo>
                  <a:lnTo>
                    <a:pt x="155232" y="69164"/>
                  </a:lnTo>
                  <a:lnTo>
                    <a:pt x="127114" y="118198"/>
                  </a:lnTo>
                  <a:lnTo>
                    <a:pt x="122364" y="97078"/>
                  </a:lnTo>
                  <a:lnTo>
                    <a:pt x="92760" y="66802"/>
                  </a:lnTo>
                  <a:lnTo>
                    <a:pt x="77863" y="62814"/>
                  </a:lnTo>
                  <a:lnTo>
                    <a:pt x="61836" y="62814"/>
                  </a:lnTo>
                  <a:lnTo>
                    <a:pt x="53822" y="63957"/>
                  </a:lnTo>
                  <a:lnTo>
                    <a:pt x="46951" y="66802"/>
                  </a:lnTo>
                  <a:lnTo>
                    <a:pt x="40716" y="69164"/>
                  </a:lnTo>
                  <a:lnTo>
                    <a:pt x="1714" y="167881"/>
                  </a:lnTo>
                  <a:lnTo>
                    <a:pt x="0" y="174167"/>
                  </a:lnTo>
                  <a:lnTo>
                    <a:pt x="4013" y="181013"/>
                  </a:lnTo>
                  <a:lnTo>
                    <a:pt x="10871" y="182156"/>
                  </a:lnTo>
                  <a:lnTo>
                    <a:pt x="17741" y="182156"/>
                  </a:lnTo>
                  <a:lnTo>
                    <a:pt x="22326" y="178727"/>
                  </a:lnTo>
                  <a:lnTo>
                    <a:pt x="24041" y="173024"/>
                  </a:lnTo>
                  <a:lnTo>
                    <a:pt x="41224" y="97078"/>
                  </a:lnTo>
                  <a:lnTo>
                    <a:pt x="41224" y="137617"/>
                  </a:lnTo>
                  <a:lnTo>
                    <a:pt x="24041" y="222707"/>
                  </a:lnTo>
                  <a:lnTo>
                    <a:pt x="41224" y="222707"/>
                  </a:lnTo>
                  <a:lnTo>
                    <a:pt x="41224" y="319773"/>
                  </a:lnTo>
                  <a:lnTo>
                    <a:pt x="64122" y="319773"/>
                  </a:lnTo>
                  <a:lnTo>
                    <a:pt x="64122" y="222707"/>
                  </a:lnTo>
                  <a:lnTo>
                    <a:pt x="75577" y="222707"/>
                  </a:lnTo>
                  <a:lnTo>
                    <a:pt x="75577" y="319773"/>
                  </a:lnTo>
                  <a:lnTo>
                    <a:pt x="79756" y="319773"/>
                  </a:lnTo>
                  <a:lnTo>
                    <a:pt x="98475" y="301104"/>
                  </a:lnTo>
                  <a:lnTo>
                    <a:pt x="98475" y="222707"/>
                  </a:lnTo>
                  <a:lnTo>
                    <a:pt x="115658" y="222707"/>
                  </a:lnTo>
                  <a:lnTo>
                    <a:pt x="98475" y="137617"/>
                  </a:lnTo>
                  <a:lnTo>
                    <a:pt x="98475" y="97078"/>
                  </a:lnTo>
                  <a:lnTo>
                    <a:pt x="116801" y="178727"/>
                  </a:lnTo>
                  <a:lnTo>
                    <a:pt x="121386" y="182727"/>
                  </a:lnTo>
                  <a:lnTo>
                    <a:pt x="131686" y="182727"/>
                  </a:lnTo>
                  <a:lnTo>
                    <a:pt x="136271" y="179298"/>
                  </a:lnTo>
                  <a:lnTo>
                    <a:pt x="137414" y="173596"/>
                  </a:lnTo>
                  <a:lnTo>
                    <a:pt x="150685" y="118198"/>
                  </a:lnTo>
                  <a:lnTo>
                    <a:pt x="155740" y="97078"/>
                  </a:lnTo>
                  <a:lnTo>
                    <a:pt x="155740" y="244005"/>
                  </a:lnTo>
                  <a:lnTo>
                    <a:pt x="178638" y="221170"/>
                  </a:lnTo>
                  <a:lnTo>
                    <a:pt x="178638" y="188442"/>
                  </a:lnTo>
                  <a:lnTo>
                    <a:pt x="190093" y="188442"/>
                  </a:lnTo>
                  <a:lnTo>
                    <a:pt x="190093" y="209753"/>
                  </a:lnTo>
                  <a:lnTo>
                    <a:pt x="211467" y="188442"/>
                  </a:lnTo>
                  <a:lnTo>
                    <a:pt x="213004" y="186905"/>
                  </a:lnTo>
                  <a:lnTo>
                    <a:pt x="213004" y="97078"/>
                  </a:lnTo>
                  <a:lnTo>
                    <a:pt x="229476" y="170472"/>
                  </a:lnTo>
                  <a:lnTo>
                    <a:pt x="260375" y="139661"/>
                  </a:lnTo>
                  <a:lnTo>
                    <a:pt x="265226" y="118770"/>
                  </a:lnTo>
                  <a:lnTo>
                    <a:pt x="270256" y="97078"/>
                  </a:lnTo>
                  <a:lnTo>
                    <a:pt x="270256" y="129806"/>
                  </a:lnTo>
                  <a:lnTo>
                    <a:pt x="303085" y="97078"/>
                  </a:lnTo>
                  <a:lnTo>
                    <a:pt x="330238" y="69989"/>
                  </a:lnTo>
                  <a:close/>
                </a:path>
              </a:pathLst>
            </a:custGeom>
            <a:solidFill>
              <a:srgbClr val="006DA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1543811" y="3761232"/>
            <a:ext cx="9104630" cy="1012190"/>
            <a:chOff x="1543811" y="3761232"/>
            <a:chExt cx="9104630" cy="1012190"/>
          </a:xfrm>
        </p:grpSpPr>
        <p:sp>
          <p:nvSpPr>
            <p:cNvPr id="8" name="object 8" descr=""/>
            <p:cNvSpPr/>
            <p:nvPr/>
          </p:nvSpPr>
          <p:spPr>
            <a:xfrm>
              <a:off x="1543811" y="3761232"/>
              <a:ext cx="9104630" cy="1012190"/>
            </a:xfrm>
            <a:custGeom>
              <a:avLst/>
              <a:gdLst/>
              <a:ahLst/>
              <a:cxnLst/>
              <a:rect l="l" t="t" r="r" b="b"/>
              <a:pathLst>
                <a:path w="9104630" h="1012189">
                  <a:moveTo>
                    <a:pt x="9003157" y="0"/>
                  </a:moveTo>
                  <a:lnTo>
                    <a:pt x="101218" y="0"/>
                  </a:lnTo>
                  <a:lnTo>
                    <a:pt x="61829" y="7957"/>
                  </a:lnTo>
                  <a:lnTo>
                    <a:pt x="29654" y="29654"/>
                  </a:lnTo>
                  <a:lnTo>
                    <a:pt x="7957" y="61829"/>
                  </a:lnTo>
                  <a:lnTo>
                    <a:pt x="0" y="101219"/>
                  </a:lnTo>
                  <a:lnTo>
                    <a:pt x="0" y="910717"/>
                  </a:lnTo>
                  <a:lnTo>
                    <a:pt x="7957" y="950106"/>
                  </a:lnTo>
                  <a:lnTo>
                    <a:pt x="29654" y="982281"/>
                  </a:lnTo>
                  <a:lnTo>
                    <a:pt x="61829" y="1003978"/>
                  </a:lnTo>
                  <a:lnTo>
                    <a:pt x="101218" y="1011936"/>
                  </a:lnTo>
                  <a:lnTo>
                    <a:pt x="9003157" y="1011936"/>
                  </a:lnTo>
                  <a:lnTo>
                    <a:pt x="9042546" y="1003978"/>
                  </a:lnTo>
                  <a:lnTo>
                    <a:pt x="9074721" y="982281"/>
                  </a:lnTo>
                  <a:lnTo>
                    <a:pt x="9096418" y="950106"/>
                  </a:lnTo>
                  <a:lnTo>
                    <a:pt x="9104376" y="910717"/>
                  </a:lnTo>
                  <a:lnTo>
                    <a:pt x="9104376" y="101219"/>
                  </a:lnTo>
                  <a:lnTo>
                    <a:pt x="9096418" y="61829"/>
                  </a:lnTo>
                  <a:lnTo>
                    <a:pt x="9074721" y="29654"/>
                  </a:lnTo>
                  <a:lnTo>
                    <a:pt x="9042546" y="7957"/>
                  </a:lnTo>
                  <a:lnTo>
                    <a:pt x="9003157" y="0"/>
                  </a:lnTo>
                  <a:close/>
                </a:path>
              </a:pathLst>
            </a:custGeom>
            <a:solidFill>
              <a:srgbClr val="CAD4E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888540" y="4118724"/>
              <a:ext cx="387350" cy="252095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154597" y="51536"/>
                  </a:moveTo>
                  <a:lnTo>
                    <a:pt x="150545" y="31483"/>
                  </a:lnTo>
                  <a:lnTo>
                    <a:pt x="139509" y="15100"/>
                  </a:lnTo>
                  <a:lnTo>
                    <a:pt x="123126" y="4051"/>
                  </a:lnTo>
                  <a:lnTo>
                    <a:pt x="103060" y="0"/>
                  </a:lnTo>
                  <a:lnTo>
                    <a:pt x="83007" y="4051"/>
                  </a:lnTo>
                  <a:lnTo>
                    <a:pt x="66624" y="15100"/>
                  </a:lnTo>
                  <a:lnTo>
                    <a:pt x="55587" y="31483"/>
                  </a:lnTo>
                  <a:lnTo>
                    <a:pt x="51536" y="51536"/>
                  </a:lnTo>
                  <a:lnTo>
                    <a:pt x="55587" y="71602"/>
                  </a:lnTo>
                  <a:lnTo>
                    <a:pt x="66624" y="87972"/>
                  </a:lnTo>
                  <a:lnTo>
                    <a:pt x="83007" y="99021"/>
                  </a:lnTo>
                  <a:lnTo>
                    <a:pt x="103060" y="103073"/>
                  </a:lnTo>
                  <a:lnTo>
                    <a:pt x="123126" y="99021"/>
                  </a:lnTo>
                  <a:lnTo>
                    <a:pt x="139509" y="87972"/>
                  </a:lnTo>
                  <a:lnTo>
                    <a:pt x="150545" y="71602"/>
                  </a:lnTo>
                  <a:lnTo>
                    <a:pt x="154597" y="51536"/>
                  </a:lnTo>
                  <a:close/>
                </a:path>
                <a:path w="387350" h="252095">
                  <a:moveTo>
                    <a:pt x="178028" y="210947"/>
                  </a:moveTo>
                  <a:lnTo>
                    <a:pt x="140855" y="233629"/>
                  </a:lnTo>
                  <a:lnTo>
                    <a:pt x="137414" y="240499"/>
                  </a:lnTo>
                  <a:lnTo>
                    <a:pt x="137414" y="251548"/>
                  </a:lnTo>
                  <a:lnTo>
                    <a:pt x="178028" y="210947"/>
                  </a:lnTo>
                  <a:close/>
                </a:path>
                <a:path w="387350" h="252095">
                  <a:moveTo>
                    <a:pt x="186664" y="183235"/>
                  </a:moveTo>
                  <a:lnTo>
                    <a:pt x="178130" y="172300"/>
                  </a:lnTo>
                  <a:lnTo>
                    <a:pt x="171627" y="160185"/>
                  </a:lnTo>
                  <a:lnTo>
                    <a:pt x="167500" y="147002"/>
                  </a:lnTo>
                  <a:lnTo>
                    <a:pt x="166052" y="130556"/>
                  </a:lnTo>
                  <a:lnTo>
                    <a:pt x="159181" y="128270"/>
                  </a:lnTo>
                  <a:lnTo>
                    <a:pt x="152311" y="124828"/>
                  </a:lnTo>
                  <a:lnTo>
                    <a:pt x="145440" y="123685"/>
                  </a:lnTo>
                  <a:lnTo>
                    <a:pt x="135597" y="121158"/>
                  </a:lnTo>
                  <a:lnTo>
                    <a:pt x="125107" y="118960"/>
                  </a:lnTo>
                  <a:lnTo>
                    <a:pt x="114198" y="117398"/>
                  </a:lnTo>
                  <a:lnTo>
                    <a:pt x="103060" y="116814"/>
                  </a:lnTo>
                  <a:lnTo>
                    <a:pt x="92583" y="117246"/>
                  </a:lnTo>
                  <a:lnTo>
                    <a:pt x="47180" y="128409"/>
                  </a:lnTo>
                  <a:lnTo>
                    <a:pt x="3441" y="152311"/>
                  </a:lnTo>
                  <a:lnTo>
                    <a:pt x="0" y="160337"/>
                  </a:lnTo>
                  <a:lnTo>
                    <a:pt x="0" y="219887"/>
                  </a:lnTo>
                  <a:lnTo>
                    <a:pt x="123672" y="219887"/>
                  </a:lnTo>
                  <a:lnTo>
                    <a:pt x="127114" y="215303"/>
                  </a:lnTo>
                  <a:lnTo>
                    <a:pt x="129400" y="213017"/>
                  </a:lnTo>
                  <a:lnTo>
                    <a:pt x="133985" y="209575"/>
                  </a:lnTo>
                  <a:lnTo>
                    <a:pt x="146405" y="201434"/>
                  </a:lnTo>
                  <a:lnTo>
                    <a:pt x="159461" y="194259"/>
                  </a:lnTo>
                  <a:lnTo>
                    <a:pt x="172961" y="188150"/>
                  </a:lnTo>
                  <a:lnTo>
                    <a:pt x="186664" y="183235"/>
                  </a:lnTo>
                  <a:close/>
                </a:path>
                <a:path w="387350" h="252095">
                  <a:moveTo>
                    <a:pt x="283679" y="105295"/>
                  </a:moveTo>
                  <a:lnTo>
                    <a:pt x="276923" y="95262"/>
                  </a:lnTo>
                  <a:lnTo>
                    <a:pt x="260540" y="84213"/>
                  </a:lnTo>
                  <a:lnTo>
                    <a:pt x="240487" y="80162"/>
                  </a:lnTo>
                  <a:lnTo>
                    <a:pt x="220421" y="84213"/>
                  </a:lnTo>
                  <a:lnTo>
                    <a:pt x="204050" y="95262"/>
                  </a:lnTo>
                  <a:lnTo>
                    <a:pt x="193001" y="111645"/>
                  </a:lnTo>
                  <a:lnTo>
                    <a:pt x="188950" y="131699"/>
                  </a:lnTo>
                  <a:lnTo>
                    <a:pt x="193001" y="151765"/>
                  </a:lnTo>
                  <a:lnTo>
                    <a:pt x="204050" y="168148"/>
                  </a:lnTo>
                  <a:lnTo>
                    <a:pt x="214071" y="174904"/>
                  </a:lnTo>
                  <a:lnTo>
                    <a:pt x="283679" y="105295"/>
                  </a:lnTo>
                  <a:close/>
                </a:path>
                <a:path w="387350" h="252095">
                  <a:moveTo>
                    <a:pt x="387121" y="1866"/>
                  </a:moveTo>
                  <a:lnTo>
                    <a:pt x="341464" y="15100"/>
                  </a:lnTo>
                  <a:lnTo>
                    <a:pt x="326377" y="51536"/>
                  </a:lnTo>
                  <a:lnTo>
                    <a:pt x="328231" y="60744"/>
                  </a:lnTo>
                  <a:lnTo>
                    <a:pt x="387121" y="1866"/>
                  </a:lnTo>
                  <a:close/>
                </a:path>
              </a:pathLst>
            </a:custGeom>
            <a:solidFill>
              <a:srgbClr val="006DA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1543811" y="5026152"/>
            <a:ext cx="9104630" cy="1010919"/>
            <a:chOff x="1543811" y="5026152"/>
            <a:chExt cx="9104630" cy="1010919"/>
          </a:xfrm>
        </p:grpSpPr>
        <p:sp>
          <p:nvSpPr>
            <p:cNvPr id="11" name="object 11" descr=""/>
            <p:cNvSpPr/>
            <p:nvPr/>
          </p:nvSpPr>
          <p:spPr>
            <a:xfrm>
              <a:off x="1543811" y="5026152"/>
              <a:ext cx="9104630" cy="1010919"/>
            </a:xfrm>
            <a:custGeom>
              <a:avLst/>
              <a:gdLst/>
              <a:ahLst/>
              <a:cxnLst/>
              <a:rect l="l" t="t" r="r" b="b"/>
              <a:pathLst>
                <a:path w="9104630" h="1010920">
                  <a:moveTo>
                    <a:pt x="9003284" y="0"/>
                  </a:moveTo>
                  <a:lnTo>
                    <a:pt x="101092" y="0"/>
                  </a:lnTo>
                  <a:lnTo>
                    <a:pt x="61721" y="7937"/>
                  </a:lnTo>
                  <a:lnTo>
                    <a:pt x="29590" y="29591"/>
                  </a:lnTo>
                  <a:lnTo>
                    <a:pt x="7937" y="61722"/>
                  </a:lnTo>
                  <a:lnTo>
                    <a:pt x="0" y="101092"/>
                  </a:lnTo>
                  <a:lnTo>
                    <a:pt x="0" y="909370"/>
                  </a:lnTo>
                  <a:lnTo>
                    <a:pt x="7937" y="948700"/>
                  </a:lnTo>
                  <a:lnTo>
                    <a:pt x="29590" y="980817"/>
                  </a:lnTo>
                  <a:lnTo>
                    <a:pt x="61721" y="1002471"/>
                  </a:lnTo>
                  <a:lnTo>
                    <a:pt x="101092" y="1010412"/>
                  </a:lnTo>
                  <a:lnTo>
                    <a:pt x="9003284" y="1010412"/>
                  </a:lnTo>
                  <a:lnTo>
                    <a:pt x="9042654" y="1002471"/>
                  </a:lnTo>
                  <a:lnTo>
                    <a:pt x="9074785" y="980817"/>
                  </a:lnTo>
                  <a:lnTo>
                    <a:pt x="9096438" y="948700"/>
                  </a:lnTo>
                  <a:lnTo>
                    <a:pt x="9104376" y="909370"/>
                  </a:lnTo>
                  <a:lnTo>
                    <a:pt x="9104376" y="101092"/>
                  </a:lnTo>
                  <a:lnTo>
                    <a:pt x="9096438" y="61722"/>
                  </a:lnTo>
                  <a:lnTo>
                    <a:pt x="9074785" y="29591"/>
                  </a:lnTo>
                  <a:lnTo>
                    <a:pt x="9042654" y="7937"/>
                  </a:lnTo>
                  <a:lnTo>
                    <a:pt x="9003284" y="0"/>
                  </a:lnTo>
                  <a:close/>
                </a:path>
              </a:pathLst>
            </a:custGeom>
            <a:solidFill>
              <a:srgbClr val="CAD4E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900975" y="5395476"/>
              <a:ext cx="457834" cy="274955"/>
            </a:xfrm>
            <a:custGeom>
              <a:avLst/>
              <a:gdLst/>
              <a:ahLst/>
              <a:cxnLst/>
              <a:rect l="l" t="t" r="r" b="b"/>
              <a:pathLst>
                <a:path w="457835" h="274954">
                  <a:moveTo>
                    <a:pt x="228817" y="0"/>
                  </a:moveTo>
                  <a:lnTo>
                    <a:pt x="169484" y="9541"/>
                  </a:lnTo>
                  <a:lnTo>
                    <a:pt x="115702" y="33733"/>
                  </a:lnTo>
                  <a:lnTo>
                    <a:pt x="69314" y="65922"/>
                  </a:lnTo>
                  <a:lnTo>
                    <a:pt x="32160" y="99458"/>
                  </a:lnTo>
                  <a:lnTo>
                    <a:pt x="6082" y="127690"/>
                  </a:lnTo>
                  <a:lnTo>
                    <a:pt x="0" y="145082"/>
                  </a:lnTo>
                  <a:lnTo>
                    <a:pt x="1976" y="154020"/>
                  </a:lnTo>
                  <a:lnTo>
                    <a:pt x="33516" y="187410"/>
                  </a:lnTo>
                  <a:lnTo>
                    <a:pt x="70633" y="217089"/>
                  </a:lnTo>
                  <a:lnTo>
                    <a:pt x="116765" y="245366"/>
                  </a:lnTo>
                  <a:lnTo>
                    <a:pt x="170098" y="266525"/>
                  </a:lnTo>
                  <a:lnTo>
                    <a:pt x="228817" y="274848"/>
                  </a:lnTo>
                  <a:lnTo>
                    <a:pt x="287541" y="266525"/>
                  </a:lnTo>
                  <a:lnTo>
                    <a:pt x="340906" y="245366"/>
                  </a:lnTo>
                  <a:lnTo>
                    <a:pt x="367591" y="229040"/>
                  </a:lnTo>
                  <a:lnTo>
                    <a:pt x="228817" y="229040"/>
                  </a:lnTo>
                  <a:lnTo>
                    <a:pt x="193245" y="221811"/>
                  </a:lnTo>
                  <a:lnTo>
                    <a:pt x="190385" y="219879"/>
                  </a:lnTo>
                  <a:lnTo>
                    <a:pt x="149228" y="219879"/>
                  </a:lnTo>
                  <a:lnTo>
                    <a:pt x="115562" y="202423"/>
                  </a:lnTo>
                  <a:lnTo>
                    <a:pt x="85600" y="182445"/>
                  </a:lnTo>
                  <a:lnTo>
                    <a:pt x="60148" y="162046"/>
                  </a:lnTo>
                  <a:lnTo>
                    <a:pt x="40437" y="143723"/>
                  </a:lnTo>
                  <a:lnTo>
                    <a:pt x="50529" y="132763"/>
                  </a:lnTo>
                  <a:lnTo>
                    <a:pt x="83470" y="101851"/>
                  </a:lnTo>
                  <a:lnTo>
                    <a:pt x="128069" y="69714"/>
                  </a:lnTo>
                  <a:lnTo>
                    <a:pt x="144075" y="60695"/>
                  </a:lnTo>
                  <a:lnTo>
                    <a:pt x="181911" y="60695"/>
                  </a:lnTo>
                  <a:lnTo>
                    <a:pt x="193245" y="53037"/>
                  </a:lnTo>
                  <a:lnTo>
                    <a:pt x="228817" y="45808"/>
                  </a:lnTo>
                  <a:lnTo>
                    <a:pt x="359333" y="45808"/>
                  </a:lnTo>
                  <a:lnTo>
                    <a:pt x="341932" y="33733"/>
                  </a:lnTo>
                  <a:lnTo>
                    <a:pt x="288150" y="9541"/>
                  </a:lnTo>
                  <a:lnTo>
                    <a:pt x="228817" y="0"/>
                  </a:lnTo>
                  <a:close/>
                </a:path>
                <a:path w="457835" h="274954">
                  <a:moveTo>
                    <a:pt x="359333" y="45808"/>
                  </a:moveTo>
                  <a:lnTo>
                    <a:pt x="228817" y="45808"/>
                  </a:lnTo>
                  <a:lnTo>
                    <a:pt x="264389" y="53037"/>
                  </a:lnTo>
                  <a:lnTo>
                    <a:pt x="293519" y="72720"/>
                  </a:lnTo>
                  <a:lnTo>
                    <a:pt x="313105" y="101708"/>
                  </a:lnTo>
                  <a:lnTo>
                    <a:pt x="313216" y="101923"/>
                  </a:lnTo>
                  <a:lnTo>
                    <a:pt x="320430" y="137424"/>
                  </a:lnTo>
                  <a:lnTo>
                    <a:pt x="313202" y="172997"/>
                  </a:lnTo>
                  <a:lnTo>
                    <a:pt x="293519" y="202128"/>
                  </a:lnTo>
                  <a:lnTo>
                    <a:pt x="264389" y="221811"/>
                  </a:lnTo>
                  <a:lnTo>
                    <a:pt x="228817" y="229040"/>
                  </a:lnTo>
                  <a:lnTo>
                    <a:pt x="367591" y="229040"/>
                  </a:lnTo>
                  <a:lnTo>
                    <a:pt x="382565" y="219879"/>
                  </a:lnTo>
                  <a:lnTo>
                    <a:pt x="308406" y="219879"/>
                  </a:lnTo>
                  <a:lnTo>
                    <a:pt x="333922" y="183241"/>
                  </a:lnTo>
                  <a:lnTo>
                    <a:pt x="343334" y="141074"/>
                  </a:lnTo>
                  <a:lnTo>
                    <a:pt x="336427" y="98371"/>
                  </a:lnTo>
                  <a:lnTo>
                    <a:pt x="312987" y="60123"/>
                  </a:lnTo>
                  <a:lnTo>
                    <a:pt x="379963" y="60123"/>
                  </a:lnTo>
                  <a:lnTo>
                    <a:pt x="359333" y="45808"/>
                  </a:lnTo>
                  <a:close/>
                </a:path>
                <a:path w="457835" h="274954">
                  <a:moveTo>
                    <a:pt x="181911" y="60695"/>
                  </a:moveTo>
                  <a:lnTo>
                    <a:pt x="144075" y="60695"/>
                  </a:lnTo>
                  <a:lnTo>
                    <a:pt x="120966" y="98854"/>
                  </a:lnTo>
                  <a:lnTo>
                    <a:pt x="114229" y="141361"/>
                  </a:lnTo>
                  <a:lnTo>
                    <a:pt x="123703" y="183330"/>
                  </a:lnTo>
                  <a:lnTo>
                    <a:pt x="149228" y="219879"/>
                  </a:lnTo>
                  <a:lnTo>
                    <a:pt x="190385" y="219879"/>
                  </a:lnTo>
                  <a:lnTo>
                    <a:pt x="164115" y="202128"/>
                  </a:lnTo>
                  <a:lnTo>
                    <a:pt x="144433" y="172997"/>
                  </a:lnTo>
                  <a:lnTo>
                    <a:pt x="137204" y="137424"/>
                  </a:lnTo>
                  <a:lnTo>
                    <a:pt x="144418" y="101923"/>
                  </a:lnTo>
                  <a:lnTo>
                    <a:pt x="144529" y="101708"/>
                  </a:lnTo>
                  <a:lnTo>
                    <a:pt x="164115" y="72720"/>
                  </a:lnTo>
                  <a:lnTo>
                    <a:pt x="181911" y="60695"/>
                  </a:lnTo>
                  <a:close/>
                </a:path>
                <a:path w="457835" h="274954">
                  <a:moveTo>
                    <a:pt x="379963" y="60123"/>
                  </a:moveTo>
                  <a:lnTo>
                    <a:pt x="312987" y="60123"/>
                  </a:lnTo>
                  <a:lnTo>
                    <a:pt x="345293" y="79707"/>
                  </a:lnTo>
                  <a:lnTo>
                    <a:pt x="373895" y="101708"/>
                  </a:lnTo>
                  <a:lnTo>
                    <a:pt x="398096" y="123816"/>
                  </a:lnTo>
                  <a:lnTo>
                    <a:pt x="417197" y="143723"/>
                  </a:lnTo>
                  <a:lnTo>
                    <a:pt x="397139" y="162144"/>
                  </a:lnTo>
                  <a:lnTo>
                    <a:pt x="371820" y="182445"/>
                  </a:lnTo>
                  <a:lnTo>
                    <a:pt x="341992" y="202423"/>
                  </a:lnTo>
                  <a:lnTo>
                    <a:pt x="308406" y="219879"/>
                  </a:lnTo>
                  <a:lnTo>
                    <a:pt x="382565" y="219879"/>
                  </a:lnTo>
                  <a:lnTo>
                    <a:pt x="424411" y="187410"/>
                  </a:lnTo>
                  <a:lnTo>
                    <a:pt x="455900" y="154262"/>
                  </a:lnTo>
                  <a:lnTo>
                    <a:pt x="457707" y="145297"/>
                  </a:lnTo>
                  <a:lnTo>
                    <a:pt x="456294" y="136118"/>
                  </a:lnTo>
                  <a:lnTo>
                    <a:pt x="451552" y="127690"/>
                  </a:lnTo>
                  <a:lnTo>
                    <a:pt x="425474" y="99458"/>
                  </a:lnTo>
                  <a:lnTo>
                    <a:pt x="388320" y="65922"/>
                  </a:lnTo>
                  <a:lnTo>
                    <a:pt x="379963" y="60123"/>
                  </a:lnTo>
                  <a:close/>
                </a:path>
              </a:pathLst>
            </a:custGeom>
            <a:solidFill>
              <a:srgbClr val="006DAE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72535" y="5475640"/>
              <a:ext cx="114516" cy="114520"/>
            </a:xfrm>
            <a:prstGeom prst="rect">
              <a:avLst/>
            </a:prstGeom>
          </p:spPr>
        </p:pic>
        <p:sp>
          <p:nvSpPr>
            <p:cNvPr id="14" name="object 14" descr=""/>
            <p:cNvSpPr/>
            <p:nvPr/>
          </p:nvSpPr>
          <p:spPr>
            <a:xfrm>
              <a:off x="1850897" y="5253990"/>
              <a:ext cx="556260" cy="556260"/>
            </a:xfrm>
            <a:custGeom>
              <a:avLst/>
              <a:gdLst/>
              <a:ahLst/>
              <a:cxnLst/>
              <a:rect l="l" t="t" r="r" b="b"/>
              <a:pathLst>
                <a:path w="556260" h="556260">
                  <a:moveTo>
                    <a:pt x="0" y="556260"/>
                  </a:moveTo>
                  <a:lnTo>
                    <a:pt x="556260" y="556260"/>
                  </a:lnTo>
                  <a:lnTo>
                    <a:pt x="556260" y="0"/>
                  </a:lnTo>
                  <a:lnTo>
                    <a:pt x="0" y="0"/>
                  </a:lnTo>
                  <a:lnTo>
                    <a:pt x="0" y="55626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2806064" y="4053332"/>
            <a:ext cx="7268209" cy="16700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0">
                <a:latin typeface="Arial"/>
                <a:cs typeface="Arial"/>
              </a:rPr>
              <a:t>More</a:t>
            </a:r>
            <a:r>
              <a:rPr dirty="0" sz="2500" spc="-80">
                <a:latin typeface="Arial"/>
                <a:cs typeface="Arial"/>
              </a:rPr>
              <a:t> </a:t>
            </a:r>
            <a:r>
              <a:rPr dirty="0" sz="2500">
                <a:latin typeface="Arial"/>
                <a:cs typeface="Arial"/>
              </a:rPr>
              <a:t>effective</a:t>
            </a:r>
            <a:r>
              <a:rPr dirty="0" sz="2500" spc="-90">
                <a:latin typeface="Arial"/>
                <a:cs typeface="Arial"/>
              </a:rPr>
              <a:t> </a:t>
            </a:r>
            <a:r>
              <a:rPr dirty="0" sz="2500">
                <a:latin typeface="Arial"/>
                <a:cs typeface="Arial"/>
              </a:rPr>
              <a:t>challenge</a:t>
            </a:r>
            <a:r>
              <a:rPr dirty="0" sz="2500" spc="-95">
                <a:latin typeface="Arial"/>
                <a:cs typeface="Arial"/>
              </a:rPr>
              <a:t> </a:t>
            </a:r>
            <a:r>
              <a:rPr dirty="0" sz="2500">
                <a:latin typeface="Arial"/>
                <a:cs typeface="Arial"/>
              </a:rPr>
              <a:t>from</a:t>
            </a:r>
            <a:r>
              <a:rPr dirty="0" sz="2500" spc="-80">
                <a:latin typeface="Arial"/>
                <a:cs typeface="Arial"/>
              </a:rPr>
              <a:t> </a:t>
            </a:r>
            <a:r>
              <a:rPr dirty="0" sz="2500">
                <a:latin typeface="Arial"/>
                <a:cs typeface="Arial"/>
              </a:rPr>
              <a:t>a</a:t>
            </a:r>
            <a:r>
              <a:rPr dirty="0" sz="2500" spc="-90">
                <a:latin typeface="Arial"/>
                <a:cs typeface="Arial"/>
              </a:rPr>
              <a:t> </a:t>
            </a:r>
            <a:r>
              <a:rPr dirty="0" sz="2500">
                <a:latin typeface="Arial"/>
                <a:cs typeface="Arial"/>
              </a:rPr>
              <a:t>diverse</a:t>
            </a:r>
            <a:r>
              <a:rPr dirty="0" sz="2500" spc="-90">
                <a:latin typeface="Arial"/>
                <a:cs typeface="Arial"/>
              </a:rPr>
              <a:t> </a:t>
            </a:r>
            <a:r>
              <a:rPr dirty="0" sz="2500" spc="-10">
                <a:latin typeface="Arial"/>
                <a:cs typeface="Arial"/>
              </a:rPr>
              <a:t>perspective</a:t>
            </a:r>
            <a:endParaRPr sz="25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500">
                <a:latin typeface="Arial"/>
                <a:cs typeface="Arial"/>
              </a:rPr>
              <a:t>Observer</a:t>
            </a:r>
            <a:r>
              <a:rPr dirty="0" sz="2500" spc="-100">
                <a:latin typeface="Arial"/>
                <a:cs typeface="Arial"/>
              </a:rPr>
              <a:t> </a:t>
            </a:r>
            <a:r>
              <a:rPr dirty="0" sz="2500" spc="-10">
                <a:latin typeface="Arial"/>
                <a:cs typeface="Arial"/>
              </a:rPr>
              <a:t>effect</a:t>
            </a:r>
            <a:endParaRPr sz="25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67639" y="2079701"/>
            <a:ext cx="9561830" cy="11163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Arial"/>
                <a:cs typeface="Arial"/>
              </a:rPr>
              <a:t>Why</a:t>
            </a:r>
            <a:r>
              <a:rPr dirty="0" sz="1800" spc="-5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ethnically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diverse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recruitment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panels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work: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50">
              <a:latin typeface="Arial"/>
              <a:cs typeface="Arial"/>
            </a:endParaRPr>
          </a:p>
          <a:p>
            <a:pPr marL="2251075">
              <a:lnSpc>
                <a:spcPct val="100000"/>
              </a:lnSpc>
              <a:spcBef>
                <a:spcPts val="5"/>
              </a:spcBef>
            </a:pPr>
            <a:r>
              <a:rPr dirty="0" sz="2500">
                <a:latin typeface="Arial"/>
                <a:cs typeface="Arial"/>
              </a:rPr>
              <a:t>Visible</a:t>
            </a:r>
            <a:r>
              <a:rPr dirty="0" sz="2500" spc="-65">
                <a:latin typeface="Arial"/>
                <a:cs typeface="Arial"/>
              </a:rPr>
              <a:t> </a:t>
            </a:r>
            <a:r>
              <a:rPr dirty="0" sz="2500">
                <a:latin typeface="Arial"/>
                <a:cs typeface="Arial"/>
              </a:rPr>
              <a:t>forms</a:t>
            </a:r>
            <a:r>
              <a:rPr dirty="0" sz="2500" spc="-60">
                <a:latin typeface="Arial"/>
                <a:cs typeface="Arial"/>
              </a:rPr>
              <a:t> </a:t>
            </a:r>
            <a:r>
              <a:rPr dirty="0" sz="2500">
                <a:latin typeface="Arial"/>
                <a:cs typeface="Arial"/>
              </a:rPr>
              <a:t>of</a:t>
            </a:r>
            <a:r>
              <a:rPr dirty="0" sz="2500" spc="-75">
                <a:latin typeface="Arial"/>
                <a:cs typeface="Arial"/>
              </a:rPr>
              <a:t> </a:t>
            </a:r>
            <a:r>
              <a:rPr dirty="0" sz="2500">
                <a:latin typeface="Arial"/>
                <a:cs typeface="Arial"/>
              </a:rPr>
              <a:t>diversity</a:t>
            </a:r>
            <a:r>
              <a:rPr dirty="0" sz="2500" spc="-60">
                <a:latin typeface="Arial"/>
                <a:cs typeface="Arial"/>
              </a:rPr>
              <a:t> </a:t>
            </a:r>
            <a:r>
              <a:rPr dirty="0" sz="2500">
                <a:latin typeface="Arial"/>
                <a:cs typeface="Arial"/>
              </a:rPr>
              <a:t>can</a:t>
            </a:r>
            <a:r>
              <a:rPr dirty="0" sz="2500" spc="-70">
                <a:latin typeface="Arial"/>
                <a:cs typeface="Arial"/>
              </a:rPr>
              <a:t> </a:t>
            </a:r>
            <a:r>
              <a:rPr dirty="0" sz="2500">
                <a:latin typeface="Arial"/>
                <a:cs typeface="Arial"/>
              </a:rPr>
              <a:t>put</a:t>
            </a:r>
            <a:r>
              <a:rPr dirty="0" sz="2500" spc="-80">
                <a:latin typeface="Arial"/>
                <a:cs typeface="Arial"/>
              </a:rPr>
              <a:t> </a:t>
            </a:r>
            <a:r>
              <a:rPr dirty="0" sz="2500">
                <a:latin typeface="Arial"/>
                <a:cs typeface="Arial"/>
              </a:rPr>
              <a:t>candidates</a:t>
            </a:r>
            <a:r>
              <a:rPr dirty="0" sz="2500" spc="-70">
                <a:latin typeface="Arial"/>
                <a:cs typeface="Arial"/>
              </a:rPr>
              <a:t> </a:t>
            </a:r>
            <a:r>
              <a:rPr dirty="0" sz="2500">
                <a:latin typeface="Arial"/>
                <a:cs typeface="Arial"/>
              </a:rPr>
              <a:t>at</a:t>
            </a:r>
            <a:r>
              <a:rPr dirty="0" sz="2500" spc="-75">
                <a:latin typeface="Arial"/>
                <a:cs typeface="Arial"/>
              </a:rPr>
              <a:t> </a:t>
            </a:r>
            <a:r>
              <a:rPr dirty="0" sz="2500" spc="-20">
                <a:latin typeface="Arial"/>
                <a:cs typeface="Arial"/>
              </a:rPr>
              <a:t>ease</a:t>
            </a:r>
            <a:endParaRPr sz="2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94614" rIns="0" bIns="0" rtlCol="0" vert="horz">
            <a:spAutoFit/>
          </a:bodyPr>
          <a:lstStyle/>
          <a:p>
            <a:pPr marL="89535">
              <a:lnSpc>
                <a:spcPct val="100000"/>
              </a:lnSpc>
              <a:spcBef>
                <a:spcPts val="105"/>
              </a:spcBef>
            </a:pPr>
            <a:r>
              <a:rPr dirty="0"/>
              <a:t>Getting</a:t>
            </a:r>
            <a:r>
              <a:rPr dirty="0" spc="-45"/>
              <a:t> </a:t>
            </a:r>
            <a:r>
              <a:rPr dirty="0" spc="-10"/>
              <a:t>involved</a:t>
            </a:r>
          </a:p>
        </p:txBody>
      </p:sp>
      <p:grpSp>
        <p:nvGrpSpPr>
          <p:cNvPr id="4" name="object 4" descr=""/>
          <p:cNvGrpSpPr/>
          <p:nvPr/>
        </p:nvGrpSpPr>
        <p:grpSpPr>
          <a:xfrm>
            <a:off x="609600" y="2346960"/>
            <a:ext cx="10972800" cy="995680"/>
            <a:chOff x="609600" y="2346960"/>
            <a:chExt cx="10972800" cy="995680"/>
          </a:xfrm>
        </p:grpSpPr>
        <p:sp>
          <p:nvSpPr>
            <p:cNvPr id="5" name="object 5" descr=""/>
            <p:cNvSpPr/>
            <p:nvPr/>
          </p:nvSpPr>
          <p:spPr>
            <a:xfrm>
              <a:off x="609600" y="2346960"/>
              <a:ext cx="10972800" cy="995680"/>
            </a:xfrm>
            <a:custGeom>
              <a:avLst/>
              <a:gdLst/>
              <a:ahLst/>
              <a:cxnLst/>
              <a:rect l="l" t="t" r="r" b="b"/>
              <a:pathLst>
                <a:path w="10972800" h="995679">
                  <a:moveTo>
                    <a:pt x="10873232" y="0"/>
                  </a:moveTo>
                  <a:lnTo>
                    <a:pt x="99517" y="0"/>
                  </a:lnTo>
                  <a:lnTo>
                    <a:pt x="60779" y="7824"/>
                  </a:lnTo>
                  <a:lnTo>
                    <a:pt x="29146" y="29162"/>
                  </a:lnTo>
                  <a:lnTo>
                    <a:pt x="7820" y="60811"/>
                  </a:lnTo>
                  <a:lnTo>
                    <a:pt x="0" y="99567"/>
                  </a:lnTo>
                  <a:lnTo>
                    <a:pt x="0" y="895603"/>
                  </a:lnTo>
                  <a:lnTo>
                    <a:pt x="7820" y="934360"/>
                  </a:lnTo>
                  <a:lnTo>
                    <a:pt x="29146" y="966009"/>
                  </a:lnTo>
                  <a:lnTo>
                    <a:pt x="60779" y="987347"/>
                  </a:lnTo>
                  <a:lnTo>
                    <a:pt x="99517" y="995172"/>
                  </a:lnTo>
                  <a:lnTo>
                    <a:pt x="10873232" y="995172"/>
                  </a:lnTo>
                  <a:lnTo>
                    <a:pt x="10911988" y="987347"/>
                  </a:lnTo>
                  <a:lnTo>
                    <a:pt x="10943637" y="966009"/>
                  </a:lnTo>
                  <a:lnTo>
                    <a:pt x="10964975" y="934360"/>
                  </a:lnTo>
                  <a:lnTo>
                    <a:pt x="10972800" y="895603"/>
                  </a:lnTo>
                  <a:lnTo>
                    <a:pt x="10972800" y="99567"/>
                  </a:lnTo>
                  <a:lnTo>
                    <a:pt x="10964975" y="60811"/>
                  </a:lnTo>
                  <a:lnTo>
                    <a:pt x="10943637" y="29162"/>
                  </a:lnTo>
                  <a:lnTo>
                    <a:pt x="10911988" y="7824"/>
                  </a:lnTo>
                  <a:lnTo>
                    <a:pt x="10873232" y="0"/>
                  </a:lnTo>
                  <a:close/>
                </a:path>
              </a:pathLst>
            </a:custGeom>
            <a:solidFill>
              <a:srgbClr val="CAD4E2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62295" y="2935072"/>
              <a:ext cx="65157" cy="89677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1004885" y="2664530"/>
              <a:ext cx="303530" cy="321310"/>
            </a:xfrm>
            <a:custGeom>
              <a:avLst/>
              <a:gdLst/>
              <a:ahLst/>
              <a:cxnLst/>
              <a:rect l="l" t="t" r="r" b="b"/>
              <a:pathLst>
                <a:path w="303530" h="321310">
                  <a:moveTo>
                    <a:pt x="261874" y="0"/>
                  </a:moveTo>
                  <a:lnTo>
                    <a:pt x="0" y="252871"/>
                  </a:lnTo>
                  <a:lnTo>
                    <a:pt x="39209" y="320836"/>
                  </a:lnTo>
                  <a:lnTo>
                    <a:pt x="302993" y="57064"/>
                  </a:lnTo>
                  <a:lnTo>
                    <a:pt x="270321" y="1126"/>
                  </a:lnTo>
                  <a:lnTo>
                    <a:pt x="261874" y="0"/>
                  </a:lnTo>
                  <a:close/>
                </a:path>
              </a:pathLst>
            </a:custGeom>
            <a:solidFill>
              <a:srgbClr val="006DA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 descr=""/>
          <p:cNvGrpSpPr/>
          <p:nvPr/>
        </p:nvGrpSpPr>
        <p:grpSpPr>
          <a:xfrm>
            <a:off x="609600" y="3590544"/>
            <a:ext cx="10972800" cy="996950"/>
            <a:chOff x="609600" y="3590544"/>
            <a:chExt cx="10972800" cy="996950"/>
          </a:xfrm>
        </p:grpSpPr>
        <p:sp>
          <p:nvSpPr>
            <p:cNvPr id="9" name="object 9" descr=""/>
            <p:cNvSpPr/>
            <p:nvPr/>
          </p:nvSpPr>
          <p:spPr>
            <a:xfrm>
              <a:off x="609600" y="3590544"/>
              <a:ext cx="10972800" cy="996950"/>
            </a:xfrm>
            <a:custGeom>
              <a:avLst/>
              <a:gdLst/>
              <a:ahLst/>
              <a:cxnLst/>
              <a:rect l="l" t="t" r="r" b="b"/>
              <a:pathLst>
                <a:path w="10972800" h="996950">
                  <a:moveTo>
                    <a:pt x="10873105" y="0"/>
                  </a:moveTo>
                  <a:lnTo>
                    <a:pt x="99669" y="0"/>
                  </a:lnTo>
                  <a:lnTo>
                    <a:pt x="60875" y="7826"/>
                  </a:lnTo>
                  <a:lnTo>
                    <a:pt x="29194" y="29178"/>
                  </a:lnTo>
                  <a:lnTo>
                    <a:pt x="7833" y="60864"/>
                  </a:lnTo>
                  <a:lnTo>
                    <a:pt x="0" y="99694"/>
                  </a:lnTo>
                  <a:lnTo>
                    <a:pt x="0" y="897000"/>
                  </a:lnTo>
                  <a:lnTo>
                    <a:pt x="7833" y="935831"/>
                  </a:lnTo>
                  <a:lnTo>
                    <a:pt x="29194" y="967517"/>
                  </a:lnTo>
                  <a:lnTo>
                    <a:pt x="60875" y="988869"/>
                  </a:lnTo>
                  <a:lnTo>
                    <a:pt x="99669" y="996695"/>
                  </a:lnTo>
                  <a:lnTo>
                    <a:pt x="10873105" y="996695"/>
                  </a:lnTo>
                  <a:lnTo>
                    <a:pt x="10911935" y="988869"/>
                  </a:lnTo>
                  <a:lnTo>
                    <a:pt x="10943621" y="967517"/>
                  </a:lnTo>
                  <a:lnTo>
                    <a:pt x="10964973" y="935831"/>
                  </a:lnTo>
                  <a:lnTo>
                    <a:pt x="10972800" y="897000"/>
                  </a:lnTo>
                  <a:lnTo>
                    <a:pt x="10972800" y="99694"/>
                  </a:lnTo>
                  <a:lnTo>
                    <a:pt x="10964973" y="60864"/>
                  </a:lnTo>
                  <a:lnTo>
                    <a:pt x="10943621" y="29178"/>
                  </a:lnTo>
                  <a:lnTo>
                    <a:pt x="10911935" y="7826"/>
                  </a:lnTo>
                  <a:lnTo>
                    <a:pt x="10873105" y="0"/>
                  </a:lnTo>
                  <a:close/>
                </a:path>
              </a:pathLst>
            </a:custGeom>
            <a:solidFill>
              <a:srgbClr val="CAD4E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925480" y="3907807"/>
              <a:ext cx="520700" cy="367030"/>
            </a:xfrm>
            <a:custGeom>
              <a:avLst/>
              <a:gdLst/>
              <a:ahLst/>
              <a:cxnLst/>
              <a:rect l="l" t="t" r="r" b="b"/>
              <a:pathLst>
                <a:path w="520700" h="367029">
                  <a:moveTo>
                    <a:pt x="474750" y="0"/>
                  </a:moveTo>
                  <a:lnTo>
                    <a:pt x="186407" y="273344"/>
                  </a:lnTo>
                  <a:lnTo>
                    <a:pt x="47867" y="131024"/>
                  </a:lnTo>
                  <a:lnTo>
                    <a:pt x="0" y="176770"/>
                  </a:lnTo>
                  <a:lnTo>
                    <a:pt x="184154" y="366529"/>
                  </a:lnTo>
                  <a:lnTo>
                    <a:pt x="232587" y="321348"/>
                  </a:lnTo>
                  <a:lnTo>
                    <a:pt x="520367" y="47439"/>
                  </a:lnTo>
                  <a:lnTo>
                    <a:pt x="474750" y="0"/>
                  </a:lnTo>
                  <a:close/>
                </a:path>
              </a:pathLst>
            </a:custGeom>
            <a:solidFill>
              <a:srgbClr val="006DA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 descr=""/>
          <p:cNvGrpSpPr/>
          <p:nvPr/>
        </p:nvGrpSpPr>
        <p:grpSpPr>
          <a:xfrm>
            <a:off x="609600" y="4835652"/>
            <a:ext cx="10972800" cy="995680"/>
            <a:chOff x="609600" y="4835652"/>
            <a:chExt cx="10972800" cy="995680"/>
          </a:xfrm>
        </p:grpSpPr>
        <p:sp>
          <p:nvSpPr>
            <p:cNvPr id="12" name="object 12" descr=""/>
            <p:cNvSpPr/>
            <p:nvPr/>
          </p:nvSpPr>
          <p:spPr>
            <a:xfrm>
              <a:off x="609600" y="4835652"/>
              <a:ext cx="10972800" cy="995680"/>
            </a:xfrm>
            <a:custGeom>
              <a:avLst/>
              <a:gdLst/>
              <a:ahLst/>
              <a:cxnLst/>
              <a:rect l="l" t="t" r="r" b="b"/>
              <a:pathLst>
                <a:path w="10972800" h="995679">
                  <a:moveTo>
                    <a:pt x="10873232" y="0"/>
                  </a:moveTo>
                  <a:lnTo>
                    <a:pt x="99517" y="0"/>
                  </a:lnTo>
                  <a:lnTo>
                    <a:pt x="60779" y="7824"/>
                  </a:lnTo>
                  <a:lnTo>
                    <a:pt x="29146" y="29162"/>
                  </a:lnTo>
                  <a:lnTo>
                    <a:pt x="7820" y="60811"/>
                  </a:lnTo>
                  <a:lnTo>
                    <a:pt x="0" y="99568"/>
                  </a:lnTo>
                  <a:lnTo>
                    <a:pt x="0" y="895654"/>
                  </a:lnTo>
                  <a:lnTo>
                    <a:pt x="7820" y="934392"/>
                  </a:lnTo>
                  <a:lnTo>
                    <a:pt x="29146" y="966025"/>
                  </a:lnTo>
                  <a:lnTo>
                    <a:pt x="60779" y="987351"/>
                  </a:lnTo>
                  <a:lnTo>
                    <a:pt x="99517" y="995172"/>
                  </a:lnTo>
                  <a:lnTo>
                    <a:pt x="10873232" y="995172"/>
                  </a:lnTo>
                  <a:lnTo>
                    <a:pt x="10911988" y="987351"/>
                  </a:lnTo>
                  <a:lnTo>
                    <a:pt x="10943637" y="966025"/>
                  </a:lnTo>
                  <a:lnTo>
                    <a:pt x="10964975" y="934392"/>
                  </a:lnTo>
                  <a:lnTo>
                    <a:pt x="10972800" y="895654"/>
                  </a:lnTo>
                  <a:lnTo>
                    <a:pt x="10972800" y="99568"/>
                  </a:lnTo>
                  <a:lnTo>
                    <a:pt x="10964975" y="60811"/>
                  </a:lnTo>
                  <a:lnTo>
                    <a:pt x="10943637" y="29162"/>
                  </a:lnTo>
                  <a:lnTo>
                    <a:pt x="10911988" y="7824"/>
                  </a:lnTo>
                  <a:lnTo>
                    <a:pt x="10873232" y="0"/>
                  </a:lnTo>
                  <a:close/>
                </a:path>
              </a:pathLst>
            </a:custGeom>
            <a:solidFill>
              <a:srgbClr val="CAD4E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948004" y="5176316"/>
              <a:ext cx="325120" cy="315595"/>
            </a:xfrm>
            <a:custGeom>
              <a:avLst/>
              <a:gdLst/>
              <a:ahLst/>
              <a:cxnLst/>
              <a:rect l="l" t="t" r="r" b="b"/>
              <a:pathLst>
                <a:path w="325119" h="315595">
                  <a:moveTo>
                    <a:pt x="96862" y="28155"/>
                  </a:moveTo>
                  <a:lnTo>
                    <a:pt x="94653" y="17208"/>
                  </a:lnTo>
                  <a:lnTo>
                    <a:pt x="88607" y="8255"/>
                  </a:lnTo>
                  <a:lnTo>
                    <a:pt x="79667" y="2209"/>
                  </a:lnTo>
                  <a:lnTo>
                    <a:pt x="68707" y="0"/>
                  </a:lnTo>
                  <a:lnTo>
                    <a:pt x="57746" y="2209"/>
                  </a:lnTo>
                  <a:lnTo>
                    <a:pt x="48793" y="8255"/>
                  </a:lnTo>
                  <a:lnTo>
                    <a:pt x="42760" y="17208"/>
                  </a:lnTo>
                  <a:lnTo>
                    <a:pt x="40538" y="28155"/>
                  </a:lnTo>
                  <a:lnTo>
                    <a:pt x="42760" y="39128"/>
                  </a:lnTo>
                  <a:lnTo>
                    <a:pt x="48793" y="48069"/>
                  </a:lnTo>
                  <a:lnTo>
                    <a:pt x="57746" y="54114"/>
                  </a:lnTo>
                  <a:lnTo>
                    <a:pt x="68707" y="56324"/>
                  </a:lnTo>
                  <a:lnTo>
                    <a:pt x="79667" y="54114"/>
                  </a:lnTo>
                  <a:lnTo>
                    <a:pt x="88607" y="48069"/>
                  </a:lnTo>
                  <a:lnTo>
                    <a:pt x="94653" y="39128"/>
                  </a:lnTo>
                  <a:lnTo>
                    <a:pt x="96862" y="28155"/>
                  </a:lnTo>
                  <a:close/>
                </a:path>
                <a:path w="325119" h="315595">
                  <a:moveTo>
                    <a:pt x="209499" y="28155"/>
                  </a:moveTo>
                  <a:lnTo>
                    <a:pt x="207276" y="17208"/>
                  </a:lnTo>
                  <a:lnTo>
                    <a:pt x="201244" y="8255"/>
                  </a:lnTo>
                  <a:lnTo>
                    <a:pt x="192290" y="2209"/>
                  </a:lnTo>
                  <a:lnTo>
                    <a:pt x="181330" y="0"/>
                  </a:lnTo>
                  <a:lnTo>
                    <a:pt x="170370" y="2209"/>
                  </a:lnTo>
                  <a:lnTo>
                    <a:pt x="161429" y="8255"/>
                  </a:lnTo>
                  <a:lnTo>
                    <a:pt x="155384" y="17208"/>
                  </a:lnTo>
                  <a:lnTo>
                    <a:pt x="153174" y="28155"/>
                  </a:lnTo>
                  <a:lnTo>
                    <a:pt x="155384" y="39128"/>
                  </a:lnTo>
                  <a:lnTo>
                    <a:pt x="161429" y="48069"/>
                  </a:lnTo>
                  <a:lnTo>
                    <a:pt x="170370" y="54114"/>
                  </a:lnTo>
                  <a:lnTo>
                    <a:pt x="181330" y="56324"/>
                  </a:lnTo>
                  <a:lnTo>
                    <a:pt x="192290" y="54114"/>
                  </a:lnTo>
                  <a:lnTo>
                    <a:pt x="201244" y="48069"/>
                  </a:lnTo>
                  <a:lnTo>
                    <a:pt x="207276" y="39128"/>
                  </a:lnTo>
                  <a:lnTo>
                    <a:pt x="209499" y="28155"/>
                  </a:lnTo>
                  <a:close/>
                </a:path>
                <a:path w="325119" h="315595">
                  <a:moveTo>
                    <a:pt x="322122" y="28155"/>
                  </a:moveTo>
                  <a:lnTo>
                    <a:pt x="319913" y="17208"/>
                  </a:lnTo>
                  <a:lnTo>
                    <a:pt x="313880" y="8255"/>
                  </a:lnTo>
                  <a:lnTo>
                    <a:pt x="304927" y="2209"/>
                  </a:lnTo>
                  <a:lnTo>
                    <a:pt x="293966" y="0"/>
                  </a:lnTo>
                  <a:lnTo>
                    <a:pt x="283006" y="2209"/>
                  </a:lnTo>
                  <a:lnTo>
                    <a:pt x="274066" y="8255"/>
                  </a:lnTo>
                  <a:lnTo>
                    <a:pt x="268020" y="17208"/>
                  </a:lnTo>
                  <a:lnTo>
                    <a:pt x="265811" y="28155"/>
                  </a:lnTo>
                  <a:lnTo>
                    <a:pt x="268020" y="39128"/>
                  </a:lnTo>
                  <a:lnTo>
                    <a:pt x="274066" y="48069"/>
                  </a:lnTo>
                  <a:lnTo>
                    <a:pt x="283006" y="54114"/>
                  </a:lnTo>
                  <a:lnTo>
                    <a:pt x="293966" y="56324"/>
                  </a:lnTo>
                  <a:lnTo>
                    <a:pt x="304927" y="54114"/>
                  </a:lnTo>
                  <a:lnTo>
                    <a:pt x="313880" y="48069"/>
                  </a:lnTo>
                  <a:lnTo>
                    <a:pt x="319913" y="39128"/>
                  </a:lnTo>
                  <a:lnTo>
                    <a:pt x="322122" y="28155"/>
                  </a:lnTo>
                  <a:close/>
                </a:path>
                <a:path w="325119" h="315595">
                  <a:moveTo>
                    <a:pt x="324815" y="69037"/>
                  </a:moveTo>
                  <a:lnTo>
                    <a:pt x="322630" y="67983"/>
                  </a:lnTo>
                  <a:lnTo>
                    <a:pt x="316496" y="65900"/>
                  </a:lnTo>
                  <a:lnTo>
                    <a:pt x="309168" y="63639"/>
                  </a:lnTo>
                  <a:lnTo>
                    <a:pt x="301853" y="61950"/>
                  </a:lnTo>
                  <a:lnTo>
                    <a:pt x="286080" y="61950"/>
                  </a:lnTo>
                  <a:lnTo>
                    <a:pt x="278206" y="63080"/>
                  </a:lnTo>
                  <a:lnTo>
                    <a:pt x="271437" y="65900"/>
                  </a:lnTo>
                  <a:lnTo>
                    <a:pt x="265315" y="68224"/>
                  </a:lnTo>
                  <a:lnTo>
                    <a:pt x="237655" y="116586"/>
                  </a:lnTo>
                  <a:lnTo>
                    <a:pt x="237655" y="117144"/>
                  </a:lnTo>
                  <a:lnTo>
                    <a:pt x="232943" y="95745"/>
                  </a:lnTo>
                  <a:lnTo>
                    <a:pt x="203860" y="65900"/>
                  </a:lnTo>
                  <a:lnTo>
                    <a:pt x="189217" y="61950"/>
                  </a:lnTo>
                  <a:lnTo>
                    <a:pt x="173456" y="61950"/>
                  </a:lnTo>
                  <a:lnTo>
                    <a:pt x="165569" y="63080"/>
                  </a:lnTo>
                  <a:lnTo>
                    <a:pt x="158813" y="65900"/>
                  </a:lnTo>
                  <a:lnTo>
                    <a:pt x="152679" y="68224"/>
                  </a:lnTo>
                  <a:lnTo>
                    <a:pt x="125018" y="116586"/>
                  </a:lnTo>
                  <a:lnTo>
                    <a:pt x="120345" y="95745"/>
                  </a:lnTo>
                  <a:lnTo>
                    <a:pt x="91224" y="65900"/>
                  </a:lnTo>
                  <a:lnTo>
                    <a:pt x="76581" y="61950"/>
                  </a:lnTo>
                  <a:lnTo>
                    <a:pt x="60820" y="61950"/>
                  </a:lnTo>
                  <a:lnTo>
                    <a:pt x="52933" y="63080"/>
                  </a:lnTo>
                  <a:lnTo>
                    <a:pt x="46177" y="65900"/>
                  </a:lnTo>
                  <a:lnTo>
                    <a:pt x="40043" y="68224"/>
                  </a:lnTo>
                  <a:lnTo>
                    <a:pt x="1689" y="165582"/>
                  </a:lnTo>
                  <a:lnTo>
                    <a:pt x="0" y="171780"/>
                  </a:lnTo>
                  <a:lnTo>
                    <a:pt x="3937" y="178536"/>
                  </a:lnTo>
                  <a:lnTo>
                    <a:pt x="10693" y="179654"/>
                  </a:lnTo>
                  <a:lnTo>
                    <a:pt x="17449" y="179654"/>
                  </a:lnTo>
                  <a:lnTo>
                    <a:pt x="21958" y="176276"/>
                  </a:lnTo>
                  <a:lnTo>
                    <a:pt x="23647" y="170649"/>
                  </a:lnTo>
                  <a:lnTo>
                    <a:pt x="40538" y="95745"/>
                  </a:lnTo>
                  <a:lnTo>
                    <a:pt x="40538" y="135724"/>
                  </a:lnTo>
                  <a:lnTo>
                    <a:pt x="23647" y="219646"/>
                  </a:lnTo>
                  <a:lnTo>
                    <a:pt x="40538" y="219646"/>
                  </a:lnTo>
                  <a:lnTo>
                    <a:pt x="40538" y="315391"/>
                  </a:lnTo>
                  <a:lnTo>
                    <a:pt x="63068" y="315391"/>
                  </a:lnTo>
                  <a:lnTo>
                    <a:pt x="63068" y="219646"/>
                  </a:lnTo>
                  <a:lnTo>
                    <a:pt x="74333" y="219646"/>
                  </a:lnTo>
                  <a:lnTo>
                    <a:pt x="74333" y="315391"/>
                  </a:lnTo>
                  <a:lnTo>
                    <a:pt x="78447" y="315391"/>
                  </a:lnTo>
                  <a:lnTo>
                    <a:pt x="96862" y="296976"/>
                  </a:lnTo>
                  <a:lnTo>
                    <a:pt x="96862" y="219646"/>
                  </a:lnTo>
                  <a:lnTo>
                    <a:pt x="113753" y="219646"/>
                  </a:lnTo>
                  <a:lnTo>
                    <a:pt x="96862" y="135724"/>
                  </a:lnTo>
                  <a:lnTo>
                    <a:pt x="96862" y="95745"/>
                  </a:lnTo>
                  <a:lnTo>
                    <a:pt x="114884" y="176276"/>
                  </a:lnTo>
                  <a:lnTo>
                    <a:pt x="119392" y="180225"/>
                  </a:lnTo>
                  <a:lnTo>
                    <a:pt x="129527" y="180225"/>
                  </a:lnTo>
                  <a:lnTo>
                    <a:pt x="134023" y="176847"/>
                  </a:lnTo>
                  <a:lnTo>
                    <a:pt x="135153" y="171208"/>
                  </a:lnTo>
                  <a:lnTo>
                    <a:pt x="148196" y="116586"/>
                  </a:lnTo>
                  <a:lnTo>
                    <a:pt x="153174" y="95745"/>
                  </a:lnTo>
                  <a:lnTo>
                    <a:pt x="153174" y="240665"/>
                  </a:lnTo>
                  <a:lnTo>
                    <a:pt x="175704" y="218135"/>
                  </a:lnTo>
                  <a:lnTo>
                    <a:pt x="175704" y="185851"/>
                  </a:lnTo>
                  <a:lnTo>
                    <a:pt x="186969" y="185851"/>
                  </a:lnTo>
                  <a:lnTo>
                    <a:pt x="186969" y="206870"/>
                  </a:lnTo>
                  <a:lnTo>
                    <a:pt x="207987" y="185851"/>
                  </a:lnTo>
                  <a:lnTo>
                    <a:pt x="209499" y="184340"/>
                  </a:lnTo>
                  <a:lnTo>
                    <a:pt x="209499" y="95745"/>
                  </a:lnTo>
                  <a:lnTo>
                    <a:pt x="225704" y="168135"/>
                  </a:lnTo>
                  <a:lnTo>
                    <a:pt x="256095" y="137744"/>
                  </a:lnTo>
                  <a:lnTo>
                    <a:pt x="260858" y="117144"/>
                  </a:lnTo>
                  <a:lnTo>
                    <a:pt x="265811" y="95745"/>
                  </a:lnTo>
                  <a:lnTo>
                    <a:pt x="265811" y="128028"/>
                  </a:lnTo>
                  <a:lnTo>
                    <a:pt x="298094" y="95745"/>
                  </a:lnTo>
                  <a:lnTo>
                    <a:pt x="324815" y="69037"/>
                  </a:lnTo>
                  <a:close/>
                </a:path>
              </a:pathLst>
            </a:custGeom>
            <a:solidFill>
              <a:srgbClr val="006DA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66040" rIns="0" bIns="0" rtlCol="0" vert="horz">
            <a:spAutoFit/>
          </a:bodyPr>
          <a:lstStyle/>
          <a:p>
            <a:pPr marL="12700" marR="5080">
              <a:lnSpc>
                <a:spcPts val="2590"/>
              </a:lnSpc>
              <a:spcBef>
                <a:spcPts val="520"/>
              </a:spcBef>
            </a:pPr>
            <a:r>
              <a:rPr dirty="0"/>
              <a:t>We</a:t>
            </a:r>
            <a:r>
              <a:rPr dirty="0" spc="-45"/>
              <a:t> </a:t>
            </a:r>
            <a:r>
              <a:rPr dirty="0"/>
              <a:t>will</a:t>
            </a:r>
            <a:r>
              <a:rPr dirty="0" spc="-55"/>
              <a:t> </a:t>
            </a:r>
            <a:r>
              <a:rPr dirty="0"/>
              <a:t>be</a:t>
            </a:r>
            <a:r>
              <a:rPr dirty="0" spc="-65"/>
              <a:t> </a:t>
            </a:r>
            <a:r>
              <a:rPr dirty="0"/>
              <a:t>putting</a:t>
            </a:r>
            <a:r>
              <a:rPr dirty="0" spc="-45"/>
              <a:t> </a:t>
            </a:r>
            <a:r>
              <a:rPr dirty="0"/>
              <a:t>out</a:t>
            </a:r>
            <a:r>
              <a:rPr dirty="0" spc="-65"/>
              <a:t> </a:t>
            </a:r>
            <a:r>
              <a:rPr dirty="0"/>
              <a:t>a</a:t>
            </a:r>
            <a:r>
              <a:rPr dirty="0" spc="-55"/>
              <a:t> </a:t>
            </a:r>
            <a:r>
              <a:rPr dirty="0"/>
              <a:t>call</a:t>
            </a:r>
            <a:r>
              <a:rPr dirty="0" spc="-50"/>
              <a:t> </a:t>
            </a:r>
            <a:r>
              <a:rPr dirty="0"/>
              <a:t>for</a:t>
            </a:r>
            <a:r>
              <a:rPr dirty="0" spc="-60"/>
              <a:t> </a:t>
            </a:r>
            <a:r>
              <a:rPr dirty="0"/>
              <a:t>volunteers</a:t>
            </a:r>
            <a:r>
              <a:rPr dirty="0" spc="-55"/>
              <a:t> </a:t>
            </a:r>
            <a:r>
              <a:rPr dirty="0"/>
              <a:t>early</a:t>
            </a:r>
            <a:r>
              <a:rPr dirty="0" spc="-60"/>
              <a:t> </a:t>
            </a:r>
            <a:r>
              <a:rPr dirty="0"/>
              <a:t>2023</a:t>
            </a:r>
            <a:r>
              <a:rPr dirty="0" spc="-60"/>
              <a:t> </a:t>
            </a:r>
            <a:r>
              <a:rPr dirty="0"/>
              <a:t>via</a:t>
            </a:r>
            <a:r>
              <a:rPr dirty="0" spc="-50"/>
              <a:t> </a:t>
            </a:r>
            <a:r>
              <a:rPr dirty="0"/>
              <a:t>the</a:t>
            </a:r>
            <a:r>
              <a:rPr dirty="0" spc="-60"/>
              <a:t> </a:t>
            </a:r>
            <a:r>
              <a:rPr dirty="0" spc="-10"/>
              <a:t>staff </a:t>
            </a:r>
            <a:r>
              <a:rPr dirty="0"/>
              <a:t>briefing</a:t>
            </a:r>
            <a:r>
              <a:rPr dirty="0" spc="-75"/>
              <a:t> </a:t>
            </a:r>
            <a:r>
              <a:rPr dirty="0"/>
              <a:t>and</a:t>
            </a:r>
            <a:r>
              <a:rPr dirty="0" spc="-80"/>
              <a:t> </a:t>
            </a:r>
            <a:r>
              <a:rPr dirty="0"/>
              <a:t>other</a:t>
            </a:r>
            <a:r>
              <a:rPr dirty="0" spc="-90"/>
              <a:t> </a:t>
            </a:r>
            <a:r>
              <a:rPr dirty="0" spc="-10"/>
              <a:t>communication</a:t>
            </a:r>
            <a:r>
              <a:rPr dirty="0" spc="-65"/>
              <a:t> </a:t>
            </a:r>
            <a:r>
              <a:rPr dirty="0" spc="-10"/>
              <a:t>channels</a:t>
            </a:r>
          </a:p>
          <a:p>
            <a:pPr>
              <a:lnSpc>
                <a:spcPct val="100000"/>
              </a:lnSpc>
            </a:pPr>
            <a:endParaRPr sz="2800"/>
          </a:p>
          <a:p>
            <a:pPr marL="12700">
              <a:lnSpc>
                <a:spcPct val="100000"/>
              </a:lnSpc>
              <a:spcBef>
                <a:spcPts val="2270"/>
              </a:spcBef>
            </a:pPr>
            <a:r>
              <a:rPr dirty="0" spc="-10"/>
              <a:t>Training</a:t>
            </a:r>
            <a:r>
              <a:rPr dirty="0" spc="-80"/>
              <a:t> </a:t>
            </a:r>
            <a:r>
              <a:rPr dirty="0"/>
              <a:t>planned</a:t>
            </a:r>
            <a:r>
              <a:rPr dirty="0" spc="-95"/>
              <a:t> </a:t>
            </a:r>
            <a:r>
              <a:rPr dirty="0"/>
              <a:t>for</a:t>
            </a:r>
            <a:r>
              <a:rPr dirty="0" spc="-95"/>
              <a:t> </a:t>
            </a:r>
            <a:r>
              <a:rPr dirty="0" spc="-20"/>
              <a:t>March</a:t>
            </a:r>
          </a:p>
          <a:p>
            <a:pPr>
              <a:lnSpc>
                <a:spcPct val="100000"/>
              </a:lnSpc>
            </a:pPr>
            <a:endParaRPr sz="2800"/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100"/>
          </a:p>
          <a:p>
            <a:pPr marL="12700">
              <a:lnSpc>
                <a:spcPct val="100000"/>
              </a:lnSpc>
            </a:pPr>
            <a:r>
              <a:rPr dirty="0" spc="-20"/>
              <a:t>Volunteers</a:t>
            </a:r>
            <a:r>
              <a:rPr dirty="0" spc="-75"/>
              <a:t> </a:t>
            </a:r>
            <a:r>
              <a:rPr dirty="0"/>
              <a:t>ready</a:t>
            </a:r>
            <a:r>
              <a:rPr dirty="0" spc="-60"/>
              <a:t> </a:t>
            </a:r>
            <a:r>
              <a:rPr dirty="0"/>
              <a:t>to</a:t>
            </a:r>
            <a:r>
              <a:rPr dirty="0" spc="-60"/>
              <a:t> </a:t>
            </a:r>
            <a:r>
              <a:rPr dirty="0"/>
              <a:t>sit</a:t>
            </a:r>
            <a:r>
              <a:rPr dirty="0" spc="-60"/>
              <a:t> </a:t>
            </a:r>
            <a:r>
              <a:rPr dirty="0"/>
              <a:t>on</a:t>
            </a:r>
            <a:r>
              <a:rPr dirty="0" spc="-60"/>
              <a:t> </a:t>
            </a:r>
            <a:r>
              <a:rPr dirty="0"/>
              <a:t>panels</a:t>
            </a:r>
            <a:r>
              <a:rPr dirty="0" spc="-65"/>
              <a:t> </a:t>
            </a:r>
            <a:r>
              <a:rPr dirty="0"/>
              <a:t>during</a:t>
            </a:r>
            <a:r>
              <a:rPr dirty="0" spc="-50"/>
              <a:t> </a:t>
            </a:r>
            <a:r>
              <a:rPr dirty="0"/>
              <a:t>the</a:t>
            </a:r>
            <a:r>
              <a:rPr dirty="0" spc="-60"/>
              <a:t> </a:t>
            </a:r>
            <a:r>
              <a:rPr dirty="0"/>
              <a:t>summer</a:t>
            </a:r>
            <a:r>
              <a:rPr dirty="0" spc="-40"/>
              <a:t> </a:t>
            </a:r>
            <a:r>
              <a:rPr dirty="0" spc="-20"/>
              <a:t>term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8998" rIns="0" bIns="0" rtlCol="0" vert="horz">
            <a:spAutoFit/>
          </a:bodyPr>
          <a:lstStyle/>
          <a:p>
            <a:pPr marL="89535">
              <a:lnSpc>
                <a:spcPct val="100000"/>
              </a:lnSpc>
              <a:spcBef>
                <a:spcPts val="105"/>
              </a:spcBef>
            </a:pPr>
            <a:r>
              <a:rPr dirty="0"/>
              <a:t>Register</a:t>
            </a:r>
            <a:r>
              <a:rPr dirty="0" spc="-60"/>
              <a:t> </a:t>
            </a:r>
            <a:r>
              <a:rPr dirty="0"/>
              <a:t>your</a:t>
            </a:r>
            <a:r>
              <a:rPr dirty="0" spc="-50"/>
              <a:t> </a:t>
            </a:r>
            <a:r>
              <a:rPr dirty="0" spc="-10"/>
              <a:t>interest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54067" y="2346960"/>
            <a:ext cx="3483864" cy="3483864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8525382" y="3456813"/>
            <a:ext cx="252412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003D74"/>
                </a:solidFill>
                <a:latin typeface="Arial"/>
                <a:cs typeface="Arial"/>
              </a:rPr>
              <a:t>https://forms.office.com/r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 spc="-10">
                <a:solidFill>
                  <a:srgbClr val="003D74"/>
                </a:solidFill>
                <a:latin typeface="Arial"/>
                <a:cs typeface="Arial"/>
              </a:rPr>
              <a:t>/R3wSC2TZ8R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8998" rIns="0" bIns="0" rtlCol="0" vert="horz">
            <a:spAutoFit/>
          </a:bodyPr>
          <a:lstStyle/>
          <a:p>
            <a:pPr marL="89535">
              <a:lnSpc>
                <a:spcPct val="100000"/>
              </a:lnSpc>
              <a:spcBef>
                <a:spcPts val="105"/>
              </a:spcBef>
            </a:pPr>
            <a:r>
              <a:rPr dirty="0"/>
              <a:t>Additional</a:t>
            </a:r>
            <a:r>
              <a:rPr dirty="0" spc="-95"/>
              <a:t> </a:t>
            </a:r>
            <a:r>
              <a:rPr dirty="0" spc="-10"/>
              <a:t>Support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96900" y="2253742"/>
            <a:ext cx="9707245" cy="90360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675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400">
                <a:latin typeface="Arial"/>
                <a:cs typeface="Arial"/>
              </a:rPr>
              <a:t>Inclusive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Recruitment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Webpages</a:t>
            </a:r>
            <a:endParaRPr sz="2400">
              <a:latin typeface="Arial"/>
              <a:cs typeface="Arial"/>
            </a:endParaRPr>
          </a:p>
          <a:p>
            <a:pPr marL="622300">
              <a:lnSpc>
                <a:spcPct val="100000"/>
              </a:lnSpc>
              <a:spcBef>
                <a:spcPts val="575"/>
              </a:spcBef>
              <a:tabLst>
                <a:tab pos="1003300" algn="l"/>
              </a:tabLst>
            </a:pPr>
            <a:r>
              <a:rPr dirty="0" sz="2400" spc="-50">
                <a:solidFill>
                  <a:srgbClr val="002447"/>
                </a:solidFill>
                <a:latin typeface="Arial"/>
                <a:cs typeface="Arial"/>
              </a:rPr>
              <a:t>–</a:t>
            </a:r>
            <a:r>
              <a:rPr dirty="0" sz="2400">
                <a:solidFill>
                  <a:srgbClr val="002447"/>
                </a:solidFill>
                <a:latin typeface="Arial"/>
                <a:cs typeface="Arial"/>
              </a:rPr>
              <a:t>	</a:t>
            </a:r>
            <a:r>
              <a:rPr dirty="0" sz="2400">
                <a:latin typeface="Arial"/>
                <a:cs typeface="Arial"/>
              </a:rPr>
              <a:t>Guidance, tools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advice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from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vacancy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creation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10">
                <a:latin typeface="Arial"/>
                <a:cs typeface="Arial"/>
              </a:rPr>
              <a:t> onboarding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96900" y="2326894"/>
            <a:ext cx="5068570" cy="3391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100"/>
              </a:spcBef>
              <a:buClr>
                <a:srgbClr val="002447"/>
              </a:buClr>
              <a:buChar char="•"/>
              <a:tabLst>
                <a:tab pos="469900" algn="l"/>
              </a:tabLst>
            </a:pPr>
            <a:r>
              <a:rPr dirty="0" sz="2400">
                <a:latin typeface="Arial"/>
                <a:cs typeface="Arial"/>
              </a:rPr>
              <a:t>Proportionate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steps are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taken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to </a:t>
            </a:r>
            <a:r>
              <a:rPr dirty="0" sz="2400">
                <a:latin typeface="Arial"/>
                <a:cs typeface="Arial"/>
              </a:rPr>
              <a:t>compensate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any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disadvantage </a:t>
            </a:r>
            <a:r>
              <a:rPr dirty="0" sz="2400">
                <a:latin typeface="Arial"/>
                <a:cs typeface="Arial"/>
              </a:rPr>
              <a:t>that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organisation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reasonably </a:t>
            </a:r>
            <a:r>
              <a:rPr dirty="0" sz="2400">
                <a:latin typeface="Arial"/>
                <a:cs typeface="Arial"/>
              </a:rPr>
              <a:t>believes</a:t>
            </a:r>
            <a:r>
              <a:rPr dirty="0" sz="2400" spc="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are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faced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by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people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from </a:t>
            </a:r>
            <a:r>
              <a:rPr dirty="0" sz="2400">
                <a:latin typeface="Arial"/>
                <a:cs typeface="Arial"/>
              </a:rPr>
              <a:t>protected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groups.</a:t>
            </a:r>
            <a:endParaRPr sz="2400">
              <a:latin typeface="Arial"/>
              <a:cs typeface="Arial"/>
            </a:endParaRPr>
          </a:p>
          <a:p>
            <a:pPr marL="469900" marR="107314" indent="-457200">
              <a:lnSpc>
                <a:spcPct val="100000"/>
              </a:lnSpc>
              <a:spcBef>
                <a:spcPts val="575"/>
              </a:spcBef>
              <a:buClr>
                <a:srgbClr val="002447"/>
              </a:buClr>
              <a:buChar char="•"/>
              <a:tabLst>
                <a:tab pos="469900" algn="l"/>
              </a:tabLst>
            </a:pP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1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form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encouragement</a:t>
            </a:r>
            <a:r>
              <a:rPr dirty="0" sz="2400" spc="25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to </a:t>
            </a:r>
            <a:r>
              <a:rPr dirty="0" sz="2400">
                <a:latin typeface="Arial"/>
                <a:cs typeface="Arial"/>
              </a:rPr>
              <a:t>increase candidates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 a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post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by </a:t>
            </a:r>
            <a:r>
              <a:rPr dirty="0" sz="2400">
                <a:latin typeface="Arial"/>
                <a:cs typeface="Arial"/>
              </a:rPr>
              <a:t>exploring</a:t>
            </a:r>
            <a:r>
              <a:rPr dirty="0" sz="2400" spc="4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all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ways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attract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-25" b="1">
                <a:latin typeface="Arial"/>
                <a:cs typeface="Arial"/>
              </a:rPr>
              <a:t>the </a:t>
            </a:r>
            <a:r>
              <a:rPr dirty="0" sz="2400" b="1">
                <a:latin typeface="Arial"/>
                <a:cs typeface="Arial"/>
              </a:rPr>
              <a:t>best </a:t>
            </a:r>
            <a:r>
              <a:rPr dirty="0" sz="2400" spc="-10">
                <a:latin typeface="Arial"/>
                <a:cs typeface="Arial"/>
              </a:rPr>
              <a:t>candidates.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94614" rIns="0" bIns="0" rtlCol="0" vert="horz">
            <a:spAutoFit/>
          </a:bodyPr>
          <a:lstStyle/>
          <a:p>
            <a:pPr marL="89535">
              <a:lnSpc>
                <a:spcPct val="100000"/>
              </a:lnSpc>
              <a:spcBef>
                <a:spcPts val="105"/>
              </a:spcBef>
            </a:pPr>
            <a:r>
              <a:rPr dirty="0"/>
              <a:t>What</a:t>
            </a:r>
            <a:r>
              <a:rPr dirty="0" spc="-40"/>
              <a:t> </a:t>
            </a:r>
            <a:r>
              <a:rPr dirty="0"/>
              <a:t>is</a:t>
            </a:r>
            <a:r>
              <a:rPr dirty="0" spc="-20"/>
              <a:t> </a:t>
            </a:r>
            <a:r>
              <a:rPr dirty="0"/>
              <a:t>positive</a:t>
            </a:r>
            <a:r>
              <a:rPr dirty="0" spc="-50"/>
              <a:t> </a:t>
            </a:r>
            <a:r>
              <a:rPr dirty="0"/>
              <a:t>action</a:t>
            </a:r>
            <a:r>
              <a:rPr dirty="0" spc="-40"/>
              <a:t> </a:t>
            </a:r>
            <a:r>
              <a:rPr dirty="0"/>
              <a:t>in</a:t>
            </a:r>
            <a:r>
              <a:rPr dirty="0" spc="-10"/>
              <a:t> </a:t>
            </a:r>
            <a:r>
              <a:rPr dirty="0"/>
              <a:t>the</a:t>
            </a:r>
            <a:r>
              <a:rPr dirty="0" spc="-40"/>
              <a:t> </a:t>
            </a:r>
            <a:r>
              <a:rPr dirty="0" spc="-10"/>
              <a:t>workplace?</a:t>
            </a: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24828" y="2346960"/>
            <a:ext cx="4646676" cy="348386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8998" rIns="0" bIns="0" rtlCol="0" vert="horz">
            <a:spAutoFit/>
          </a:bodyPr>
          <a:lstStyle/>
          <a:p>
            <a:pPr marL="202565">
              <a:lnSpc>
                <a:spcPct val="100000"/>
              </a:lnSpc>
              <a:spcBef>
                <a:spcPts val="105"/>
              </a:spcBef>
            </a:pPr>
            <a:r>
              <a:rPr dirty="0"/>
              <a:t>Positive</a:t>
            </a:r>
            <a:r>
              <a:rPr dirty="0" spc="-70"/>
              <a:t> </a:t>
            </a:r>
            <a:r>
              <a:rPr dirty="0"/>
              <a:t>action</a:t>
            </a:r>
            <a:r>
              <a:rPr dirty="0" spc="-55"/>
              <a:t> </a:t>
            </a:r>
            <a:r>
              <a:rPr dirty="0"/>
              <a:t>vs</a:t>
            </a:r>
            <a:r>
              <a:rPr dirty="0" spc="-35"/>
              <a:t> </a:t>
            </a:r>
            <a:r>
              <a:rPr dirty="0"/>
              <a:t>positive</a:t>
            </a:r>
            <a:r>
              <a:rPr dirty="0" spc="-60"/>
              <a:t> </a:t>
            </a:r>
            <a:r>
              <a:rPr dirty="0" spc="-10"/>
              <a:t>discrimination?</a:t>
            </a:r>
          </a:p>
        </p:txBody>
      </p:sp>
      <p:sp>
        <p:nvSpPr>
          <p:cNvPr id="4" name="object 4" descr=""/>
          <p:cNvSpPr/>
          <p:nvPr/>
        </p:nvSpPr>
        <p:spPr>
          <a:xfrm>
            <a:off x="7347939" y="2700003"/>
            <a:ext cx="1965960" cy="1229995"/>
          </a:xfrm>
          <a:custGeom>
            <a:avLst/>
            <a:gdLst/>
            <a:ahLst/>
            <a:cxnLst/>
            <a:rect l="l" t="t" r="r" b="b"/>
            <a:pathLst>
              <a:path w="1965959" h="1229995">
                <a:moveTo>
                  <a:pt x="1776204" y="0"/>
                </a:moveTo>
                <a:lnTo>
                  <a:pt x="1756464" y="2347"/>
                </a:lnTo>
                <a:lnTo>
                  <a:pt x="1740331" y="8776"/>
                </a:lnTo>
                <a:lnTo>
                  <a:pt x="1729448" y="18366"/>
                </a:lnTo>
                <a:lnTo>
                  <a:pt x="1725455" y="30198"/>
                </a:lnTo>
                <a:lnTo>
                  <a:pt x="1725456" y="362283"/>
                </a:lnTo>
                <a:lnTo>
                  <a:pt x="507487" y="362283"/>
                </a:lnTo>
                <a:lnTo>
                  <a:pt x="0" y="664270"/>
                </a:lnTo>
                <a:lnTo>
                  <a:pt x="507487" y="966257"/>
                </a:lnTo>
                <a:lnTo>
                  <a:pt x="1725456" y="966257"/>
                </a:lnTo>
                <a:lnTo>
                  <a:pt x="1725456" y="1229937"/>
                </a:lnTo>
                <a:lnTo>
                  <a:pt x="1826953" y="1169544"/>
                </a:lnTo>
                <a:lnTo>
                  <a:pt x="1826953" y="1147450"/>
                </a:lnTo>
                <a:lnTo>
                  <a:pt x="1864085" y="1147450"/>
                </a:lnTo>
                <a:lnTo>
                  <a:pt x="1965589" y="1087052"/>
                </a:lnTo>
                <a:lnTo>
                  <a:pt x="1826953" y="1087052"/>
                </a:lnTo>
                <a:lnTo>
                  <a:pt x="1826953" y="905860"/>
                </a:lnTo>
                <a:lnTo>
                  <a:pt x="549524" y="905860"/>
                </a:lnTo>
                <a:lnTo>
                  <a:pt x="143534" y="664270"/>
                </a:lnTo>
                <a:lnTo>
                  <a:pt x="549523" y="422681"/>
                </a:lnTo>
                <a:lnTo>
                  <a:pt x="1826953" y="422681"/>
                </a:lnTo>
                <a:lnTo>
                  <a:pt x="1826953" y="30198"/>
                </a:lnTo>
                <a:lnTo>
                  <a:pt x="1822966" y="18366"/>
                </a:lnTo>
                <a:lnTo>
                  <a:pt x="1812093" y="8776"/>
                </a:lnTo>
                <a:lnTo>
                  <a:pt x="1795962" y="2347"/>
                </a:lnTo>
                <a:lnTo>
                  <a:pt x="1776204" y="0"/>
                </a:lnTo>
                <a:close/>
              </a:path>
              <a:path w="1965959" h="1229995">
                <a:moveTo>
                  <a:pt x="1826953" y="422681"/>
                </a:moveTo>
                <a:lnTo>
                  <a:pt x="1725456" y="422681"/>
                </a:lnTo>
                <a:lnTo>
                  <a:pt x="1725456" y="905860"/>
                </a:lnTo>
                <a:lnTo>
                  <a:pt x="1826953" y="905860"/>
                </a:lnTo>
                <a:lnTo>
                  <a:pt x="1826953" y="42268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8120633" y="3174872"/>
            <a:ext cx="5327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Merit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326626" y="3930853"/>
            <a:ext cx="76200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Quotas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421383" y="2615310"/>
            <a:ext cx="4324350" cy="1122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0"/>
              </a:spcBef>
              <a:buChar char="•"/>
              <a:tabLst>
                <a:tab pos="299085" algn="l"/>
              </a:tabLst>
            </a:pPr>
            <a:r>
              <a:rPr dirty="0" sz="1800">
                <a:latin typeface="Arial"/>
                <a:cs typeface="Arial"/>
              </a:rPr>
              <a:t>Refers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to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automatic</a:t>
            </a:r>
            <a:r>
              <a:rPr dirty="0" sz="1800" spc="-10">
                <a:latin typeface="Arial"/>
                <a:cs typeface="Arial"/>
              </a:rPr>
              <a:t> favouring, </a:t>
            </a:r>
            <a:r>
              <a:rPr dirty="0" sz="1800">
                <a:latin typeface="Arial"/>
                <a:cs typeface="Arial"/>
              </a:rPr>
              <a:t>without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proper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consideration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of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merit,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 spc="-25">
                <a:latin typeface="Arial"/>
                <a:cs typeface="Arial"/>
              </a:rPr>
              <a:t>of </a:t>
            </a:r>
            <a:r>
              <a:rPr dirty="0" sz="1800">
                <a:latin typeface="Arial"/>
                <a:cs typeface="Arial"/>
              </a:rPr>
              <a:t>disadvantaged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or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under-represented </a:t>
            </a:r>
            <a:r>
              <a:rPr dirty="0" sz="1800">
                <a:latin typeface="Arial"/>
                <a:cs typeface="Arial"/>
              </a:rPr>
              <a:t>individuals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from</a:t>
            </a:r>
            <a:r>
              <a:rPr dirty="0" sz="1800" spc="-4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protected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groups.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21383" y="3987165"/>
            <a:ext cx="369506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0"/>
              </a:spcBef>
              <a:buChar char="•"/>
              <a:tabLst>
                <a:tab pos="299085" algn="l"/>
              </a:tabLst>
            </a:pPr>
            <a:r>
              <a:rPr dirty="0" sz="1800">
                <a:latin typeface="Arial"/>
                <a:cs typeface="Arial"/>
              </a:rPr>
              <a:t>Positive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discrimination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is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unlawful discrimination.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96900" y="2290317"/>
            <a:ext cx="5150485" cy="2988945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469900" marR="5080" indent="-457200">
              <a:lnSpc>
                <a:spcPts val="2590"/>
              </a:lnSpc>
              <a:spcBef>
                <a:spcPts val="425"/>
              </a:spcBef>
              <a:buClr>
                <a:srgbClr val="002447"/>
              </a:buClr>
              <a:buChar char="•"/>
              <a:tabLst>
                <a:tab pos="469900" algn="l"/>
              </a:tabLst>
            </a:pPr>
            <a:r>
              <a:rPr dirty="0" sz="2400">
                <a:latin typeface="Arial"/>
                <a:cs typeface="Arial"/>
              </a:rPr>
              <a:t>If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candidate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request </a:t>
            </a:r>
            <a:r>
              <a:rPr dirty="0" sz="2400" spc="-10">
                <a:latin typeface="Arial"/>
                <a:cs typeface="Arial"/>
              </a:rPr>
              <a:t>adjustments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be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made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ts val="2735"/>
              </a:lnSpc>
              <a:spcBef>
                <a:spcPts val="254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400" spc="-105">
                <a:latin typeface="Arial"/>
                <a:cs typeface="Arial"/>
              </a:rPr>
              <a:t>To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overcome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any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barriers</a:t>
            </a:r>
            <a:r>
              <a:rPr dirty="0" sz="2400" spc="-10">
                <a:latin typeface="Arial"/>
                <a:cs typeface="Arial"/>
              </a:rPr>
              <a:t> created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ts val="2735"/>
              </a:lnSpc>
            </a:pPr>
            <a:r>
              <a:rPr dirty="0" sz="2400">
                <a:latin typeface="Arial"/>
                <a:cs typeface="Arial"/>
              </a:rPr>
              <a:t>by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 </a:t>
            </a:r>
            <a:r>
              <a:rPr dirty="0" sz="2400" spc="-10">
                <a:latin typeface="Arial"/>
                <a:cs typeface="Arial"/>
              </a:rPr>
              <a:t>disability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285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400">
                <a:latin typeface="Arial"/>
                <a:cs typeface="Arial"/>
              </a:rPr>
              <a:t>During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selection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process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290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400">
                <a:latin typeface="Arial"/>
                <a:cs typeface="Arial"/>
              </a:rPr>
              <a:t>Future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employment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ts val="2735"/>
              </a:lnSpc>
              <a:spcBef>
                <a:spcPts val="285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400">
                <a:latin typeface="Arial"/>
                <a:cs typeface="Arial"/>
              </a:rPr>
              <a:t>Must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consider and </a:t>
            </a:r>
            <a:r>
              <a:rPr dirty="0" sz="2400" spc="-10">
                <a:latin typeface="Arial"/>
                <a:cs typeface="Arial"/>
              </a:rPr>
              <a:t>implement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ts val="2735"/>
              </a:lnSpc>
            </a:pPr>
            <a:r>
              <a:rPr dirty="0" sz="2400">
                <a:latin typeface="Arial"/>
                <a:cs typeface="Arial"/>
              </a:rPr>
              <a:t>those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adjustments.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51256" rIns="0" bIns="0" rtlCol="0" vert="horz">
            <a:spAutoFit/>
          </a:bodyPr>
          <a:lstStyle/>
          <a:p>
            <a:pPr marL="89535">
              <a:lnSpc>
                <a:spcPct val="100000"/>
              </a:lnSpc>
              <a:spcBef>
                <a:spcPts val="95"/>
              </a:spcBef>
            </a:pPr>
            <a:r>
              <a:rPr dirty="0" sz="2800" spc="-10"/>
              <a:t>Positive</a:t>
            </a:r>
            <a:r>
              <a:rPr dirty="0" sz="2800" spc="-125"/>
              <a:t> </a:t>
            </a:r>
            <a:r>
              <a:rPr dirty="0" sz="2800"/>
              <a:t>Action</a:t>
            </a:r>
            <a:r>
              <a:rPr dirty="0" sz="2800" spc="-35"/>
              <a:t> </a:t>
            </a:r>
            <a:r>
              <a:rPr dirty="0" sz="2800"/>
              <a:t>-</a:t>
            </a:r>
            <a:r>
              <a:rPr dirty="0" sz="2800" spc="-40"/>
              <a:t> </a:t>
            </a:r>
            <a:r>
              <a:rPr dirty="0" sz="2800" spc="-10"/>
              <a:t>Disability?</a:t>
            </a:r>
            <a:endParaRPr sz="2800"/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13932" y="2346960"/>
            <a:ext cx="5268468" cy="364388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96900" y="2326894"/>
            <a:ext cx="4999990" cy="2440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100"/>
              </a:spcBef>
              <a:buClr>
                <a:srgbClr val="002447"/>
              </a:buClr>
              <a:buChar char="•"/>
              <a:tabLst>
                <a:tab pos="469900" algn="l"/>
              </a:tabLst>
            </a:pPr>
            <a:r>
              <a:rPr dirty="0" sz="2400">
                <a:latin typeface="Arial"/>
                <a:cs typeface="Arial"/>
              </a:rPr>
              <a:t>Do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document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your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reasoning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and </a:t>
            </a:r>
            <a:r>
              <a:rPr dirty="0" sz="2400" spc="-10">
                <a:latin typeface="Arial"/>
                <a:cs typeface="Arial"/>
              </a:rPr>
              <a:t>decisions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575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400">
                <a:latin typeface="Arial"/>
                <a:cs typeface="Arial"/>
              </a:rPr>
              <a:t>Do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act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proportionately</a:t>
            </a:r>
            <a:endParaRPr sz="2400">
              <a:latin typeface="Arial"/>
              <a:cs typeface="Arial"/>
            </a:endParaRPr>
          </a:p>
          <a:p>
            <a:pPr marL="469900" marR="788670" indent="-457200">
              <a:lnSpc>
                <a:spcPct val="100000"/>
              </a:lnSpc>
              <a:spcBef>
                <a:spcPts val="580"/>
              </a:spcBef>
              <a:buClr>
                <a:srgbClr val="002447"/>
              </a:buClr>
              <a:buChar char="•"/>
              <a:tabLst>
                <a:tab pos="469900" algn="l"/>
              </a:tabLst>
            </a:pPr>
            <a:r>
              <a:rPr dirty="0" sz="2400">
                <a:latin typeface="Arial"/>
                <a:cs typeface="Arial"/>
              </a:rPr>
              <a:t>Do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keep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your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actions</a:t>
            </a:r>
            <a:r>
              <a:rPr dirty="0" sz="2400" spc="-10">
                <a:latin typeface="Arial"/>
                <a:cs typeface="Arial"/>
              </a:rPr>
              <a:t> under </a:t>
            </a:r>
            <a:r>
              <a:rPr dirty="0" sz="2400">
                <a:latin typeface="Arial"/>
                <a:cs typeface="Arial"/>
              </a:rPr>
              <a:t>constant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review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575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400">
                <a:latin typeface="Arial"/>
                <a:cs typeface="Arial"/>
              </a:rPr>
              <a:t>Ask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-10">
                <a:latin typeface="Arial"/>
                <a:cs typeface="Arial"/>
              </a:rPr>
              <a:t> support!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51256" rIns="0" bIns="0" rtlCol="0" vert="horz">
            <a:spAutoFit/>
          </a:bodyPr>
          <a:lstStyle/>
          <a:p>
            <a:pPr marL="89535">
              <a:lnSpc>
                <a:spcPct val="100000"/>
              </a:lnSpc>
              <a:spcBef>
                <a:spcPts val="95"/>
              </a:spcBef>
            </a:pPr>
            <a:r>
              <a:rPr dirty="0" sz="2800"/>
              <a:t>Dos</a:t>
            </a:r>
            <a:r>
              <a:rPr dirty="0" sz="2800" spc="-50"/>
              <a:t> </a:t>
            </a:r>
            <a:r>
              <a:rPr dirty="0" sz="2800"/>
              <a:t>and</a:t>
            </a:r>
            <a:r>
              <a:rPr dirty="0" sz="2800" spc="-50"/>
              <a:t> </a:t>
            </a:r>
            <a:r>
              <a:rPr dirty="0" sz="2800" spc="-10"/>
              <a:t>Don'ts</a:t>
            </a:r>
            <a:endParaRPr sz="2800"/>
          </a:p>
        </p:txBody>
      </p:sp>
      <p:sp>
        <p:nvSpPr>
          <p:cNvPr id="5" name="object 5" descr=""/>
          <p:cNvSpPr txBox="1"/>
          <p:nvPr/>
        </p:nvSpPr>
        <p:spPr>
          <a:xfrm>
            <a:off x="6302755" y="2326894"/>
            <a:ext cx="5125720" cy="1196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100"/>
              </a:spcBef>
              <a:buClr>
                <a:srgbClr val="002447"/>
              </a:buClr>
              <a:buChar char="•"/>
              <a:tabLst>
                <a:tab pos="469900" algn="l"/>
              </a:tabLst>
            </a:pPr>
            <a:r>
              <a:rPr dirty="0" sz="2400">
                <a:latin typeface="Arial"/>
                <a:cs typeface="Arial"/>
              </a:rPr>
              <a:t>Don’t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recruit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specifically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remedy </a:t>
            </a:r>
            <a:r>
              <a:rPr dirty="0" sz="2400">
                <a:latin typeface="Arial"/>
                <a:cs typeface="Arial"/>
              </a:rPr>
              <a:t>a lack of </a:t>
            </a:r>
            <a:r>
              <a:rPr dirty="0" sz="2400" spc="-10">
                <a:latin typeface="Arial"/>
                <a:cs typeface="Arial"/>
              </a:rPr>
              <a:t>diversity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575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400">
                <a:latin typeface="Arial"/>
                <a:cs typeface="Arial"/>
              </a:rPr>
              <a:t>Don’t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have a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knee-</a:t>
            </a:r>
            <a:r>
              <a:rPr dirty="0" sz="2400">
                <a:latin typeface="Arial"/>
                <a:cs typeface="Arial"/>
              </a:rPr>
              <a:t>jerk </a:t>
            </a:r>
            <a:r>
              <a:rPr dirty="0" sz="2400" spc="-10">
                <a:latin typeface="Arial"/>
                <a:cs typeface="Arial"/>
              </a:rPr>
              <a:t>reaction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8998" rIns="0" bIns="0" rtlCol="0" vert="horz">
            <a:spAutoFit/>
          </a:bodyPr>
          <a:lstStyle/>
          <a:p>
            <a:pPr marL="89535">
              <a:lnSpc>
                <a:spcPct val="100000"/>
              </a:lnSpc>
              <a:spcBef>
                <a:spcPts val="105"/>
              </a:spcBef>
            </a:pPr>
            <a:r>
              <a:rPr dirty="0"/>
              <a:t>Diversity</a:t>
            </a:r>
            <a:r>
              <a:rPr dirty="0" spc="-60"/>
              <a:t> </a:t>
            </a:r>
            <a:r>
              <a:rPr dirty="0"/>
              <a:t>&amp;</a:t>
            </a:r>
            <a:r>
              <a:rPr dirty="0" spc="-30"/>
              <a:t> </a:t>
            </a:r>
            <a:r>
              <a:rPr dirty="0"/>
              <a:t>Inclusion</a:t>
            </a:r>
            <a:r>
              <a:rPr dirty="0" spc="-65"/>
              <a:t> </a:t>
            </a:r>
            <a:r>
              <a:rPr dirty="0"/>
              <a:t>in</a:t>
            </a:r>
            <a:r>
              <a:rPr dirty="0" spc="-25"/>
              <a:t> </a:t>
            </a:r>
            <a:r>
              <a:rPr dirty="0" spc="-10"/>
              <a:t>Recruitment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96900" y="2504059"/>
            <a:ext cx="716153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Arial"/>
                <a:cs typeface="Arial"/>
              </a:rPr>
              <a:t>Consider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your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approach at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each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these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key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stages: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96900" y="3308159"/>
            <a:ext cx="3382645" cy="1782445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680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400">
                <a:latin typeface="Arial"/>
                <a:cs typeface="Arial"/>
              </a:rPr>
              <a:t>Job</a:t>
            </a:r>
            <a:r>
              <a:rPr dirty="0" sz="2400" spc="-10">
                <a:latin typeface="Arial"/>
                <a:cs typeface="Arial"/>
              </a:rPr>
              <a:t> Design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575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400" spc="-10">
                <a:latin typeface="Arial"/>
                <a:cs typeface="Arial"/>
              </a:rPr>
              <a:t>Attraction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580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400" spc="-10">
                <a:latin typeface="Arial"/>
                <a:cs typeface="Arial"/>
              </a:rPr>
              <a:t>Selection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575"/>
              </a:spcBef>
              <a:buClr>
                <a:srgbClr val="002447"/>
              </a:buClr>
              <a:buChar char="•"/>
              <a:tabLst>
                <a:tab pos="469265" algn="l"/>
              </a:tabLst>
            </a:pPr>
            <a:r>
              <a:rPr dirty="0" sz="2400" spc="-10">
                <a:latin typeface="Arial"/>
                <a:cs typeface="Arial"/>
              </a:rPr>
              <a:t>Onboarding/induction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479160" y="3854272"/>
            <a:ext cx="3275329" cy="849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latin typeface="Arial"/>
                <a:cs typeface="Arial"/>
              </a:rPr>
              <a:t>And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remember:</a:t>
            </a:r>
            <a:endParaRPr sz="18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"/>
              </a:spcBef>
            </a:pPr>
            <a:r>
              <a:rPr dirty="0" sz="1800" spc="-10" b="1">
                <a:latin typeface="Arial"/>
                <a:cs typeface="Arial"/>
              </a:rPr>
              <a:t>Unconscious</a:t>
            </a:r>
            <a:r>
              <a:rPr dirty="0" sz="1800" spc="-60" b="1">
                <a:latin typeface="Arial"/>
                <a:cs typeface="Arial"/>
              </a:rPr>
              <a:t> </a:t>
            </a:r>
            <a:r>
              <a:rPr dirty="0" sz="1800" spc="-20" b="1">
                <a:latin typeface="Arial"/>
                <a:cs typeface="Arial"/>
              </a:rPr>
              <a:t>bias!</a:t>
            </a:r>
            <a:endParaRPr sz="18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</a:pPr>
            <a:r>
              <a:rPr dirty="0" sz="1800" b="1">
                <a:latin typeface="Arial"/>
                <a:cs typeface="Arial"/>
              </a:rPr>
              <a:t>The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candidate</a:t>
            </a:r>
            <a:r>
              <a:rPr dirty="0" sz="1800" spc="-1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experience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8998" rIns="0" bIns="0" rtlCol="0" vert="horz">
            <a:spAutoFit/>
          </a:bodyPr>
          <a:lstStyle/>
          <a:p>
            <a:pPr marL="89535">
              <a:lnSpc>
                <a:spcPct val="100000"/>
              </a:lnSpc>
              <a:spcBef>
                <a:spcPts val="105"/>
              </a:spcBef>
            </a:pPr>
            <a:r>
              <a:rPr dirty="0"/>
              <a:t>Job</a:t>
            </a:r>
            <a:r>
              <a:rPr dirty="0" spc="-25"/>
              <a:t> </a:t>
            </a:r>
            <a:r>
              <a:rPr dirty="0" spc="-10"/>
              <a:t>Design</a:t>
            </a:r>
          </a:p>
        </p:txBody>
      </p:sp>
      <p:grpSp>
        <p:nvGrpSpPr>
          <p:cNvPr id="4" name="object 4" descr=""/>
          <p:cNvGrpSpPr/>
          <p:nvPr/>
        </p:nvGrpSpPr>
        <p:grpSpPr>
          <a:xfrm>
            <a:off x="5335778" y="2691638"/>
            <a:ext cx="5045710" cy="1089660"/>
            <a:chOff x="5335778" y="2691638"/>
            <a:chExt cx="5045710" cy="1089660"/>
          </a:xfrm>
        </p:grpSpPr>
        <p:sp>
          <p:nvSpPr>
            <p:cNvPr id="5" name="object 5" descr=""/>
            <p:cNvSpPr/>
            <p:nvPr/>
          </p:nvSpPr>
          <p:spPr>
            <a:xfrm>
              <a:off x="5348478" y="2704338"/>
              <a:ext cx="5020310" cy="1064260"/>
            </a:xfrm>
            <a:custGeom>
              <a:avLst/>
              <a:gdLst/>
              <a:ahLst/>
              <a:cxnLst/>
              <a:rect l="l" t="t" r="r" b="b"/>
              <a:pathLst>
                <a:path w="5020309" h="1064260">
                  <a:moveTo>
                    <a:pt x="4488180" y="0"/>
                  </a:moveTo>
                  <a:lnTo>
                    <a:pt x="4488180" y="132969"/>
                  </a:lnTo>
                  <a:lnTo>
                    <a:pt x="0" y="132969"/>
                  </a:lnTo>
                  <a:lnTo>
                    <a:pt x="0" y="930782"/>
                  </a:lnTo>
                  <a:lnTo>
                    <a:pt x="4488180" y="930782"/>
                  </a:lnTo>
                  <a:lnTo>
                    <a:pt x="4488180" y="1063752"/>
                  </a:lnTo>
                  <a:lnTo>
                    <a:pt x="5020056" y="531876"/>
                  </a:lnTo>
                  <a:lnTo>
                    <a:pt x="4488180" y="0"/>
                  </a:lnTo>
                  <a:close/>
                </a:path>
              </a:pathLst>
            </a:custGeom>
            <a:solidFill>
              <a:srgbClr val="CAD9EB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5348478" y="2704338"/>
              <a:ext cx="5020310" cy="1064260"/>
            </a:xfrm>
            <a:custGeom>
              <a:avLst/>
              <a:gdLst/>
              <a:ahLst/>
              <a:cxnLst/>
              <a:rect l="l" t="t" r="r" b="b"/>
              <a:pathLst>
                <a:path w="5020309" h="1064260">
                  <a:moveTo>
                    <a:pt x="0" y="132969"/>
                  </a:moveTo>
                  <a:lnTo>
                    <a:pt x="4488180" y="132969"/>
                  </a:lnTo>
                  <a:lnTo>
                    <a:pt x="4488180" y="0"/>
                  </a:lnTo>
                  <a:lnTo>
                    <a:pt x="5020056" y="531876"/>
                  </a:lnTo>
                  <a:lnTo>
                    <a:pt x="4488180" y="1063752"/>
                  </a:lnTo>
                  <a:lnTo>
                    <a:pt x="4488180" y="930782"/>
                  </a:lnTo>
                  <a:lnTo>
                    <a:pt x="0" y="930782"/>
                  </a:lnTo>
                  <a:lnTo>
                    <a:pt x="0" y="132969"/>
                  </a:lnTo>
                  <a:close/>
                </a:path>
              </a:pathLst>
            </a:custGeom>
            <a:ln w="25400">
              <a:solidFill>
                <a:srgbClr val="CAD9E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5343525" y="3129788"/>
            <a:ext cx="2056764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69850" indent="-57150">
              <a:lnSpc>
                <a:spcPct val="100000"/>
              </a:lnSpc>
              <a:spcBef>
                <a:spcPts val="105"/>
              </a:spcBef>
              <a:buSzPct val="90476"/>
              <a:buChar char="•"/>
              <a:tabLst>
                <a:tab pos="69850" algn="l"/>
              </a:tabLst>
            </a:pPr>
            <a:r>
              <a:rPr dirty="0" sz="1050">
                <a:latin typeface="Arial"/>
                <a:cs typeface="Arial"/>
              </a:rPr>
              <a:t>Do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not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exaggerate</a:t>
            </a:r>
            <a:r>
              <a:rPr dirty="0" sz="1050" spc="-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duties/the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role</a:t>
            </a:r>
            <a:endParaRPr sz="1050">
              <a:latin typeface="Arial"/>
              <a:cs typeface="Arial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1990598" y="2691638"/>
            <a:ext cx="3370579" cy="1089660"/>
            <a:chOff x="1990598" y="2691638"/>
            <a:chExt cx="3370579" cy="1089660"/>
          </a:xfrm>
        </p:grpSpPr>
        <p:sp>
          <p:nvSpPr>
            <p:cNvPr id="9" name="object 9" descr=""/>
            <p:cNvSpPr/>
            <p:nvPr/>
          </p:nvSpPr>
          <p:spPr>
            <a:xfrm>
              <a:off x="2003298" y="2704338"/>
              <a:ext cx="3345179" cy="1064260"/>
            </a:xfrm>
            <a:custGeom>
              <a:avLst/>
              <a:gdLst/>
              <a:ahLst/>
              <a:cxnLst/>
              <a:rect l="l" t="t" r="r" b="b"/>
              <a:pathLst>
                <a:path w="3345179" h="1064260">
                  <a:moveTo>
                    <a:pt x="3167888" y="0"/>
                  </a:moveTo>
                  <a:lnTo>
                    <a:pt x="177291" y="0"/>
                  </a:lnTo>
                  <a:lnTo>
                    <a:pt x="130160" y="6332"/>
                  </a:lnTo>
                  <a:lnTo>
                    <a:pt x="87808" y="24205"/>
                  </a:lnTo>
                  <a:lnTo>
                    <a:pt x="51927" y="51927"/>
                  </a:lnTo>
                  <a:lnTo>
                    <a:pt x="24205" y="87808"/>
                  </a:lnTo>
                  <a:lnTo>
                    <a:pt x="6332" y="130160"/>
                  </a:lnTo>
                  <a:lnTo>
                    <a:pt x="0" y="177291"/>
                  </a:lnTo>
                  <a:lnTo>
                    <a:pt x="0" y="886460"/>
                  </a:lnTo>
                  <a:lnTo>
                    <a:pt x="6332" y="933591"/>
                  </a:lnTo>
                  <a:lnTo>
                    <a:pt x="24205" y="975943"/>
                  </a:lnTo>
                  <a:lnTo>
                    <a:pt x="51927" y="1011824"/>
                  </a:lnTo>
                  <a:lnTo>
                    <a:pt x="87808" y="1039546"/>
                  </a:lnTo>
                  <a:lnTo>
                    <a:pt x="130160" y="1057419"/>
                  </a:lnTo>
                  <a:lnTo>
                    <a:pt x="177291" y="1063752"/>
                  </a:lnTo>
                  <a:lnTo>
                    <a:pt x="3167888" y="1063752"/>
                  </a:lnTo>
                  <a:lnTo>
                    <a:pt x="3215019" y="1057419"/>
                  </a:lnTo>
                  <a:lnTo>
                    <a:pt x="3257371" y="1039546"/>
                  </a:lnTo>
                  <a:lnTo>
                    <a:pt x="3293252" y="1011824"/>
                  </a:lnTo>
                  <a:lnTo>
                    <a:pt x="3320974" y="975943"/>
                  </a:lnTo>
                  <a:lnTo>
                    <a:pt x="3338847" y="933591"/>
                  </a:lnTo>
                  <a:lnTo>
                    <a:pt x="3345179" y="886460"/>
                  </a:lnTo>
                  <a:lnTo>
                    <a:pt x="3345179" y="177291"/>
                  </a:lnTo>
                  <a:lnTo>
                    <a:pt x="3338847" y="130160"/>
                  </a:lnTo>
                  <a:lnTo>
                    <a:pt x="3320974" y="87808"/>
                  </a:lnTo>
                  <a:lnTo>
                    <a:pt x="3293252" y="51927"/>
                  </a:lnTo>
                  <a:lnTo>
                    <a:pt x="3257371" y="24205"/>
                  </a:lnTo>
                  <a:lnTo>
                    <a:pt x="3215019" y="6332"/>
                  </a:lnTo>
                  <a:lnTo>
                    <a:pt x="3167888" y="0"/>
                  </a:lnTo>
                  <a:close/>
                </a:path>
              </a:pathLst>
            </a:custGeom>
            <a:solidFill>
              <a:srgbClr val="0085C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2003298" y="2704338"/>
              <a:ext cx="3345179" cy="1064260"/>
            </a:xfrm>
            <a:custGeom>
              <a:avLst/>
              <a:gdLst/>
              <a:ahLst/>
              <a:cxnLst/>
              <a:rect l="l" t="t" r="r" b="b"/>
              <a:pathLst>
                <a:path w="3345179" h="1064260">
                  <a:moveTo>
                    <a:pt x="0" y="177291"/>
                  </a:moveTo>
                  <a:lnTo>
                    <a:pt x="6332" y="130160"/>
                  </a:lnTo>
                  <a:lnTo>
                    <a:pt x="24205" y="87808"/>
                  </a:lnTo>
                  <a:lnTo>
                    <a:pt x="51927" y="51927"/>
                  </a:lnTo>
                  <a:lnTo>
                    <a:pt x="87808" y="24205"/>
                  </a:lnTo>
                  <a:lnTo>
                    <a:pt x="130160" y="6332"/>
                  </a:lnTo>
                  <a:lnTo>
                    <a:pt x="177291" y="0"/>
                  </a:lnTo>
                  <a:lnTo>
                    <a:pt x="3167888" y="0"/>
                  </a:lnTo>
                  <a:lnTo>
                    <a:pt x="3215019" y="6332"/>
                  </a:lnTo>
                  <a:lnTo>
                    <a:pt x="3257371" y="24205"/>
                  </a:lnTo>
                  <a:lnTo>
                    <a:pt x="3293252" y="51927"/>
                  </a:lnTo>
                  <a:lnTo>
                    <a:pt x="3320974" y="87808"/>
                  </a:lnTo>
                  <a:lnTo>
                    <a:pt x="3338847" y="130160"/>
                  </a:lnTo>
                  <a:lnTo>
                    <a:pt x="3345179" y="177291"/>
                  </a:lnTo>
                  <a:lnTo>
                    <a:pt x="3345179" y="886460"/>
                  </a:lnTo>
                  <a:lnTo>
                    <a:pt x="3338847" y="933591"/>
                  </a:lnTo>
                  <a:lnTo>
                    <a:pt x="3320974" y="975943"/>
                  </a:lnTo>
                  <a:lnTo>
                    <a:pt x="3293252" y="1011824"/>
                  </a:lnTo>
                  <a:lnTo>
                    <a:pt x="3257371" y="1039546"/>
                  </a:lnTo>
                  <a:lnTo>
                    <a:pt x="3215019" y="1057419"/>
                  </a:lnTo>
                  <a:lnTo>
                    <a:pt x="3167888" y="1063752"/>
                  </a:lnTo>
                  <a:lnTo>
                    <a:pt x="177291" y="1063752"/>
                  </a:lnTo>
                  <a:lnTo>
                    <a:pt x="130160" y="1057419"/>
                  </a:lnTo>
                  <a:lnTo>
                    <a:pt x="87808" y="1039546"/>
                  </a:lnTo>
                  <a:lnTo>
                    <a:pt x="51927" y="1011824"/>
                  </a:lnTo>
                  <a:lnTo>
                    <a:pt x="24205" y="975943"/>
                  </a:lnTo>
                  <a:lnTo>
                    <a:pt x="6332" y="933591"/>
                  </a:lnTo>
                  <a:lnTo>
                    <a:pt x="0" y="886460"/>
                  </a:lnTo>
                  <a:lnTo>
                    <a:pt x="0" y="177291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 txBox="1"/>
          <p:nvPr/>
        </p:nvSpPr>
        <p:spPr>
          <a:xfrm>
            <a:off x="3119120" y="2976752"/>
            <a:ext cx="111125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10" b="1">
                <a:solidFill>
                  <a:srgbClr val="FFFFFF"/>
                </a:solidFill>
                <a:latin typeface="Arial"/>
                <a:cs typeface="Arial"/>
              </a:rPr>
              <a:t>Duties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12" name="object 12" descr=""/>
          <p:cNvGrpSpPr/>
          <p:nvPr/>
        </p:nvGrpSpPr>
        <p:grpSpPr>
          <a:xfrm>
            <a:off x="5335778" y="3860546"/>
            <a:ext cx="5045710" cy="1089660"/>
            <a:chOff x="5335778" y="3860546"/>
            <a:chExt cx="5045710" cy="1089660"/>
          </a:xfrm>
        </p:grpSpPr>
        <p:sp>
          <p:nvSpPr>
            <p:cNvPr id="13" name="object 13" descr=""/>
            <p:cNvSpPr/>
            <p:nvPr/>
          </p:nvSpPr>
          <p:spPr>
            <a:xfrm>
              <a:off x="5348478" y="3873246"/>
              <a:ext cx="5020310" cy="1064260"/>
            </a:xfrm>
            <a:custGeom>
              <a:avLst/>
              <a:gdLst/>
              <a:ahLst/>
              <a:cxnLst/>
              <a:rect l="l" t="t" r="r" b="b"/>
              <a:pathLst>
                <a:path w="5020309" h="1064260">
                  <a:moveTo>
                    <a:pt x="4488180" y="0"/>
                  </a:moveTo>
                  <a:lnTo>
                    <a:pt x="4488180" y="132968"/>
                  </a:lnTo>
                  <a:lnTo>
                    <a:pt x="0" y="132968"/>
                  </a:lnTo>
                  <a:lnTo>
                    <a:pt x="0" y="930782"/>
                  </a:lnTo>
                  <a:lnTo>
                    <a:pt x="4488180" y="930782"/>
                  </a:lnTo>
                  <a:lnTo>
                    <a:pt x="4488180" y="1063752"/>
                  </a:lnTo>
                  <a:lnTo>
                    <a:pt x="5020056" y="531876"/>
                  </a:lnTo>
                  <a:lnTo>
                    <a:pt x="4488180" y="0"/>
                  </a:lnTo>
                  <a:close/>
                </a:path>
              </a:pathLst>
            </a:custGeom>
            <a:solidFill>
              <a:srgbClr val="CAD9EB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5348478" y="3873246"/>
              <a:ext cx="5020310" cy="1064260"/>
            </a:xfrm>
            <a:custGeom>
              <a:avLst/>
              <a:gdLst/>
              <a:ahLst/>
              <a:cxnLst/>
              <a:rect l="l" t="t" r="r" b="b"/>
              <a:pathLst>
                <a:path w="5020309" h="1064260">
                  <a:moveTo>
                    <a:pt x="0" y="132968"/>
                  </a:moveTo>
                  <a:lnTo>
                    <a:pt x="4488180" y="132968"/>
                  </a:lnTo>
                  <a:lnTo>
                    <a:pt x="4488180" y="0"/>
                  </a:lnTo>
                  <a:lnTo>
                    <a:pt x="5020056" y="531876"/>
                  </a:lnTo>
                  <a:lnTo>
                    <a:pt x="4488180" y="1063752"/>
                  </a:lnTo>
                  <a:lnTo>
                    <a:pt x="4488180" y="930782"/>
                  </a:lnTo>
                  <a:lnTo>
                    <a:pt x="0" y="930782"/>
                  </a:lnTo>
                  <a:lnTo>
                    <a:pt x="0" y="132968"/>
                  </a:lnTo>
                  <a:close/>
                </a:path>
              </a:pathLst>
            </a:custGeom>
            <a:ln w="25400">
              <a:solidFill>
                <a:srgbClr val="CAD9E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5343525" y="4138421"/>
            <a:ext cx="4599305" cy="5080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69850" indent="-57150">
              <a:lnSpc>
                <a:spcPct val="100000"/>
              </a:lnSpc>
              <a:spcBef>
                <a:spcPts val="105"/>
              </a:spcBef>
              <a:buSzPct val="90476"/>
              <a:buChar char="•"/>
              <a:tabLst>
                <a:tab pos="69850" algn="l"/>
              </a:tabLst>
            </a:pP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-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criteria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must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be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relevant,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clear,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demonstrable</a:t>
            </a:r>
            <a:r>
              <a:rPr dirty="0" sz="1050" spc="-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avoid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bias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wording.</a:t>
            </a:r>
            <a:endParaRPr sz="1050">
              <a:latin typeface="Arial"/>
              <a:cs typeface="Arial"/>
            </a:endParaRPr>
          </a:p>
          <a:p>
            <a:pPr marL="69850" indent="-57150">
              <a:lnSpc>
                <a:spcPct val="100000"/>
              </a:lnSpc>
              <a:spcBef>
                <a:spcPts val="10"/>
              </a:spcBef>
              <a:buSzPct val="90476"/>
              <a:buChar char="•"/>
              <a:tabLst>
                <a:tab pos="69850" algn="l"/>
              </a:tabLst>
            </a:pPr>
            <a:r>
              <a:rPr dirty="0" sz="1050">
                <a:latin typeface="Arial"/>
                <a:cs typeface="Arial"/>
              </a:rPr>
              <a:t>Length</a:t>
            </a:r>
            <a:r>
              <a:rPr dirty="0" sz="1050" spc="-5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of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experience</a:t>
            </a:r>
            <a:r>
              <a:rPr dirty="0" sz="1050" spc="-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should</a:t>
            </a:r>
            <a:r>
              <a:rPr dirty="0" sz="1050" spc="-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be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replaced</a:t>
            </a:r>
            <a:r>
              <a:rPr dirty="0" sz="1050" spc="-5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by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relevance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of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experience.</a:t>
            </a:r>
            <a:endParaRPr sz="1050">
              <a:latin typeface="Arial"/>
              <a:cs typeface="Arial"/>
            </a:endParaRPr>
          </a:p>
          <a:p>
            <a:pPr marL="69850" indent="-57150">
              <a:lnSpc>
                <a:spcPct val="100000"/>
              </a:lnSpc>
              <a:buSzPct val="90476"/>
              <a:buChar char="•"/>
              <a:tabLst>
                <a:tab pos="69850" algn="l"/>
              </a:tabLst>
            </a:pPr>
            <a:r>
              <a:rPr dirty="0" sz="1050">
                <a:latin typeface="Arial"/>
                <a:cs typeface="Arial"/>
              </a:rPr>
              <a:t>Avoid</a:t>
            </a:r>
            <a:r>
              <a:rPr dirty="0" sz="1050" spc="-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using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superfluous</a:t>
            </a:r>
            <a:r>
              <a:rPr dirty="0" sz="1050" spc="-50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qualifications.</a:t>
            </a:r>
            <a:endParaRPr sz="1050">
              <a:latin typeface="Arial"/>
              <a:cs typeface="Arial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990598" y="3860546"/>
            <a:ext cx="3370579" cy="1089660"/>
            <a:chOff x="1990598" y="3860546"/>
            <a:chExt cx="3370579" cy="1089660"/>
          </a:xfrm>
        </p:grpSpPr>
        <p:sp>
          <p:nvSpPr>
            <p:cNvPr id="17" name="object 17" descr=""/>
            <p:cNvSpPr/>
            <p:nvPr/>
          </p:nvSpPr>
          <p:spPr>
            <a:xfrm>
              <a:off x="2003298" y="3873246"/>
              <a:ext cx="3345179" cy="1064260"/>
            </a:xfrm>
            <a:custGeom>
              <a:avLst/>
              <a:gdLst/>
              <a:ahLst/>
              <a:cxnLst/>
              <a:rect l="l" t="t" r="r" b="b"/>
              <a:pathLst>
                <a:path w="3345179" h="1064260">
                  <a:moveTo>
                    <a:pt x="3167888" y="0"/>
                  </a:moveTo>
                  <a:lnTo>
                    <a:pt x="177291" y="0"/>
                  </a:lnTo>
                  <a:lnTo>
                    <a:pt x="130160" y="6332"/>
                  </a:lnTo>
                  <a:lnTo>
                    <a:pt x="87808" y="24205"/>
                  </a:lnTo>
                  <a:lnTo>
                    <a:pt x="51927" y="51927"/>
                  </a:lnTo>
                  <a:lnTo>
                    <a:pt x="24205" y="87808"/>
                  </a:lnTo>
                  <a:lnTo>
                    <a:pt x="6332" y="130160"/>
                  </a:lnTo>
                  <a:lnTo>
                    <a:pt x="0" y="177291"/>
                  </a:lnTo>
                  <a:lnTo>
                    <a:pt x="0" y="886459"/>
                  </a:lnTo>
                  <a:lnTo>
                    <a:pt x="6332" y="933591"/>
                  </a:lnTo>
                  <a:lnTo>
                    <a:pt x="24205" y="975943"/>
                  </a:lnTo>
                  <a:lnTo>
                    <a:pt x="51927" y="1011824"/>
                  </a:lnTo>
                  <a:lnTo>
                    <a:pt x="87808" y="1039546"/>
                  </a:lnTo>
                  <a:lnTo>
                    <a:pt x="130160" y="1057419"/>
                  </a:lnTo>
                  <a:lnTo>
                    <a:pt x="177291" y="1063752"/>
                  </a:lnTo>
                  <a:lnTo>
                    <a:pt x="3167888" y="1063752"/>
                  </a:lnTo>
                  <a:lnTo>
                    <a:pt x="3215019" y="1057419"/>
                  </a:lnTo>
                  <a:lnTo>
                    <a:pt x="3257371" y="1039546"/>
                  </a:lnTo>
                  <a:lnTo>
                    <a:pt x="3293252" y="1011824"/>
                  </a:lnTo>
                  <a:lnTo>
                    <a:pt x="3320974" y="975943"/>
                  </a:lnTo>
                  <a:lnTo>
                    <a:pt x="3338847" y="933591"/>
                  </a:lnTo>
                  <a:lnTo>
                    <a:pt x="3345179" y="886459"/>
                  </a:lnTo>
                  <a:lnTo>
                    <a:pt x="3345179" y="177291"/>
                  </a:lnTo>
                  <a:lnTo>
                    <a:pt x="3338847" y="130160"/>
                  </a:lnTo>
                  <a:lnTo>
                    <a:pt x="3320974" y="87808"/>
                  </a:lnTo>
                  <a:lnTo>
                    <a:pt x="3293252" y="51927"/>
                  </a:lnTo>
                  <a:lnTo>
                    <a:pt x="3257371" y="24205"/>
                  </a:lnTo>
                  <a:lnTo>
                    <a:pt x="3215019" y="6332"/>
                  </a:lnTo>
                  <a:lnTo>
                    <a:pt x="3167888" y="0"/>
                  </a:lnTo>
                  <a:close/>
                </a:path>
              </a:pathLst>
            </a:custGeom>
            <a:solidFill>
              <a:srgbClr val="0085C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2003298" y="3873246"/>
              <a:ext cx="3345179" cy="1064260"/>
            </a:xfrm>
            <a:custGeom>
              <a:avLst/>
              <a:gdLst/>
              <a:ahLst/>
              <a:cxnLst/>
              <a:rect l="l" t="t" r="r" b="b"/>
              <a:pathLst>
                <a:path w="3345179" h="1064260">
                  <a:moveTo>
                    <a:pt x="0" y="177291"/>
                  </a:moveTo>
                  <a:lnTo>
                    <a:pt x="6332" y="130160"/>
                  </a:lnTo>
                  <a:lnTo>
                    <a:pt x="24205" y="87808"/>
                  </a:lnTo>
                  <a:lnTo>
                    <a:pt x="51927" y="51927"/>
                  </a:lnTo>
                  <a:lnTo>
                    <a:pt x="87808" y="24205"/>
                  </a:lnTo>
                  <a:lnTo>
                    <a:pt x="130160" y="6332"/>
                  </a:lnTo>
                  <a:lnTo>
                    <a:pt x="177291" y="0"/>
                  </a:lnTo>
                  <a:lnTo>
                    <a:pt x="3167888" y="0"/>
                  </a:lnTo>
                  <a:lnTo>
                    <a:pt x="3215019" y="6332"/>
                  </a:lnTo>
                  <a:lnTo>
                    <a:pt x="3257371" y="24205"/>
                  </a:lnTo>
                  <a:lnTo>
                    <a:pt x="3293252" y="51927"/>
                  </a:lnTo>
                  <a:lnTo>
                    <a:pt x="3320974" y="87808"/>
                  </a:lnTo>
                  <a:lnTo>
                    <a:pt x="3338847" y="130160"/>
                  </a:lnTo>
                  <a:lnTo>
                    <a:pt x="3345179" y="177291"/>
                  </a:lnTo>
                  <a:lnTo>
                    <a:pt x="3345179" y="886459"/>
                  </a:lnTo>
                  <a:lnTo>
                    <a:pt x="3338847" y="933591"/>
                  </a:lnTo>
                  <a:lnTo>
                    <a:pt x="3320974" y="975943"/>
                  </a:lnTo>
                  <a:lnTo>
                    <a:pt x="3293252" y="1011824"/>
                  </a:lnTo>
                  <a:lnTo>
                    <a:pt x="3257371" y="1039546"/>
                  </a:lnTo>
                  <a:lnTo>
                    <a:pt x="3215019" y="1057419"/>
                  </a:lnTo>
                  <a:lnTo>
                    <a:pt x="3167888" y="1063752"/>
                  </a:lnTo>
                  <a:lnTo>
                    <a:pt x="177291" y="1063752"/>
                  </a:lnTo>
                  <a:lnTo>
                    <a:pt x="130160" y="1057419"/>
                  </a:lnTo>
                  <a:lnTo>
                    <a:pt x="87808" y="1039546"/>
                  </a:lnTo>
                  <a:lnTo>
                    <a:pt x="51927" y="1011824"/>
                  </a:lnTo>
                  <a:lnTo>
                    <a:pt x="24205" y="975943"/>
                  </a:lnTo>
                  <a:lnTo>
                    <a:pt x="6332" y="933591"/>
                  </a:lnTo>
                  <a:lnTo>
                    <a:pt x="0" y="886459"/>
                  </a:lnTo>
                  <a:lnTo>
                    <a:pt x="0" y="177291"/>
                  </a:lnTo>
                  <a:close/>
                </a:path>
              </a:pathLst>
            </a:custGeom>
            <a:ln w="253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2238248" y="4146296"/>
            <a:ext cx="287083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b="1">
                <a:solidFill>
                  <a:srgbClr val="FFFFFF"/>
                </a:solidFill>
                <a:latin typeface="Arial"/>
                <a:cs typeface="Arial"/>
              </a:rPr>
              <a:t>Essential</a:t>
            </a:r>
            <a:r>
              <a:rPr dirty="0" sz="2800" spc="-1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0" b="1">
                <a:solidFill>
                  <a:srgbClr val="FFFFFF"/>
                </a:solidFill>
                <a:latin typeface="Arial"/>
                <a:cs typeface="Arial"/>
              </a:rPr>
              <a:t>criteria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20" name="object 20" descr=""/>
          <p:cNvGrpSpPr/>
          <p:nvPr/>
        </p:nvGrpSpPr>
        <p:grpSpPr>
          <a:xfrm>
            <a:off x="5335778" y="5030978"/>
            <a:ext cx="5045710" cy="1087755"/>
            <a:chOff x="5335778" y="5030978"/>
            <a:chExt cx="5045710" cy="1087755"/>
          </a:xfrm>
        </p:grpSpPr>
        <p:sp>
          <p:nvSpPr>
            <p:cNvPr id="21" name="object 21" descr=""/>
            <p:cNvSpPr/>
            <p:nvPr/>
          </p:nvSpPr>
          <p:spPr>
            <a:xfrm>
              <a:off x="5348478" y="5043678"/>
              <a:ext cx="5020310" cy="1062355"/>
            </a:xfrm>
            <a:custGeom>
              <a:avLst/>
              <a:gdLst/>
              <a:ahLst/>
              <a:cxnLst/>
              <a:rect l="l" t="t" r="r" b="b"/>
              <a:pathLst>
                <a:path w="5020309" h="1062354">
                  <a:moveTo>
                    <a:pt x="4488942" y="0"/>
                  </a:moveTo>
                  <a:lnTo>
                    <a:pt x="4488942" y="132842"/>
                  </a:lnTo>
                  <a:lnTo>
                    <a:pt x="0" y="132842"/>
                  </a:lnTo>
                  <a:lnTo>
                    <a:pt x="0" y="929449"/>
                  </a:lnTo>
                  <a:lnTo>
                    <a:pt x="4488942" y="929449"/>
                  </a:lnTo>
                  <a:lnTo>
                    <a:pt x="4488942" y="1062228"/>
                  </a:lnTo>
                  <a:lnTo>
                    <a:pt x="5020056" y="531114"/>
                  </a:lnTo>
                  <a:lnTo>
                    <a:pt x="4488942" y="0"/>
                  </a:lnTo>
                  <a:close/>
                </a:path>
              </a:pathLst>
            </a:custGeom>
            <a:solidFill>
              <a:srgbClr val="CAD9EB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5348478" y="5043678"/>
              <a:ext cx="5020310" cy="1062355"/>
            </a:xfrm>
            <a:custGeom>
              <a:avLst/>
              <a:gdLst/>
              <a:ahLst/>
              <a:cxnLst/>
              <a:rect l="l" t="t" r="r" b="b"/>
              <a:pathLst>
                <a:path w="5020309" h="1062354">
                  <a:moveTo>
                    <a:pt x="0" y="132842"/>
                  </a:moveTo>
                  <a:lnTo>
                    <a:pt x="4488942" y="132842"/>
                  </a:lnTo>
                  <a:lnTo>
                    <a:pt x="4488942" y="0"/>
                  </a:lnTo>
                  <a:lnTo>
                    <a:pt x="5020056" y="531114"/>
                  </a:lnTo>
                  <a:lnTo>
                    <a:pt x="4488942" y="1062228"/>
                  </a:lnTo>
                  <a:lnTo>
                    <a:pt x="4488942" y="929449"/>
                  </a:lnTo>
                  <a:lnTo>
                    <a:pt x="0" y="929449"/>
                  </a:lnTo>
                  <a:lnTo>
                    <a:pt x="0" y="132842"/>
                  </a:lnTo>
                  <a:close/>
                </a:path>
              </a:pathLst>
            </a:custGeom>
            <a:ln w="25400">
              <a:solidFill>
                <a:srgbClr val="CAD9E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 txBox="1"/>
          <p:nvPr/>
        </p:nvSpPr>
        <p:spPr>
          <a:xfrm>
            <a:off x="5343525" y="5169789"/>
            <a:ext cx="4258945" cy="7861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69850" indent="-57150">
              <a:lnSpc>
                <a:spcPct val="100000"/>
              </a:lnSpc>
              <a:spcBef>
                <a:spcPts val="105"/>
              </a:spcBef>
              <a:buSzPct val="90476"/>
              <a:buChar char="•"/>
              <a:tabLst>
                <a:tab pos="69850" algn="l"/>
              </a:tabLst>
            </a:pPr>
            <a:r>
              <a:rPr dirty="0" sz="1050">
                <a:latin typeface="Arial"/>
                <a:cs typeface="Arial"/>
              </a:rPr>
              <a:t>Language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is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checked</a:t>
            </a:r>
            <a:r>
              <a:rPr dirty="0" sz="1050" spc="-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for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gender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bias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(Textio)</a:t>
            </a:r>
            <a:endParaRPr sz="1050">
              <a:latin typeface="Arial"/>
              <a:cs typeface="Arial"/>
            </a:endParaRPr>
          </a:p>
          <a:p>
            <a:pPr marL="69850" indent="-57150">
              <a:lnSpc>
                <a:spcPct val="100000"/>
              </a:lnSpc>
              <a:spcBef>
                <a:spcPts val="10"/>
              </a:spcBef>
              <a:buSzPct val="90476"/>
              <a:buChar char="•"/>
              <a:tabLst>
                <a:tab pos="69850" algn="l"/>
              </a:tabLst>
            </a:pPr>
            <a:r>
              <a:rPr dirty="0" sz="1050">
                <a:latin typeface="Arial"/>
                <a:cs typeface="Arial"/>
              </a:rPr>
              <a:t>Sentences</a:t>
            </a:r>
            <a:r>
              <a:rPr dirty="0" sz="1050" spc="-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are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succinct</a:t>
            </a:r>
            <a:r>
              <a:rPr dirty="0" sz="1050" spc="-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written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Plain</a:t>
            </a:r>
            <a:r>
              <a:rPr dirty="0" sz="1050" spc="-40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English.</a:t>
            </a:r>
            <a:endParaRPr sz="1050">
              <a:latin typeface="Arial"/>
              <a:cs typeface="Arial"/>
            </a:endParaRPr>
          </a:p>
          <a:p>
            <a:pPr marL="70485" marR="5080" indent="-58419">
              <a:lnSpc>
                <a:spcPct val="86800"/>
              </a:lnSpc>
              <a:spcBef>
                <a:spcPts val="170"/>
              </a:spcBef>
              <a:buSzPct val="90476"/>
              <a:buChar char="•"/>
              <a:tabLst>
                <a:tab pos="70485" algn="l"/>
              </a:tabLst>
            </a:pPr>
            <a:r>
              <a:rPr dirty="0" sz="1050">
                <a:latin typeface="Arial"/>
                <a:cs typeface="Arial"/>
              </a:rPr>
              <a:t>There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are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no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abbreviations,</a:t>
            </a:r>
            <a:r>
              <a:rPr dirty="0" sz="1050" spc="-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or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language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that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only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certain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people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would </a:t>
            </a:r>
            <a:r>
              <a:rPr dirty="0" sz="1050">
                <a:latin typeface="Arial"/>
                <a:cs typeface="Arial"/>
              </a:rPr>
              <a:t>understand.</a:t>
            </a:r>
            <a:r>
              <a:rPr dirty="0" sz="1050" spc="-5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Do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not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assume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candidates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understand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Imperial-specific information.</a:t>
            </a:r>
            <a:endParaRPr sz="1050">
              <a:latin typeface="Arial"/>
              <a:cs typeface="Arial"/>
            </a:endParaRPr>
          </a:p>
        </p:txBody>
      </p:sp>
      <p:grpSp>
        <p:nvGrpSpPr>
          <p:cNvPr id="24" name="object 24" descr=""/>
          <p:cNvGrpSpPr/>
          <p:nvPr/>
        </p:nvGrpSpPr>
        <p:grpSpPr>
          <a:xfrm>
            <a:off x="1990598" y="5030978"/>
            <a:ext cx="3370579" cy="1087755"/>
            <a:chOff x="1990598" y="5030978"/>
            <a:chExt cx="3370579" cy="1087755"/>
          </a:xfrm>
        </p:grpSpPr>
        <p:sp>
          <p:nvSpPr>
            <p:cNvPr id="25" name="object 25" descr=""/>
            <p:cNvSpPr/>
            <p:nvPr/>
          </p:nvSpPr>
          <p:spPr>
            <a:xfrm>
              <a:off x="2003298" y="5043678"/>
              <a:ext cx="3345179" cy="1062355"/>
            </a:xfrm>
            <a:custGeom>
              <a:avLst/>
              <a:gdLst/>
              <a:ahLst/>
              <a:cxnLst/>
              <a:rect l="l" t="t" r="r" b="b"/>
              <a:pathLst>
                <a:path w="3345179" h="1062354">
                  <a:moveTo>
                    <a:pt x="3168141" y="0"/>
                  </a:moveTo>
                  <a:lnTo>
                    <a:pt x="177037" y="0"/>
                  </a:lnTo>
                  <a:lnTo>
                    <a:pt x="129969" y="6322"/>
                  </a:lnTo>
                  <a:lnTo>
                    <a:pt x="87677" y="24167"/>
                  </a:lnTo>
                  <a:lnTo>
                    <a:pt x="51847" y="51847"/>
                  </a:lnTo>
                  <a:lnTo>
                    <a:pt x="24167" y="87677"/>
                  </a:lnTo>
                  <a:lnTo>
                    <a:pt x="6322" y="129969"/>
                  </a:lnTo>
                  <a:lnTo>
                    <a:pt x="0" y="177038"/>
                  </a:lnTo>
                  <a:lnTo>
                    <a:pt x="0" y="885190"/>
                  </a:lnTo>
                  <a:lnTo>
                    <a:pt x="6322" y="932254"/>
                  </a:lnTo>
                  <a:lnTo>
                    <a:pt x="24167" y="974545"/>
                  </a:lnTo>
                  <a:lnTo>
                    <a:pt x="51847" y="1010375"/>
                  </a:lnTo>
                  <a:lnTo>
                    <a:pt x="87677" y="1038057"/>
                  </a:lnTo>
                  <a:lnTo>
                    <a:pt x="129969" y="1055904"/>
                  </a:lnTo>
                  <a:lnTo>
                    <a:pt x="177037" y="1062228"/>
                  </a:lnTo>
                  <a:lnTo>
                    <a:pt x="3168141" y="1062228"/>
                  </a:lnTo>
                  <a:lnTo>
                    <a:pt x="3215210" y="1055904"/>
                  </a:lnTo>
                  <a:lnTo>
                    <a:pt x="3257502" y="1038057"/>
                  </a:lnTo>
                  <a:lnTo>
                    <a:pt x="3293332" y="1010375"/>
                  </a:lnTo>
                  <a:lnTo>
                    <a:pt x="3321012" y="974545"/>
                  </a:lnTo>
                  <a:lnTo>
                    <a:pt x="3338857" y="932254"/>
                  </a:lnTo>
                  <a:lnTo>
                    <a:pt x="3345179" y="885190"/>
                  </a:lnTo>
                  <a:lnTo>
                    <a:pt x="3345179" y="177038"/>
                  </a:lnTo>
                  <a:lnTo>
                    <a:pt x="3338857" y="129969"/>
                  </a:lnTo>
                  <a:lnTo>
                    <a:pt x="3321012" y="87677"/>
                  </a:lnTo>
                  <a:lnTo>
                    <a:pt x="3293332" y="51847"/>
                  </a:lnTo>
                  <a:lnTo>
                    <a:pt x="3257502" y="24167"/>
                  </a:lnTo>
                  <a:lnTo>
                    <a:pt x="3215210" y="6322"/>
                  </a:lnTo>
                  <a:lnTo>
                    <a:pt x="3168141" y="0"/>
                  </a:lnTo>
                  <a:close/>
                </a:path>
              </a:pathLst>
            </a:custGeom>
            <a:solidFill>
              <a:srgbClr val="0085C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2003298" y="5043678"/>
              <a:ext cx="3345179" cy="1062355"/>
            </a:xfrm>
            <a:custGeom>
              <a:avLst/>
              <a:gdLst/>
              <a:ahLst/>
              <a:cxnLst/>
              <a:rect l="l" t="t" r="r" b="b"/>
              <a:pathLst>
                <a:path w="3345179" h="1062354">
                  <a:moveTo>
                    <a:pt x="0" y="177038"/>
                  </a:moveTo>
                  <a:lnTo>
                    <a:pt x="6322" y="129969"/>
                  </a:lnTo>
                  <a:lnTo>
                    <a:pt x="24167" y="87677"/>
                  </a:lnTo>
                  <a:lnTo>
                    <a:pt x="51847" y="51847"/>
                  </a:lnTo>
                  <a:lnTo>
                    <a:pt x="87677" y="24167"/>
                  </a:lnTo>
                  <a:lnTo>
                    <a:pt x="129969" y="6322"/>
                  </a:lnTo>
                  <a:lnTo>
                    <a:pt x="177037" y="0"/>
                  </a:lnTo>
                  <a:lnTo>
                    <a:pt x="3168141" y="0"/>
                  </a:lnTo>
                  <a:lnTo>
                    <a:pt x="3215210" y="6322"/>
                  </a:lnTo>
                  <a:lnTo>
                    <a:pt x="3257502" y="24167"/>
                  </a:lnTo>
                  <a:lnTo>
                    <a:pt x="3293332" y="51847"/>
                  </a:lnTo>
                  <a:lnTo>
                    <a:pt x="3321012" y="87677"/>
                  </a:lnTo>
                  <a:lnTo>
                    <a:pt x="3338857" y="129969"/>
                  </a:lnTo>
                  <a:lnTo>
                    <a:pt x="3345179" y="177038"/>
                  </a:lnTo>
                  <a:lnTo>
                    <a:pt x="3345179" y="885190"/>
                  </a:lnTo>
                  <a:lnTo>
                    <a:pt x="3338857" y="932254"/>
                  </a:lnTo>
                  <a:lnTo>
                    <a:pt x="3321012" y="974545"/>
                  </a:lnTo>
                  <a:lnTo>
                    <a:pt x="3293332" y="1010375"/>
                  </a:lnTo>
                  <a:lnTo>
                    <a:pt x="3257502" y="1038057"/>
                  </a:lnTo>
                  <a:lnTo>
                    <a:pt x="3215210" y="1055904"/>
                  </a:lnTo>
                  <a:lnTo>
                    <a:pt x="3168141" y="1062228"/>
                  </a:lnTo>
                  <a:lnTo>
                    <a:pt x="177037" y="1062228"/>
                  </a:lnTo>
                  <a:lnTo>
                    <a:pt x="129969" y="1055904"/>
                  </a:lnTo>
                  <a:lnTo>
                    <a:pt x="87677" y="1038057"/>
                  </a:lnTo>
                  <a:lnTo>
                    <a:pt x="51847" y="1010375"/>
                  </a:lnTo>
                  <a:lnTo>
                    <a:pt x="24167" y="974545"/>
                  </a:lnTo>
                  <a:lnTo>
                    <a:pt x="6322" y="932254"/>
                  </a:lnTo>
                  <a:lnTo>
                    <a:pt x="0" y="885190"/>
                  </a:lnTo>
                  <a:lnTo>
                    <a:pt x="0" y="177038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 descr=""/>
          <p:cNvSpPr txBox="1"/>
          <p:nvPr/>
        </p:nvSpPr>
        <p:spPr>
          <a:xfrm>
            <a:off x="2824988" y="5315508"/>
            <a:ext cx="170243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10" b="1">
                <a:solidFill>
                  <a:srgbClr val="FFFFFF"/>
                </a:solidFill>
                <a:latin typeface="Arial"/>
                <a:cs typeface="Arial"/>
              </a:rPr>
              <a:t>Language</a:t>
            </a:r>
            <a:endParaRPr sz="2800">
              <a:latin typeface="Arial"/>
              <a:cs typeface="Arial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88340" y="2191969"/>
            <a:ext cx="699325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Arial"/>
                <a:cs typeface="Arial"/>
              </a:rPr>
              <a:t>Should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be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free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from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features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that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could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inhibit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diversity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and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inclusion.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40061" y="455218"/>
            <a:ext cx="1864360" cy="57150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80"/>
              </a:spcBef>
            </a:pPr>
            <a:r>
              <a:rPr dirty="0" sz="1300" b="1">
                <a:solidFill>
                  <a:srgbClr val="003D74"/>
                </a:solidFill>
                <a:latin typeface="Arial"/>
                <a:cs typeface="Arial"/>
              </a:rPr>
              <a:t>Recruitment</a:t>
            </a:r>
            <a:r>
              <a:rPr dirty="0" sz="1300" spc="130" b="1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003D74"/>
                </a:solidFill>
                <a:latin typeface="Arial"/>
                <a:cs typeface="Arial"/>
              </a:rPr>
              <a:t>workshop</a:t>
            </a:r>
            <a:endParaRPr sz="1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1300">
                <a:solidFill>
                  <a:srgbClr val="003D74"/>
                </a:solidFill>
                <a:latin typeface="Arial"/>
                <a:cs typeface="Arial"/>
              </a:rPr>
              <a:t>November</a:t>
            </a:r>
            <a:r>
              <a:rPr dirty="0" sz="1300" spc="100">
                <a:solidFill>
                  <a:srgbClr val="003D7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003D74"/>
                </a:solidFill>
                <a:latin typeface="Arial"/>
                <a:cs typeface="Arial"/>
              </a:rPr>
              <a:t>2022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94614" rIns="0" bIns="0" rtlCol="0" vert="horz">
            <a:spAutoFit/>
          </a:bodyPr>
          <a:lstStyle/>
          <a:p>
            <a:pPr marL="89535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Attraction</a:t>
            </a:r>
          </a:p>
        </p:txBody>
      </p:sp>
      <p:grpSp>
        <p:nvGrpSpPr>
          <p:cNvPr id="4" name="object 4" descr=""/>
          <p:cNvGrpSpPr/>
          <p:nvPr/>
        </p:nvGrpSpPr>
        <p:grpSpPr>
          <a:xfrm>
            <a:off x="597662" y="2447798"/>
            <a:ext cx="10998200" cy="3396615"/>
            <a:chOff x="597662" y="2447798"/>
            <a:chExt cx="10998200" cy="3396615"/>
          </a:xfrm>
        </p:grpSpPr>
        <p:sp>
          <p:nvSpPr>
            <p:cNvPr id="5" name="object 5" descr=""/>
            <p:cNvSpPr/>
            <p:nvPr/>
          </p:nvSpPr>
          <p:spPr>
            <a:xfrm>
              <a:off x="610362" y="2460498"/>
              <a:ext cx="8449310" cy="628015"/>
            </a:xfrm>
            <a:custGeom>
              <a:avLst/>
              <a:gdLst/>
              <a:ahLst/>
              <a:cxnLst/>
              <a:rect l="l" t="t" r="r" b="b"/>
              <a:pathLst>
                <a:path w="8449310" h="628014">
                  <a:moveTo>
                    <a:pt x="8386317" y="0"/>
                  </a:moveTo>
                  <a:lnTo>
                    <a:pt x="62788" y="0"/>
                  </a:lnTo>
                  <a:lnTo>
                    <a:pt x="38345" y="4927"/>
                  </a:lnTo>
                  <a:lnTo>
                    <a:pt x="18388" y="18367"/>
                  </a:lnTo>
                  <a:lnTo>
                    <a:pt x="4933" y="38308"/>
                  </a:lnTo>
                  <a:lnTo>
                    <a:pt x="0" y="62737"/>
                  </a:lnTo>
                  <a:lnTo>
                    <a:pt x="0" y="565150"/>
                  </a:lnTo>
                  <a:lnTo>
                    <a:pt x="4933" y="589579"/>
                  </a:lnTo>
                  <a:lnTo>
                    <a:pt x="18388" y="609520"/>
                  </a:lnTo>
                  <a:lnTo>
                    <a:pt x="38345" y="622960"/>
                  </a:lnTo>
                  <a:lnTo>
                    <a:pt x="62788" y="627888"/>
                  </a:lnTo>
                  <a:lnTo>
                    <a:pt x="8386317" y="627888"/>
                  </a:lnTo>
                  <a:lnTo>
                    <a:pt x="8410747" y="622960"/>
                  </a:lnTo>
                  <a:lnTo>
                    <a:pt x="8430688" y="609520"/>
                  </a:lnTo>
                  <a:lnTo>
                    <a:pt x="8444128" y="589579"/>
                  </a:lnTo>
                  <a:lnTo>
                    <a:pt x="8449056" y="565150"/>
                  </a:lnTo>
                  <a:lnTo>
                    <a:pt x="8449056" y="62737"/>
                  </a:lnTo>
                  <a:lnTo>
                    <a:pt x="8444128" y="38308"/>
                  </a:lnTo>
                  <a:lnTo>
                    <a:pt x="8430688" y="18367"/>
                  </a:lnTo>
                  <a:lnTo>
                    <a:pt x="8410747" y="4927"/>
                  </a:lnTo>
                  <a:lnTo>
                    <a:pt x="8386317" y="0"/>
                  </a:lnTo>
                  <a:close/>
                </a:path>
              </a:pathLst>
            </a:custGeom>
            <a:solidFill>
              <a:srgbClr val="006DA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10362" y="2460498"/>
              <a:ext cx="8449310" cy="628015"/>
            </a:xfrm>
            <a:custGeom>
              <a:avLst/>
              <a:gdLst/>
              <a:ahLst/>
              <a:cxnLst/>
              <a:rect l="l" t="t" r="r" b="b"/>
              <a:pathLst>
                <a:path w="8449310" h="628014">
                  <a:moveTo>
                    <a:pt x="0" y="62737"/>
                  </a:moveTo>
                  <a:lnTo>
                    <a:pt x="4933" y="38308"/>
                  </a:lnTo>
                  <a:lnTo>
                    <a:pt x="18388" y="18367"/>
                  </a:lnTo>
                  <a:lnTo>
                    <a:pt x="38345" y="4927"/>
                  </a:lnTo>
                  <a:lnTo>
                    <a:pt x="62788" y="0"/>
                  </a:lnTo>
                  <a:lnTo>
                    <a:pt x="8386317" y="0"/>
                  </a:lnTo>
                  <a:lnTo>
                    <a:pt x="8410747" y="4927"/>
                  </a:lnTo>
                  <a:lnTo>
                    <a:pt x="8430688" y="18367"/>
                  </a:lnTo>
                  <a:lnTo>
                    <a:pt x="8444128" y="38308"/>
                  </a:lnTo>
                  <a:lnTo>
                    <a:pt x="8449056" y="62737"/>
                  </a:lnTo>
                  <a:lnTo>
                    <a:pt x="8449056" y="565150"/>
                  </a:lnTo>
                  <a:lnTo>
                    <a:pt x="8444128" y="589579"/>
                  </a:lnTo>
                  <a:lnTo>
                    <a:pt x="8430688" y="609520"/>
                  </a:lnTo>
                  <a:lnTo>
                    <a:pt x="8410747" y="622960"/>
                  </a:lnTo>
                  <a:lnTo>
                    <a:pt x="8386317" y="627888"/>
                  </a:lnTo>
                  <a:lnTo>
                    <a:pt x="62788" y="627888"/>
                  </a:lnTo>
                  <a:lnTo>
                    <a:pt x="38345" y="622960"/>
                  </a:lnTo>
                  <a:lnTo>
                    <a:pt x="18388" y="609520"/>
                  </a:lnTo>
                  <a:lnTo>
                    <a:pt x="4933" y="589579"/>
                  </a:lnTo>
                  <a:lnTo>
                    <a:pt x="0" y="565150"/>
                  </a:lnTo>
                  <a:lnTo>
                    <a:pt x="0" y="62737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241298" y="3175254"/>
              <a:ext cx="8449310" cy="628015"/>
            </a:xfrm>
            <a:custGeom>
              <a:avLst/>
              <a:gdLst/>
              <a:ahLst/>
              <a:cxnLst/>
              <a:rect l="l" t="t" r="r" b="b"/>
              <a:pathLst>
                <a:path w="8449310" h="628014">
                  <a:moveTo>
                    <a:pt x="8386318" y="0"/>
                  </a:moveTo>
                  <a:lnTo>
                    <a:pt x="62738" y="0"/>
                  </a:lnTo>
                  <a:lnTo>
                    <a:pt x="38324" y="4927"/>
                  </a:lnTo>
                  <a:lnTo>
                    <a:pt x="18381" y="18367"/>
                  </a:lnTo>
                  <a:lnTo>
                    <a:pt x="4932" y="38308"/>
                  </a:lnTo>
                  <a:lnTo>
                    <a:pt x="0" y="62737"/>
                  </a:lnTo>
                  <a:lnTo>
                    <a:pt x="0" y="565150"/>
                  </a:lnTo>
                  <a:lnTo>
                    <a:pt x="4932" y="589579"/>
                  </a:lnTo>
                  <a:lnTo>
                    <a:pt x="18381" y="609520"/>
                  </a:lnTo>
                  <a:lnTo>
                    <a:pt x="38324" y="622960"/>
                  </a:lnTo>
                  <a:lnTo>
                    <a:pt x="62738" y="627888"/>
                  </a:lnTo>
                  <a:lnTo>
                    <a:pt x="8386318" y="627888"/>
                  </a:lnTo>
                  <a:lnTo>
                    <a:pt x="8410747" y="622960"/>
                  </a:lnTo>
                  <a:lnTo>
                    <a:pt x="8430688" y="609520"/>
                  </a:lnTo>
                  <a:lnTo>
                    <a:pt x="8444128" y="589579"/>
                  </a:lnTo>
                  <a:lnTo>
                    <a:pt x="8449056" y="565150"/>
                  </a:lnTo>
                  <a:lnTo>
                    <a:pt x="8449056" y="62737"/>
                  </a:lnTo>
                  <a:lnTo>
                    <a:pt x="8444128" y="38308"/>
                  </a:lnTo>
                  <a:lnTo>
                    <a:pt x="8430688" y="18367"/>
                  </a:lnTo>
                  <a:lnTo>
                    <a:pt x="8410747" y="4927"/>
                  </a:lnTo>
                  <a:lnTo>
                    <a:pt x="8386318" y="0"/>
                  </a:lnTo>
                  <a:close/>
                </a:path>
              </a:pathLst>
            </a:custGeom>
            <a:solidFill>
              <a:srgbClr val="006DA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241298" y="3175254"/>
              <a:ext cx="8449310" cy="628015"/>
            </a:xfrm>
            <a:custGeom>
              <a:avLst/>
              <a:gdLst/>
              <a:ahLst/>
              <a:cxnLst/>
              <a:rect l="l" t="t" r="r" b="b"/>
              <a:pathLst>
                <a:path w="8449310" h="628014">
                  <a:moveTo>
                    <a:pt x="0" y="62737"/>
                  </a:moveTo>
                  <a:lnTo>
                    <a:pt x="4932" y="38308"/>
                  </a:lnTo>
                  <a:lnTo>
                    <a:pt x="18381" y="18367"/>
                  </a:lnTo>
                  <a:lnTo>
                    <a:pt x="38324" y="4927"/>
                  </a:lnTo>
                  <a:lnTo>
                    <a:pt x="62738" y="0"/>
                  </a:lnTo>
                  <a:lnTo>
                    <a:pt x="8386318" y="0"/>
                  </a:lnTo>
                  <a:lnTo>
                    <a:pt x="8410747" y="4927"/>
                  </a:lnTo>
                  <a:lnTo>
                    <a:pt x="8430688" y="18367"/>
                  </a:lnTo>
                  <a:lnTo>
                    <a:pt x="8444128" y="38308"/>
                  </a:lnTo>
                  <a:lnTo>
                    <a:pt x="8449056" y="62737"/>
                  </a:lnTo>
                  <a:lnTo>
                    <a:pt x="8449056" y="565150"/>
                  </a:lnTo>
                  <a:lnTo>
                    <a:pt x="8444128" y="589579"/>
                  </a:lnTo>
                  <a:lnTo>
                    <a:pt x="8430688" y="609520"/>
                  </a:lnTo>
                  <a:lnTo>
                    <a:pt x="8410747" y="622960"/>
                  </a:lnTo>
                  <a:lnTo>
                    <a:pt x="8386318" y="627888"/>
                  </a:lnTo>
                  <a:lnTo>
                    <a:pt x="62738" y="627888"/>
                  </a:lnTo>
                  <a:lnTo>
                    <a:pt x="38324" y="622960"/>
                  </a:lnTo>
                  <a:lnTo>
                    <a:pt x="18381" y="609520"/>
                  </a:lnTo>
                  <a:lnTo>
                    <a:pt x="4932" y="589579"/>
                  </a:lnTo>
                  <a:lnTo>
                    <a:pt x="0" y="565150"/>
                  </a:lnTo>
                  <a:lnTo>
                    <a:pt x="0" y="62737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872234" y="3835146"/>
              <a:ext cx="8449310" cy="628015"/>
            </a:xfrm>
            <a:custGeom>
              <a:avLst/>
              <a:gdLst/>
              <a:ahLst/>
              <a:cxnLst/>
              <a:rect l="l" t="t" r="r" b="b"/>
              <a:pathLst>
                <a:path w="8449310" h="628014">
                  <a:moveTo>
                    <a:pt x="8386318" y="0"/>
                  </a:moveTo>
                  <a:lnTo>
                    <a:pt x="62738" y="0"/>
                  </a:lnTo>
                  <a:lnTo>
                    <a:pt x="38308" y="4927"/>
                  </a:lnTo>
                  <a:lnTo>
                    <a:pt x="18367" y="18367"/>
                  </a:lnTo>
                  <a:lnTo>
                    <a:pt x="4927" y="38308"/>
                  </a:lnTo>
                  <a:lnTo>
                    <a:pt x="0" y="62737"/>
                  </a:lnTo>
                  <a:lnTo>
                    <a:pt x="0" y="565149"/>
                  </a:lnTo>
                  <a:lnTo>
                    <a:pt x="4927" y="589579"/>
                  </a:lnTo>
                  <a:lnTo>
                    <a:pt x="18367" y="609520"/>
                  </a:lnTo>
                  <a:lnTo>
                    <a:pt x="38308" y="622960"/>
                  </a:lnTo>
                  <a:lnTo>
                    <a:pt x="62738" y="627887"/>
                  </a:lnTo>
                  <a:lnTo>
                    <a:pt x="8386318" y="627887"/>
                  </a:lnTo>
                  <a:lnTo>
                    <a:pt x="8410747" y="622960"/>
                  </a:lnTo>
                  <a:lnTo>
                    <a:pt x="8430688" y="609520"/>
                  </a:lnTo>
                  <a:lnTo>
                    <a:pt x="8444128" y="589579"/>
                  </a:lnTo>
                  <a:lnTo>
                    <a:pt x="8449056" y="565149"/>
                  </a:lnTo>
                  <a:lnTo>
                    <a:pt x="8449056" y="62737"/>
                  </a:lnTo>
                  <a:lnTo>
                    <a:pt x="8444128" y="38308"/>
                  </a:lnTo>
                  <a:lnTo>
                    <a:pt x="8430688" y="18367"/>
                  </a:lnTo>
                  <a:lnTo>
                    <a:pt x="8410747" y="4927"/>
                  </a:lnTo>
                  <a:lnTo>
                    <a:pt x="8386318" y="0"/>
                  </a:lnTo>
                  <a:close/>
                </a:path>
              </a:pathLst>
            </a:custGeom>
            <a:solidFill>
              <a:srgbClr val="006DA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872234" y="3835146"/>
              <a:ext cx="8449310" cy="628015"/>
            </a:xfrm>
            <a:custGeom>
              <a:avLst/>
              <a:gdLst/>
              <a:ahLst/>
              <a:cxnLst/>
              <a:rect l="l" t="t" r="r" b="b"/>
              <a:pathLst>
                <a:path w="8449310" h="628014">
                  <a:moveTo>
                    <a:pt x="0" y="62737"/>
                  </a:moveTo>
                  <a:lnTo>
                    <a:pt x="4927" y="38308"/>
                  </a:lnTo>
                  <a:lnTo>
                    <a:pt x="18367" y="18367"/>
                  </a:lnTo>
                  <a:lnTo>
                    <a:pt x="38308" y="4927"/>
                  </a:lnTo>
                  <a:lnTo>
                    <a:pt x="62738" y="0"/>
                  </a:lnTo>
                  <a:lnTo>
                    <a:pt x="8386318" y="0"/>
                  </a:lnTo>
                  <a:lnTo>
                    <a:pt x="8410747" y="4927"/>
                  </a:lnTo>
                  <a:lnTo>
                    <a:pt x="8430688" y="18367"/>
                  </a:lnTo>
                  <a:lnTo>
                    <a:pt x="8444128" y="38308"/>
                  </a:lnTo>
                  <a:lnTo>
                    <a:pt x="8449056" y="62737"/>
                  </a:lnTo>
                  <a:lnTo>
                    <a:pt x="8449056" y="565149"/>
                  </a:lnTo>
                  <a:lnTo>
                    <a:pt x="8444128" y="589579"/>
                  </a:lnTo>
                  <a:lnTo>
                    <a:pt x="8430688" y="609520"/>
                  </a:lnTo>
                  <a:lnTo>
                    <a:pt x="8410747" y="622960"/>
                  </a:lnTo>
                  <a:lnTo>
                    <a:pt x="8386318" y="627887"/>
                  </a:lnTo>
                  <a:lnTo>
                    <a:pt x="62738" y="627887"/>
                  </a:lnTo>
                  <a:lnTo>
                    <a:pt x="38308" y="622960"/>
                  </a:lnTo>
                  <a:lnTo>
                    <a:pt x="18367" y="609520"/>
                  </a:lnTo>
                  <a:lnTo>
                    <a:pt x="4927" y="589579"/>
                  </a:lnTo>
                  <a:lnTo>
                    <a:pt x="0" y="565149"/>
                  </a:lnTo>
                  <a:lnTo>
                    <a:pt x="0" y="62737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2503169" y="4549902"/>
              <a:ext cx="8449310" cy="626745"/>
            </a:xfrm>
            <a:custGeom>
              <a:avLst/>
              <a:gdLst/>
              <a:ahLst/>
              <a:cxnLst/>
              <a:rect l="l" t="t" r="r" b="b"/>
              <a:pathLst>
                <a:path w="8449310" h="626745">
                  <a:moveTo>
                    <a:pt x="8386445" y="0"/>
                  </a:moveTo>
                  <a:lnTo>
                    <a:pt x="62611" y="0"/>
                  </a:lnTo>
                  <a:lnTo>
                    <a:pt x="38254" y="4925"/>
                  </a:lnTo>
                  <a:lnTo>
                    <a:pt x="18351" y="18351"/>
                  </a:lnTo>
                  <a:lnTo>
                    <a:pt x="4925" y="38254"/>
                  </a:lnTo>
                  <a:lnTo>
                    <a:pt x="0" y="62611"/>
                  </a:lnTo>
                  <a:lnTo>
                    <a:pt x="0" y="563753"/>
                  </a:lnTo>
                  <a:lnTo>
                    <a:pt x="4925" y="588109"/>
                  </a:lnTo>
                  <a:lnTo>
                    <a:pt x="18351" y="608012"/>
                  </a:lnTo>
                  <a:lnTo>
                    <a:pt x="38254" y="621438"/>
                  </a:lnTo>
                  <a:lnTo>
                    <a:pt x="62611" y="626364"/>
                  </a:lnTo>
                  <a:lnTo>
                    <a:pt x="8386445" y="626364"/>
                  </a:lnTo>
                  <a:lnTo>
                    <a:pt x="8410801" y="621438"/>
                  </a:lnTo>
                  <a:lnTo>
                    <a:pt x="8430704" y="608012"/>
                  </a:lnTo>
                  <a:lnTo>
                    <a:pt x="8444130" y="588109"/>
                  </a:lnTo>
                  <a:lnTo>
                    <a:pt x="8449056" y="563753"/>
                  </a:lnTo>
                  <a:lnTo>
                    <a:pt x="8449056" y="62611"/>
                  </a:lnTo>
                  <a:lnTo>
                    <a:pt x="8444130" y="38254"/>
                  </a:lnTo>
                  <a:lnTo>
                    <a:pt x="8430704" y="18351"/>
                  </a:lnTo>
                  <a:lnTo>
                    <a:pt x="8410801" y="4925"/>
                  </a:lnTo>
                  <a:lnTo>
                    <a:pt x="8386445" y="0"/>
                  </a:lnTo>
                  <a:close/>
                </a:path>
              </a:pathLst>
            </a:custGeom>
            <a:solidFill>
              <a:srgbClr val="006DA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2503169" y="4549902"/>
              <a:ext cx="8449310" cy="626745"/>
            </a:xfrm>
            <a:custGeom>
              <a:avLst/>
              <a:gdLst/>
              <a:ahLst/>
              <a:cxnLst/>
              <a:rect l="l" t="t" r="r" b="b"/>
              <a:pathLst>
                <a:path w="8449310" h="626745">
                  <a:moveTo>
                    <a:pt x="0" y="62611"/>
                  </a:moveTo>
                  <a:lnTo>
                    <a:pt x="4925" y="38254"/>
                  </a:lnTo>
                  <a:lnTo>
                    <a:pt x="18351" y="18351"/>
                  </a:lnTo>
                  <a:lnTo>
                    <a:pt x="38254" y="4925"/>
                  </a:lnTo>
                  <a:lnTo>
                    <a:pt x="62611" y="0"/>
                  </a:lnTo>
                  <a:lnTo>
                    <a:pt x="8386445" y="0"/>
                  </a:lnTo>
                  <a:lnTo>
                    <a:pt x="8410801" y="4925"/>
                  </a:lnTo>
                  <a:lnTo>
                    <a:pt x="8430704" y="18351"/>
                  </a:lnTo>
                  <a:lnTo>
                    <a:pt x="8444130" y="38254"/>
                  </a:lnTo>
                  <a:lnTo>
                    <a:pt x="8449056" y="62611"/>
                  </a:lnTo>
                  <a:lnTo>
                    <a:pt x="8449056" y="563753"/>
                  </a:lnTo>
                  <a:lnTo>
                    <a:pt x="8444130" y="588109"/>
                  </a:lnTo>
                  <a:lnTo>
                    <a:pt x="8430704" y="608012"/>
                  </a:lnTo>
                  <a:lnTo>
                    <a:pt x="8410801" y="621438"/>
                  </a:lnTo>
                  <a:lnTo>
                    <a:pt x="8386445" y="626364"/>
                  </a:lnTo>
                  <a:lnTo>
                    <a:pt x="62611" y="626364"/>
                  </a:lnTo>
                  <a:lnTo>
                    <a:pt x="38254" y="621438"/>
                  </a:lnTo>
                  <a:lnTo>
                    <a:pt x="18351" y="608012"/>
                  </a:lnTo>
                  <a:lnTo>
                    <a:pt x="4925" y="588109"/>
                  </a:lnTo>
                  <a:lnTo>
                    <a:pt x="0" y="563753"/>
                  </a:lnTo>
                  <a:lnTo>
                    <a:pt x="0" y="62611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3134106" y="5205222"/>
              <a:ext cx="8449310" cy="626745"/>
            </a:xfrm>
            <a:custGeom>
              <a:avLst/>
              <a:gdLst/>
              <a:ahLst/>
              <a:cxnLst/>
              <a:rect l="l" t="t" r="r" b="b"/>
              <a:pathLst>
                <a:path w="8449310" h="626745">
                  <a:moveTo>
                    <a:pt x="8386445" y="0"/>
                  </a:moveTo>
                  <a:lnTo>
                    <a:pt x="62611" y="0"/>
                  </a:lnTo>
                  <a:lnTo>
                    <a:pt x="38254" y="4925"/>
                  </a:lnTo>
                  <a:lnTo>
                    <a:pt x="18351" y="18351"/>
                  </a:lnTo>
                  <a:lnTo>
                    <a:pt x="4925" y="38254"/>
                  </a:lnTo>
                  <a:lnTo>
                    <a:pt x="0" y="62610"/>
                  </a:lnTo>
                  <a:lnTo>
                    <a:pt x="0" y="563727"/>
                  </a:lnTo>
                  <a:lnTo>
                    <a:pt x="4925" y="588109"/>
                  </a:lnTo>
                  <a:lnTo>
                    <a:pt x="18351" y="608018"/>
                  </a:lnTo>
                  <a:lnTo>
                    <a:pt x="38254" y="621441"/>
                  </a:lnTo>
                  <a:lnTo>
                    <a:pt x="62611" y="626363"/>
                  </a:lnTo>
                  <a:lnTo>
                    <a:pt x="8386445" y="626363"/>
                  </a:lnTo>
                  <a:lnTo>
                    <a:pt x="8410801" y="621441"/>
                  </a:lnTo>
                  <a:lnTo>
                    <a:pt x="8430704" y="608018"/>
                  </a:lnTo>
                  <a:lnTo>
                    <a:pt x="8444130" y="588109"/>
                  </a:lnTo>
                  <a:lnTo>
                    <a:pt x="8449056" y="563727"/>
                  </a:lnTo>
                  <a:lnTo>
                    <a:pt x="8449056" y="62610"/>
                  </a:lnTo>
                  <a:lnTo>
                    <a:pt x="8444130" y="38254"/>
                  </a:lnTo>
                  <a:lnTo>
                    <a:pt x="8430704" y="18351"/>
                  </a:lnTo>
                  <a:lnTo>
                    <a:pt x="8410801" y="4925"/>
                  </a:lnTo>
                  <a:lnTo>
                    <a:pt x="8386445" y="0"/>
                  </a:lnTo>
                  <a:close/>
                </a:path>
              </a:pathLst>
            </a:custGeom>
            <a:solidFill>
              <a:srgbClr val="006DA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3134106" y="5205222"/>
              <a:ext cx="8449310" cy="626745"/>
            </a:xfrm>
            <a:custGeom>
              <a:avLst/>
              <a:gdLst/>
              <a:ahLst/>
              <a:cxnLst/>
              <a:rect l="l" t="t" r="r" b="b"/>
              <a:pathLst>
                <a:path w="8449310" h="626745">
                  <a:moveTo>
                    <a:pt x="0" y="62610"/>
                  </a:moveTo>
                  <a:lnTo>
                    <a:pt x="4925" y="38254"/>
                  </a:lnTo>
                  <a:lnTo>
                    <a:pt x="18351" y="18351"/>
                  </a:lnTo>
                  <a:lnTo>
                    <a:pt x="38254" y="4925"/>
                  </a:lnTo>
                  <a:lnTo>
                    <a:pt x="62611" y="0"/>
                  </a:lnTo>
                  <a:lnTo>
                    <a:pt x="8386445" y="0"/>
                  </a:lnTo>
                  <a:lnTo>
                    <a:pt x="8410801" y="4925"/>
                  </a:lnTo>
                  <a:lnTo>
                    <a:pt x="8430704" y="18351"/>
                  </a:lnTo>
                  <a:lnTo>
                    <a:pt x="8444130" y="38254"/>
                  </a:lnTo>
                  <a:lnTo>
                    <a:pt x="8449056" y="62610"/>
                  </a:lnTo>
                  <a:lnTo>
                    <a:pt x="8449056" y="563727"/>
                  </a:lnTo>
                  <a:lnTo>
                    <a:pt x="8444130" y="588109"/>
                  </a:lnTo>
                  <a:lnTo>
                    <a:pt x="8430704" y="608018"/>
                  </a:lnTo>
                  <a:lnTo>
                    <a:pt x="8410801" y="621441"/>
                  </a:lnTo>
                  <a:lnTo>
                    <a:pt x="8386445" y="626363"/>
                  </a:lnTo>
                  <a:lnTo>
                    <a:pt x="62611" y="626363"/>
                  </a:lnTo>
                  <a:lnTo>
                    <a:pt x="38254" y="621441"/>
                  </a:lnTo>
                  <a:lnTo>
                    <a:pt x="18351" y="608018"/>
                  </a:lnTo>
                  <a:lnTo>
                    <a:pt x="4925" y="588109"/>
                  </a:lnTo>
                  <a:lnTo>
                    <a:pt x="0" y="563727"/>
                  </a:lnTo>
                  <a:lnTo>
                    <a:pt x="0" y="6261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722172" y="2515057"/>
            <a:ext cx="6104255" cy="31965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Where</a:t>
            </a:r>
            <a:r>
              <a:rPr dirty="0" sz="2800" spc="-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dirty="0" sz="2800" spc="-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dirty="0" sz="2800" spc="-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Arial"/>
                <a:cs typeface="Arial"/>
              </a:rPr>
              <a:t>advertising?</a:t>
            </a:r>
            <a:endParaRPr sz="2800">
              <a:latin typeface="Arial"/>
              <a:cs typeface="Arial"/>
            </a:endParaRPr>
          </a:p>
          <a:p>
            <a:pPr marL="643255">
              <a:lnSpc>
                <a:spcPct val="100000"/>
              </a:lnSpc>
              <a:spcBef>
                <a:spcPts val="2270"/>
              </a:spcBef>
            </a:pP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Word</a:t>
            </a:r>
            <a:r>
              <a:rPr dirty="0" sz="2800" spc="-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8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mouth</a:t>
            </a:r>
            <a:r>
              <a:rPr dirty="0" sz="28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r>
              <a:rPr dirty="0" sz="28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dirty="0" sz="28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dirty="0" sz="28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good</a:t>
            </a:r>
            <a:r>
              <a:rPr dirty="0" sz="28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28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20">
                <a:solidFill>
                  <a:srgbClr val="FFFFFF"/>
                </a:solidFill>
                <a:latin typeface="Arial"/>
                <a:cs typeface="Arial"/>
              </a:rPr>
              <a:t>bad?</a:t>
            </a:r>
            <a:endParaRPr sz="2800">
              <a:latin typeface="Arial"/>
              <a:cs typeface="Arial"/>
            </a:endParaRPr>
          </a:p>
          <a:p>
            <a:pPr marL="1274445">
              <a:lnSpc>
                <a:spcPct val="100000"/>
              </a:lnSpc>
              <a:spcBef>
                <a:spcPts val="1835"/>
              </a:spcBef>
            </a:pPr>
            <a:r>
              <a:rPr dirty="0" sz="2800" spc="-10">
                <a:solidFill>
                  <a:srgbClr val="FFFFFF"/>
                </a:solidFill>
                <a:latin typeface="Arial"/>
                <a:cs typeface="Arial"/>
              </a:rPr>
              <a:t>Language</a:t>
            </a:r>
            <a:endParaRPr sz="2800">
              <a:latin typeface="Arial"/>
              <a:cs typeface="Arial"/>
            </a:endParaRPr>
          </a:p>
          <a:p>
            <a:pPr marL="2536190" marR="1839595" indent="-631825">
              <a:lnSpc>
                <a:spcPct val="153600"/>
              </a:lnSpc>
              <a:spcBef>
                <a:spcPts val="465"/>
              </a:spcBef>
            </a:pP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Hybrid</a:t>
            </a:r>
            <a:r>
              <a:rPr dirty="0" sz="2800" spc="-1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Arial"/>
                <a:cs typeface="Arial"/>
              </a:rPr>
              <a:t>working </a:t>
            </a: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28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Arial"/>
                <a:cs typeface="Arial"/>
              </a:rPr>
              <a:t>offer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8638285" y="2792222"/>
            <a:ext cx="2326640" cy="2573655"/>
            <a:chOff x="8638285" y="2792222"/>
            <a:chExt cx="2326640" cy="2573655"/>
          </a:xfrm>
        </p:grpSpPr>
        <p:sp>
          <p:nvSpPr>
            <p:cNvPr id="17" name="object 17" descr=""/>
            <p:cNvSpPr/>
            <p:nvPr/>
          </p:nvSpPr>
          <p:spPr>
            <a:xfrm>
              <a:off x="8650985" y="2804922"/>
              <a:ext cx="408940" cy="408940"/>
            </a:xfrm>
            <a:custGeom>
              <a:avLst/>
              <a:gdLst/>
              <a:ahLst/>
              <a:cxnLst/>
              <a:rect l="l" t="t" r="r" b="b"/>
              <a:pathLst>
                <a:path w="408940" h="408939">
                  <a:moveTo>
                    <a:pt x="316484" y="0"/>
                  </a:moveTo>
                  <a:lnTo>
                    <a:pt x="91948" y="0"/>
                  </a:lnTo>
                  <a:lnTo>
                    <a:pt x="91948" y="224662"/>
                  </a:lnTo>
                  <a:lnTo>
                    <a:pt x="0" y="224662"/>
                  </a:lnTo>
                  <a:lnTo>
                    <a:pt x="204216" y="408431"/>
                  </a:lnTo>
                  <a:lnTo>
                    <a:pt x="408432" y="224662"/>
                  </a:lnTo>
                  <a:lnTo>
                    <a:pt x="316484" y="224662"/>
                  </a:lnTo>
                  <a:lnTo>
                    <a:pt x="316484" y="0"/>
                  </a:lnTo>
                  <a:close/>
                </a:path>
              </a:pathLst>
            </a:custGeom>
            <a:solidFill>
              <a:srgbClr val="CCDFEC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8650985" y="2804922"/>
              <a:ext cx="408940" cy="408940"/>
            </a:xfrm>
            <a:custGeom>
              <a:avLst/>
              <a:gdLst/>
              <a:ahLst/>
              <a:cxnLst/>
              <a:rect l="l" t="t" r="r" b="b"/>
              <a:pathLst>
                <a:path w="408940" h="408939">
                  <a:moveTo>
                    <a:pt x="0" y="224662"/>
                  </a:moveTo>
                  <a:lnTo>
                    <a:pt x="91948" y="224662"/>
                  </a:lnTo>
                  <a:lnTo>
                    <a:pt x="91948" y="0"/>
                  </a:lnTo>
                  <a:lnTo>
                    <a:pt x="316484" y="0"/>
                  </a:lnTo>
                  <a:lnTo>
                    <a:pt x="316484" y="224662"/>
                  </a:lnTo>
                  <a:lnTo>
                    <a:pt x="408432" y="224662"/>
                  </a:lnTo>
                  <a:lnTo>
                    <a:pt x="204216" y="408431"/>
                  </a:lnTo>
                  <a:lnTo>
                    <a:pt x="0" y="224662"/>
                  </a:lnTo>
                  <a:close/>
                </a:path>
              </a:pathLst>
            </a:custGeom>
            <a:ln w="25400">
              <a:solidFill>
                <a:srgbClr val="CCDFE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9281921" y="3519677"/>
              <a:ext cx="408940" cy="408940"/>
            </a:xfrm>
            <a:custGeom>
              <a:avLst/>
              <a:gdLst/>
              <a:ahLst/>
              <a:cxnLst/>
              <a:rect l="l" t="t" r="r" b="b"/>
              <a:pathLst>
                <a:path w="408940" h="408939">
                  <a:moveTo>
                    <a:pt x="316483" y="0"/>
                  </a:moveTo>
                  <a:lnTo>
                    <a:pt x="91948" y="0"/>
                  </a:lnTo>
                  <a:lnTo>
                    <a:pt x="91948" y="224663"/>
                  </a:lnTo>
                  <a:lnTo>
                    <a:pt x="0" y="224663"/>
                  </a:lnTo>
                  <a:lnTo>
                    <a:pt x="204216" y="408432"/>
                  </a:lnTo>
                  <a:lnTo>
                    <a:pt x="408431" y="224663"/>
                  </a:lnTo>
                  <a:lnTo>
                    <a:pt x="316483" y="224663"/>
                  </a:lnTo>
                  <a:lnTo>
                    <a:pt x="316483" y="0"/>
                  </a:lnTo>
                  <a:close/>
                </a:path>
              </a:pathLst>
            </a:custGeom>
            <a:solidFill>
              <a:srgbClr val="CCDFEC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9281921" y="3519677"/>
              <a:ext cx="408940" cy="408940"/>
            </a:xfrm>
            <a:custGeom>
              <a:avLst/>
              <a:gdLst/>
              <a:ahLst/>
              <a:cxnLst/>
              <a:rect l="l" t="t" r="r" b="b"/>
              <a:pathLst>
                <a:path w="408940" h="408939">
                  <a:moveTo>
                    <a:pt x="0" y="224663"/>
                  </a:moveTo>
                  <a:lnTo>
                    <a:pt x="91948" y="224663"/>
                  </a:lnTo>
                  <a:lnTo>
                    <a:pt x="91948" y="0"/>
                  </a:lnTo>
                  <a:lnTo>
                    <a:pt x="316483" y="0"/>
                  </a:lnTo>
                  <a:lnTo>
                    <a:pt x="316483" y="224663"/>
                  </a:lnTo>
                  <a:lnTo>
                    <a:pt x="408431" y="224663"/>
                  </a:lnTo>
                  <a:lnTo>
                    <a:pt x="204216" y="408432"/>
                  </a:lnTo>
                  <a:lnTo>
                    <a:pt x="0" y="224663"/>
                  </a:lnTo>
                  <a:close/>
                </a:path>
              </a:pathLst>
            </a:custGeom>
            <a:ln w="25400">
              <a:solidFill>
                <a:srgbClr val="CCDFE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9912857" y="4223766"/>
              <a:ext cx="408940" cy="408940"/>
            </a:xfrm>
            <a:custGeom>
              <a:avLst/>
              <a:gdLst/>
              <a:ahLst/>
              <a:cxnLst/>
              <a:rect l="l" t="t" r="r" b="b"/>
              <a:pathLst>
                <a:path w="408940" h="408939">
                  <a:moveTo>
                    <a:pt x="316484" y="0"/>
                  </a:moveTo>
                  <a:lnTo>
                    <a:pt x="91948" y="0"/>
                  </a:lnTo>
                  <a:lnTo>
                    <a:pt x="91948" y="224662"/>
                  </a:lnTo>
                  <a:lnTo>
                    <a:pt x="0" y="224662"/>
                  </a:lnTo>
                  <a:lnTo>
                    <a:pt x="204216" y="408431"/>
                  </a:lnTo>
                  <a:lnTo>
                    <a:pt x="408432" y="224662"/>
                  </a:lnTo>
                  <a:lnTo>
                    <a:pt x="316484" y="224662"/>
                  </a:lnTo>
                  <a:lnTo>
                    <a:pt x="316484" y="0"/>
                  </a:lnTo>
                  <a:close/>
                </a:path>
              </a:pathLst>
            </a:custGeom>
            <a:solidFill>
              <a:srgbClr val="CCDFEC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9912857" y="4223766"/>
              <a:ext cx="408940" cy="408940"/>
            </a:xfrm>
            <a:custGeom>
              <a:avLst/>
              <a:gdLst/>
              <a:ahLst/>
              <a:cxnLst/>
              <a:rect l="l" t="t" r="r" b="b"/>
              <a:pathLst>
                <a:path w="408940" h="408939">
                  <a:moveTo>
                    <a:pt x="0" y="224662"/>
                  </a:moveTo>
                  <a:lnTo>
                    <a:pt x="91948" y="224662"/>
                  </a:lnTo>
                  <a:lnTo>
                    <a:pt x="91948" y="0"/>
                  </a:lnTo>
                  <a:lnTo>
                    <a:pt x="316484" y="0"/>
                  </a:lnTo>
                  <a:lnTo>
                    <a:pt x="316484" y="224662"/>
                  </a:lnTo>
                  <a:lnTo>
                    <a:pt x="408432" y="224662"/>
                  </a:lnTo>
                  <a:lnTo>
                    <a:pt x="204216" y="408431"/>
                  </a:lnTo>
                  <a:lnTo>
                    <a:pt x="0" y="224662"/>
                  </a:lnTo>
                  <a:close/>
                </a:path>
              </a:pathLst>
            </a:custGeom>
            <a:ln w="25400">
              <a:solidFill>
                <a:srgbClr val="CCDFE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0543793" y="4944617"/>
              <a:ext cx="408940" cy="408940"/>
            </a:xfrm>
            <a:custGeom>
              <a:avLst/>
              <a:gdLst/>
              <a:ahLst/>
              <a:cxnLst/>
              <a:rect l="l" t="t" r="r" b="b"/>
              <a:pathLst>
                <a:path w="408940" h="408939">
                  <a:moveTo>
                    <a:pt x="316483" y="0"/>
                  </a:moveTo>
                  <a:lnTo>
                    <a:pt x="91948" y="0"/>
                  </a:lnTo>
                  <a:lnTo>
                    <a:pt x="91948" y="224662"/>
                  </a:lnTo>
                  <a:lnTo>
                    <a:pt x="0" y="224662"/>
                  </a:lnTo>
                  <a:lnTo>
                    <a:pt x="204215" y="408431"/>
                  </a:lnTo>
                  <a:lnTo>
                    <a:pt x="408431" y="224662"/>
                  </a:lnTo>
                  <a:lnTo>
                    <a:pt x="316483" y="224662"/>
                  </a:lnTo>
                  <a:lnTo>
                    <a:pt x="316483" y="0"/>
                  </a:lnTo>
                  <a:close/>
                </a:path>
              </a:pathLst>
            </a:custGeom>
            <a:solidFill>
              <a:srgbClr val="CCDFEC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0543793" y="4944617"/>
              <a:ext cx="408940" cy="408940"/>
            </a:xfrm>
            <a:custGeom>
              <a:avLst/>
              <a:gdLst/>
              <a:ahLst/>
              <a:cxnLst/>
              <a:rect l="l" t="t" r="r" b="b"/>
              <a:pathLst>
                <a:path w="408940" h="408939">
                  <a:moveTo>
                    <a:pt x="0" y="224662"/>
                  </a:moveTo>
                  <a:lnTo>
                    <a:pt x="91948" y="224662"/>
                  </a:lnTo>
                  <a:lnTo>
                    <a:pt x="91948" y="0"/>
                  </a:lnTo>
                  <a:lnTo>
                    <a:pt x="316483" y="0"/>
                  </a:lnTo>
                  <a:lnTo>
                    <a:pt x="316483" y="224662"/>
                  </a:lnTo>
                  <a:lnTo>
                    <a:pt x="408431" y="224662"/>
                  </a:lnTo>
                  <a:lnTo>
                    <a:pt x="204215" y="408431"/>
                  </a:lnTo>
                  <a:lnTo>
                    <a:pt x="0" y="224662"/>
                  </a:lnTo>
                  <a:close/>
                </a:path>
              </a:pathLst>
            </a:custGeom>
            <a:ln w="25400">
              <a:solidFill>
                <a:srgbClr val="CCDFE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85C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Abby Bolt</dc:creator>
  <dc:title>PowerPoint Presentation</dc:title>
  <dcterms:created xsi:type="dcterms:W3CDTF">2023-08-08T11:17:23Z</dcterms:created>
  <dcterms:modified xsi:type="dcterms:W3CDTF">2023-08-08T11:17:23Z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2022-11-09T00:00:00Z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2023-08-08T00:00:00Z</vt:filetime>
  </property>
  <property fmtid="{D5CDD505-2E9C-101B-9397-08002B2CF9AE}" pid="5" name="Producer">
    <vt:lpwstr>Microsoft® PowerPoint® for Microsoft 365</vt:lpwstr>
  </property>
</Properties>
</file>