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298" r:id="rId3"/>
    <p:sldId id="301" r:id="rId4"/>
    <p:sldId id="302" r:id="rId5"/>
    <p:sldId id="303" r:id="rId6"/>
    <p:sldId id="304" r:id="rId7"/>
    <p:sldId id="337" r:id="rId8"/>
    <p:sldId id="306" r:id="rId9"/>
    <p:sldId id="307" r:id="rId10"/>
    <p:sldId id="308" r:id="rId11"/>
    <p:sldId id="309" r:id="rId12"/>
    <p:sldId id="338" r:id="rId13"/>
    <p:sldId id="311" r:id="rId14"/>
    <p:sldId id="312" r:id="rId15"/>
    <p:sldId id="313"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EFAFB4"/>
    <a:srgbClr val="0000FF"/>
    <a:srgbClr val="009900"/>
    <a:srgbClr val="FE1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81" autoAdjust="0"/>
  </p:normalViewPr>
  <p:slideViewPr>
    <p:cSldViewPr>
      <p:cViewPr varScale="1">
        <p:scale>
          <a:sx n="89" d="100"/>
          <a:sy n="89" d="100"/>
        </p:scale>
        <p:origin x="128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D0063F-3018-4EDB-BB52-0279B4309419}" type="slidenum">
              <a:rPr lang="en-GB"/>
              <a:pPr>
                <a:defRPr/>
              </a:pPr>
              <a:t>‹#›</a:t>
            </a:fld>
            <a:endParaRPr lang="en-GB"/>
          </a:p>
        </p:txBody>
      </p:sp>
    </p:spTree>
    <p:extLst>
      <p:ext uri="{BB962C8B-B14F-4D97-AF65-F5344CB8AC3E}">
        <p14:creationId xmlns:p14="http://schemas.microsoft.com/office/powerpoint/2010/main" val="193894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72C3A5-ED96-4F9F-AA7A-F1444B547490}" type="slidenum">
              <a:rPr lang="en-GB"/>
              <a:pPr>
                <a:defRPr/>
              </a:pPr>
              <a:t>‹#›</a:t>
            </a:fld>
            <a:endParaRPr lang="en-GB"/>
          </a:p>
        </p:txBody>
      </p:sp>
    </p:spTree>
    <p:extLst>
      <p:ext uri="{BB962C8B-B14F-4D97-AF65-F5344CB8AC3E}">
        <p14:creationId xmlns:p14="http://schemas.microsoft.com/office/powerpoint/2010/main" val="424403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1A1372-C6FD-4363-BEAB-6346D1981DD6}" type="slidenum">
              <a:rPr lang="en-GB"/>
              <a:pPr>
                <a:defRPr/>
              </a:pPr>
              <a:t>‹#›</a:t>
            </a:fld>
            <a:endParaRPr lang="en-GB"/>
          </a:p>
        </p:txBody>
      </p:sp>
    </p:spTree>
    <p:extLst>
      <p:ext uri="{BB962C8B-B14F-4D97-AF65-F5344CB8AC3E}">
        <p14:creationId xmlns:p14="http://schemas.microsoft.com/office/powerpoint/2010/main" val="94156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2D2A53-D761-4A74-A95E-D3830BFB6AD1}" type="slidenum">
              <a:rPr lang="en-GB"/>
              <a:pPr>
                <a:defRPr/>
              </a:pPr>
              <a:t>‹#›</a:t>
            </a:fld>
            <a:endParaRPr lang="en-GB"/>
          </a:p>
        </p:txBody>
      </p:sp>
    </p:spTree>
    <p:extLst>
      <p:ext uri="{BB962C8B-B14F-4D97-AF65-F5344CB8AC3E}">
        <p14:creationId xmlns:p14="http://schemas.microsoft.com/office/powerpoint/2010/main" val="124711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9F3FF9A-D1E6-44EC-8512-111CF490035A}" type="slidenum">
              <a:rPr lang="en-GB"/>
              <a:pPr>
                <a:defRPr/>
              </a:pPr>
              <a:t>‹#›</a:t>
            </a:fld>
            <a:endParaRPr lang="en-GB"/>
          </a:p>
        </p:txBody>
      </p:sp>
    </p:spTree>
    <p:extLst>
      <p:ext uri="{BB962C8B-B14F-4D97-AF65-F5344CB8AC3E}">
        <p14:creationId xmlns:p14="http://schemas.microsoft.com/office/powerpoint/2010/main" val="71031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9815F18-80D1-479B-8EC6-D2E2BA35D525}" type="slidenum">
              <a:rPr lang="en-GB"/>
              <a:pPr>
                <a:defRPr/>
              </a:pPr>
              <a:t>‹#›</a:t>
            </a:fld>
            <a:endParaRPr lang="en-GB"/>
          </a:p>
        </p:txBody>
      </p:sp>
    </p:spTree>
    <p:extLst>
      <p:ext uri="{BB962C8B-B14F-4D97-AF65-F5344CB8AC3E}">
        <p14:creationId xmlns:p14="http://schemas.microsoft.com/office/powerpoint/2010/main" val="79700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3CE373F-FC6C-4ADD-9D0B-404D853D2C92}" type="slidenum">
              <a:rPr lang="en-GB"/>
              <a:pPr>
                <a:defRPr/>
              </a:pPr>
              <a:t>‹#›</a:t>
            </a:fld>
            <a:endParaRPr lang="en-GB"/>
          </a:p>
        </p:txBody>
      </p:sp>
    </p:spTree>
    <p:extLst>
      <p:ext uri="{BB962C8B-B14F-4D97-AF65-F5344CB8AC3E}">
        <p14:creationId xmlns:p14="http://schemas.microsoft.com/office/powerpoint/2010/main" val="347374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CAEFD3A-8BB4-4450-9F91-DA6235D87D1E}" type="slidenum">
              <a:rPr lang="en-GB"/>
              <a:pPr>
                <a:defRPr/>
              </a:pPr>
              <a:t>‹#›</a:t>
            </a:fld>
            <a:endParaRPr lang="en-GB"/>
          </a:p>
        </p:txBody>
      </p:sp>
    </p:spTree>
    <p:extLst>
      <p:ext uri="{BB962C8B-B14F-4D97-AF65-F5344CB8AC3E}">
        <p14:creationId xmlns:p14="http://schemas.microsoft.com/office/powerpoint/2010/main" val="354735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0FA7353-40A3-401A-9EED-B041E08D7B56}" type="slidenum">
              <a:rPr lang="en-GB"/>
              <a:pPr>
                <a:defRPr/>
              </a:pPr>
              <a:t>‹#›</a:t>
            </a:fld>
            <a:endParaRPr lang="en-GB"/>
          </a:p>
        </p:txBody>
      </p:sp>
    </p:spTree>
    <p:extLst>
      <p:ext uri="{BB962C8B-B14F-4D97-AF65-F5344CB8AC3E}">
        <p14:creationId xmlns:p14="http://schemas.microsoft.com/office/powerpoint/2010/main" val="118348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BC9A5C-5B7C-49BE-8832-7F2A9F8BCC22}" type="slidenum">
              <a:rPr lang="en-GB"/>
              <a:pPr>
                <a:defRPr/>
              </a:pPr>
              <a:t>‹#›</a:t>
            </a:fld>
            <a:endParaRPr lang="en-GB"/>
          </a:p>
        </p:txBody>
      </p:sp>
    </p:spTree>
    <p:extLst>
      <p:ext uri="{BB962C8B-B14F-4D97-AF65-F5344CB8AC3E}">
        <p14:creationId xmlns:p14="http://schemas.microsoft.com/office/powerpoint/2010/main" val="35314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5C30D19-CF66-4CE4-8108-436D717A4CB6}" type="slidenum">
              <a:rPr lang="en-GB"/>
              <a:pPr>
                <a:defRPr/>
              </a:pPr>
              <a:t>‹#›</a:t>
            </a:fld>
            <a:endParaRPr lang="en-GB"/>
          </a:p>
        </p:txBody>
      </p:sp>
    </p:spTree>
    <p:extLst>
      <p:ext uri="{BB962C8B-B14F-4D97-AF65-F5344CB8AC3E}">
        <p14:creationId xmlns:p14="http://schemas.microsoft.com/office/powerpoint/2010/main" val="378977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BDAB13-24F7-4D19-9C4B-FD0CBE6D628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a.paice@imperial.ac.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3.imperial.ac.uk/electricalengineering/intern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484187"/>
            <a:ext cx="7772400" cy="1072605"/>
          </a:xfrm>
        </p:spPr>
        <p:txBody>
          <a:bodyPr/>
          <a:lstStyle/>
          <a:p>
            <a:pPr eaLnBrk="1" hangingPunct="1"/>
            <a:r>
              <a:rPr lang="en-GB" altLang="en-US" sz="3600" dirty="0" smtClean="0"/>
              <a:t>EEED Day 1 Safety </a:t>
            </a:r>
            <a:r>
              <a:rPr lang="en-GB" altLang="en-US" sz="3600" dirty="0" smtClean="0"/>
              <a:t>Induction 2016</a:t>
            </a:r>
            <a:r>
              <a:rPr lang="en-GB" altLang="en-US" sz="4000" dirty="0" smtClean="0"/>
              <a:t/>
            </a:r>
            <a:br>
              <a:rPr lang="en-GB" altLang="en-US" sz="4000" dirty="0" smtClean="0"/>
            </a:br>
            <a:endParaRPr lang="en-GB" altLang="en-US" sz="4000" dirty="0" smtClean="0"/>
          </a:p>
        </p:txBody>
      </p:sp>
      <p:sp>
        <p:nvSpPr>
          <p:cNvPr id="2051" name="Rectangle 3"/>
          <p:cNvSpPr>
            <a:spLocks noGrp="1" noChangeArrowheads="1"/>
          </p:cNvSpPr>
          <p:nvPr>
            <p:ph type="subTitle" idx="1"/>
          </p:nvPr>
        </p:nvSpPr>
        <p:spPr>
          <a:xfrm>
            <a:off x="179512" y="4365104"/>
            <a:ext cx="8497888" cy="1752600"/>
          </a:xfrm>
        </p:spPr>
        <p:txBody>
          <a:bodyPr/>
          <a:lstStyle/>
          <a:p>
            <a:pPr eaLnBrk="1" hangingPunct="1"/>
            <a:r>
              <a:rPr lang="en-GB" altLang="en-US" dirty="0" smtClean="0"/>
              <a:t>Andy Paice </a:t>
            </a:r>
          </a:p>
          <a:p>
            <a:pPr eaLnBrk="1" hangingPunct="1"/>
            <a:r>
              <a:rPr lang="en-GB" altLang="en-US" dirty="0" smtClean="0"/>
              <a:t>Department Facilities Manager</a:t>
            </a:r>
          </a:p>
          <a:p>
            <a:pPr eaLnBrk="1" hangingPunct="1"/>
            <a:r>
              <a:rPr lang="en-GB" altLang="en-US" dirty="0" smtClean="0"/>
              <a:t> and Safety </a:t>
            </a:r>
            <a:r>
              <a:rPr lang="en-GB" altLang="en-US" dirty="0" smtClean="0"/>
              <a:t>Officer</a:t>
            </a:r>
            <a:endParaRPr lang="en-GB" altLang="en-US" dirty="0" smtClean="0"/>
          </a:p>
        </p:txBody>
      </p:sp>
      <p:pic>
        <p:nvPicPr>
          <p:cNvPr id="2" name="Picture 1"/>
          <p:cNvPicPr>
            <a:picLocks noChangeAspect="1"/>
          </p:cNvPicPr>
          <p:nvPr/>
        </p:nvPicPr>
        <p:blipFill>
          <a:blip r:embed="rId2"/>
          <a:stretch>
            <a:fillRect/>
          </a:stretch>
        </p:blipFill>
        <p:spPr>
          <a:xfrm>
            <a:off x="3382320" y="1412776"/>
            <a:ext cx="2086864" cy="26821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Help! -  First aid</a:t>
            </a:r>
          </a:p>
        </p:txBody>
      </p:sp>
      <p:sp>
        <p:nvSpPr>
          <p:cNvPr id="14339" name="Rectangle 3"/>
          <p:cNvSpPr>
            <a:spLocks noGrp="1" noChangeArrowheads="1"/>
          </p:cNvSpPr>
          <p:nvPr>
            <p:ph type="body" idx="1"/>
          </p:nvPr>
        </p:nvSpPr>
        <p:spPr>
          <a:xfrm>
            <a:off x="305594" y="1340768"/>
            <a:ext cx="8532812" cy="5184576"/>
          </a:xfrm>
        </p:spPr>
        <p:txBody>
          <a:bodyPr/>
          <a:lstStyle/>
          <a:p>
            <a:pPr eaLnBrk="1" hangingPunct="1">
              <a:lnSpc>
                <a:spcPct val="90000"/>
              </a:lnSpc>
            </a:pPr>
            <a:r>
              <a:rPr lang="en-GB" altLang="en-US" dirty="0" smtClean="0"/>
              <a:t>First aid contact information is displayed on posters by the lifts</a:t>
            </a:r>
          </a:p>
          <a:p>
            <a:pPr marL="0" indent="0" eaLnBrk="1" hangingPunct="1">
              <a:lnSpc>
                <a:spcPct val="90000"/>
              </a:lnSpc>
              <a:buNone/>
            </a:pPr>
            <a:endParaRPr lang="en-GB" altLang="en-US" dirty="0" smtClean="0"/>
          </a:p>
          <a:p>
            <a:pPr eaLnBrk="1" hangingPunct="1">
              <a:lnSpc>
                <a:spcPct val="90000"/>
              </a:lnSpc>
            </a:pPr>
            <a:endParaRPr lang="en-GB" altLang="en-US" dirty="0" smtClean="0"/>
          </a:p>
          <a:p>
            <a:pPr marL="0" indent="0" eaLnBrk="1" hangingPunct="1">
              <a:lnSpc>
                <a:spcPct val="90000"/>
              </a:lnSpc>
              <a:buNone/>
            </a:pPr>
            <a:endParaRPr lang="en-GB" altLang="en-US" dirty="0" smtClean="0"/>
          </a:p>
          <a:p>
            <a:pPr eaLnBrk="1" hangingPunct="1">
              <a:lnSpc>
                <a:spcPct val="90000"/>
              </a:lnSpc>
              <a:buFontTx/>
              <a:buNone/>
            </a:pPr>
            <a:endParaRPr lang="en-GB" altLang="en-US" dirty="0" smtClean="0"/>
          </a:p>
          <a:p>
            <a:pPr eaLnBrk="1" hangingPunct="1">
              <a:lnSpc>
                <a:spcPct val="90000"/>
              </a:lnSpc>
            </a:pPr>
            <a:endParaRPr lang="en-GB" altLang="en-US" dirty="0" smtClean="0"/>
          </a:p>
          <a:p>
            <a:pPr eaLnBrk="1" hangingPunct="1">
              <a:lnSpc>
                <a:spcPct val="90000"/>
              </a:lnSpc>
            </a:pPr>
            <a:endParaRPr lang="en-GB" altLang="en-US" dirty="0" smtClean="0"/>
          </a:p>
          <a:p>
            <a:pPr eaLnBrk="1" hangingPunct="1">
              <a:lnSpc>
                <a:spcPct val="90000"/>
              </a:lnSpc>
              <a:buFontTx/>
              <a:buNone/>
            </a:pPr>
            <a:r>
              <a:rPr lang="en-GB" altLang="en-US" dirty="0"/>
              <a:t> </a:t>
            </a:r>
            <a:r>
              <a:rPr lang="en-GB" altLang="en-US" dirty="0" smtClean="0"/>
              <a:t> </a:t>
            </a:r>
            <a:r>
              <a:rPr lang="en-GB" altLang="en-US" dirty="0" smtClean="0">
                <a:solidFill>
                  <a:srgbClr val="FF0000"/>
                </a:solidFill>
              </a:rPr>
              <a:t>Or ring Security on </a:t>
            </a:r>
            <a:r>
              <a:rPr lang="en-GB" altLang="en-US" dirty="0" smtClean="0">
                <a:solidFill>
                  <a:srgbClr val="FE120C"/>
                </a:solidFill>
              </a:rPr>
              <a:t>4444 as all security staff have first aid training.</a:t>
            </a:r>
          </a:p>
        </p:txBody>
      </p:sp>
      <p:grpSp>
        <p:nvGrpSpPr>
          <p:cNvPr id="14340" name="Group 4"/>
          <p:cNvGrpSpPr>
            <a:grpSpLocks/>
          </p:cNvGrpSpPr>
          <p:nvPr/>
        </p:nvGrpSpPr>
        <p:grpSpPr bwMode="auto">
          <a:xfrm>
            <a:off x="3225800" y="2624497"/>
            <a:ext cx="2692400" cy="2693988"/>
            <a:chOff x="1760" y="1629"/>
            <a:chExt cx="1696" cy="1697"/>
          </a:xfrm>
        </p:grpSpPr>
        <p:sp>
          <p:nvSpPr>
            <p:cNvPr id="14341" name="Rectangle 5"/>
            <p:cNvSpPr>
              <a:spLocks noChangeArrowheads="1"/>
            </p:cNvSpPr>
            <p:nvPr/>
          </p:nvSpPr>
          <p:spPr bwMode="auto">
            <a:xfrm>
              <a:off x="2336" y="2205"/>
              <a:ext cx="576" cy="57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4342" name="Rectangle 6"/>
            <p:cNvSpPr>
              <a:spLocks noChangeArrowheads="1"/>
            </p:cNvSpPr>
            <p:nvPr/>
          </p:nvSpPr>
          <p:spPr bwMode="auto">
            <a:xfrm>
              <a:off x="2880" y="2205"/>
              <a:ext cx="576" cy="57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4343" name="Rectangle 7"/>
            <p:cNvSpPr>
              <a:spLocks noChangeArrowheads="1"/>
            </p:cNvSpPr>
            <p:nvPr/>
          </p:nvSpPr>
          <p:spPr bwMode="auto">
            <a:xfrm>
              <a:off x="1760" y="2205"/>
              <a:ext cx="576" cy="57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4344" name="Rectangle 8"/>
            <p:cNvSpPr>
              <a:spLocks noChangeArrowheads="1"/>
            </p:cNvSpPr>
            <p:nvPr/>
          </p:nvSpPr>
          <p:spPr bwMode="auto">
            <a:xfrm>
              <a:off x="2336" y="1629"/>
              <a:ext cx="576" cy="57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4345" name="Rectangle 9"/>
            <p:cNvSpPr>
              <a:spLocks noChangeArrowheads="1"/>
            </p:cNvSpPr>
            <p:nvPr/>
          </p:nvSpPr>
          <p:spPr bwMode="auto">
            <a:xfrm>
              <a:off x="2336" y="2750"/>
              <a:ext cx="576" cy="57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Working hours and access </a:t>
            </a:r>
          </a:p>
        </p:txBody>
      </p:sp>
      <p:sp>
        <p:nvSpPr>
          <p:cNvPr id="15363" name="Rectangle 3"/>
          <p:cNvSpPr>
            <a:spLocks noGrp="1" noChangeArrowheads="1"/>
          </p:cNvSpPr>
          <p:nvPr>
            <p:ph type="body" idx="1"/>
          </p:nvPr>
        </p:nvSpPr>
        <p:spPr/>
        <p:txBody>
          <a:bodyPr/>
          <a:lstStyle/>
          <a:p>
            <a:pPr eaLnBrk="1" hangingPunct="1"/>
            <a:r>
              <a:rPr lang="en-GB" altLang="en-US" smtClean="0"/>
              <a:t>Normal hours:</a:t>
            </a:r>
          </a:p>
          <a:p>
            <a:pPr lvl="1" eaLnBrk="1" hangingPunct="1"/>
            <a:r>
              <a:rPr lang="en-GB" altLang="en-US" smtClean="0"/>
              <a:t> Monday – Friday, 07.00 – 17.30 </a:t>
            </a:r>
          </a:p>
          <a:p>
            <a:pPr eaLnBrk="1" hangingPunct="1"/>
            <a:r>
              <a:rPr lang="en-GB" altLang="en-US" smtClean="0"/>
              <a:t>Outside these times (swipe card access 17.30 – midnight), maintain contact!</a:t>
            </a:r>
          </a:p>
          <a:p>
            <a:pPr eaLnBrk="1" hangingPunct="1"/>
            <a:r>
              <a:rPr lang="en-GB" altLang="en-US" smtClean="0"/>
              <a:t>Access to laboratory and workshop equipment is restricted. Lone working is not allowed in these areas.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Hazardous areas / procedures</a:t>
            </a:r>
          </a:p>
        </p:txBody>
      </p:sp>
      <p:sp>
        <p:nvSpPr>
          <p:cNvPr id="16387" name="Rectangle 3"/>
          <p:cNvSpPr>
            <a:spLocks noGrp="1" noChangeArrowheads="1"/>
          </p:cNvSpPr>
          <p:nvPr>
            <p:ph type="body" idx="1"/>
          </p:nvPr>
        </p:nvSpPr>
        <p:spPr>
          <a:xfrm>
            <a:off x="467544" y="1269131"/>
            <a:ext cx="8424862" cy="5256213"/>
          </a:xfrm>
        </p:spPr>
        <p:txBody>
          <a:bodyPr/>
          <a:lstStyle/>
          <a:p>
            <a:pPr eaLnBrk="1" hangingPunct="1">
              <a:lnSpc>
                <a:spcPct val="90000"/>
              </a:lnSpc>
            </a:pPr>
            <a:r>
              <a:rPr lang="en-GB" altLang="en-US" dirty="0" smtClean="0"/>
              <a:t>No one may use laboratory or workshop equipment without permission, and UG students must be supervised. </a:t>
            </a:r>
          </a:p>
          <a:p>
            <a:pPr eaLnBrk="1" hangingPunct="1">
              <a:lnSpc>
                <a:spcPct val="90000"/>
              </a:lnSpc>
            </a:pPr>
            <a:r>
              <a:rPr lang="en-GB" altLang="en-US" dirty="0" smtClean="0"/>
              <a:t>Departmental Safety Officer:</a:t>
            </a:r>
          </a:p>
          <a:p>
            <a:pPr lvl="1" eaLnBrk="1" hangingPunct="1">
              <a:lnSpc>
                <a:spcPct val="90000"/>
              </a:lnSpc>
            </a:pPr>
            <a:r>
              <a:rPr lang="en-GB" altLang="en-US" dirty="0" smtClean="0"/>
              <a:t>Mr Andy Paice. Room 201 Ext 46190 </a:t>
            </a:r>
            <a:r>
              <a:rPr lang="en-GB" altLang="en-US" i="1" dirty="0" smtClean="0">
                <a:solidFill>
                  <a:schemeClr val="accent2"/>
                </a:solidFill>
                <a:hlinkClick r:id="rId2"/>
              </a:rPr>
              <a:t>a.paice@imperial.ac.uk</a:t>
            </a:r>
            <a:r>
              <a:rPr lang="en-GB" altLang="en-US" i="1" dirty="0" smtClean="0">
                <a:solidFill>
                  <a:schemeClr val="accent2"/>
                </a:solidFill>
              </a:rPr>
              <a:t> </a:t>
            </a:r>
          </a:p>
          <a:p>
            <a:pPr eaLnBrk="1" hangingPunct="1">
              <a:lnSpc>
                <a:spcPct val="90000"/>
              </a:lnSpc>
            </a:pPr>
            <a:r>
              <a:rPr lang="en-GB" altLang="en-US" dirty="0" smtClean="0"/>
              <a:t>Departmental Chemical Safety:</a:t>
            </a:r>
          </a:p>
          <a:p>
            <a:pPr lvl="1" eaLnBrk="1" hangingPunct="1">
              <a:lnSpc>
                <a:spcPct val="90000"/>
              </a:lnSpc>
            </a:pPr>
            <a:r>
              <a:rPr lang="en-GB" altLang="en-US" dirty="0" smtClean="0"/>
              <a:t>Dr Zahid Durrani. Room 704 Ext 46232. </a:t>
            </a:r>
          </a:p>
          <a:p>
            <a:pPr eaLnBrk="1" hangingPunct="1">
              <a:lnSpc>
                <a:spcPct val="90000"/>
              </a:lnSpc>
            </a:pPr>
            <a:r>
              <a:rPr lang="en-GB" altLang="en-US" dirty="0" smtClean="0"/>
              <a:t>Departmental Laser Safety:</a:t>
            </a:r>
          </a:p>
          <a:p>
            <a:pPr lvl="1" eaLnBrk="1" hangingPunct="1">
              <a:lnSpc>
                <a:spcPct val="90000"/>
              </a:lnSpc>
            </a:pPr>
            <a:r>
              <a:rPr lang="en-GB" altLang="en-US" dirty="0" smtClean="0"/>
              <a:t>Prof Andrew Holmes. Room 701 Ext 46239. </a:t>
            </a:r>
          </a:p>
          <a:p>
            <a:pPr eaLnBrk="1" hangingPunct="1">
              <a:lnSpc>
                <a:spcPct val="90000"/>
              </a:lnSpc>
            </a:pPr>
            <a:endParaRPr lang="en-GB" altLang="en-US" dirty="0" smtClean="0"/>
          </a:p>
        </p:txBody>
      </p:sp>
    </p:spTree>
    <p:extLst>
      <p:ext uri="{BB962C8B-B14F-4D97-AF65-F5344CB8AC3E}">
        <p14:creationId xmlns:p14="http://schemas.microsoft.com/office/powerpoint/2010/main" val="2722345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4000" smtClean="0"/>
              <a:t>Departmental policy on electrical equipment</a:t>
            </a:r>
          </a:p>
        </p:txBody>
      </p:sp>
      <p:sp>
        <p:nvSpPr>
          <p:cNvPr id="17411" name="Rectangle 3"/>
          <p:cNvSpPr>
            <a:spLocks noGrp="1" noChangeArrowheads="1"/>
          </p:cNvSpPr>
          <p:nvPr>
            <p:ph type="body" idx="1"/>
          </p:nvPr>
        </p:nvSpPr>
        <p:spPr>
          <a:xfrm>
            <a:off x="457200" y="1600200"/>
            <a:ext cx="8229600" cy="3557588"/>
          </a:xfrm>
        </p:spPr>
        <p:txBody>
          <a:bodyPr/>
          <a:lstStyle/>
          <a:p>
            <a:pPr eaLnBrk="1" hangingPunct="1">
              <a:lnSpc>
                <a:spcPct val="90000"/>
              </a:lnSpc>
            </a:pPr>
            <a:r>
              <a:rPr lang="en-GB" altLang="en-US" b="1" dirty="0" smtClean="0"/>
              <a:t>All</a:t>
            </a:r>
            <a:r>
              <a:rPr lang="en-GB" altLang="en-US" dirty="0" smtClean="0"/>
              <a:t> mains-powered electrical equipment should have an up-to-date test label. If there is no label, or if it is out of date, you may not use the equipment – contact the Technical Support Group (see intranet) to arrange suitable testing.</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0104" y="4437112"/>
            <a:ext cx="3123522" cy="204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5860" name="Text Box 4"/>
          <p:cNvSpPr txBox="1">
            <a:spLocks noChangeArrowheads="1"/>
          </p:cNvSpPr>
          <p:nvPr/>
        </p:nvSpPr>
        <p:spPr bwMode="auto">
          <a:xfrm>
            <a:off x="302380" y="4245508"/>
            <a:ext cx="5276313"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GB" altLang="en-US" b="1" dirty="0" smtClean="0">
                <a:solidFill>
                  <a:srgbClr val="FF0000"/>
                </a:solidFill>
              </a:rPr>
              <a:t>Any electrical devices that you bring into the College will have to be tested</a:t>
            </a:r>
            <a:r>
              <a:rPr lang="en-GB" altLang="en-US" sz="2400" b="1" dirty="0" smtClean="0">
                <a:solidFill>
                  <a:srgbClr val="FF0000"/>
                </a:solidFill>
              </a:rPr>
              <a:t>. (e.g. Laptop and mobile phone chargers).</a:t>
            </a:r>
            <a:endParaRPr lang="en-GB" alt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mtClean="0"/>
              <a:t>One more form to fill in…</a:t>
            </a:r>
          </a:p>
        </p:txBody>
      </p:sp>
      <p:sp>
        <p:nvSpPr>
          <p:cNvPr id="18435" name="Rectangle 3"/>
          <p:cNvSpPr>
            <a:spLocks noGrp="1" noChangeArrowheads="1"/>
          </p:cNvSpPr>
          <p:nvPr>
            <p:ph type="body" idx="1"/>
          </p:nvPr>
        </p:nvSpPr>
        <p:spPr/>
        <p:txBody>
          <a:bodyPr/>
          <a:lstStyle/>
          <a:p>
            <a:pPr eaLnBrk="1" hangingPunct="1"/>
            <a:r>
              <a:rPr lang="en-GB" altLang="en-US" smtClean="0"/>
              <a:t>Agree to safety document</a:t>
            </a:r>
          </a:p>
          <a:p>
            <a:pPr lvl="1" eaLnBrk="1" hangingPunct="1"/>
            <a:r>
              <a:rPr lang="en-GB" altLang="en-US" smtClean="0"/>
              <a:t>You will soon receive an email with a web URL linking to the Departmental safety statement: do what it says…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mtClean="0"/>
              <a:t>Information and notices</a:t>
            </a:r>
          </a:p>
        </p:txBody>
      </p:sp>
      <p:sp>
        <p:nvSpPr>
          <p:cNvPr id="19459" name="Rectangle 3"/>
          <p:cNvSpPr>
            <a:spLocks noChangeArrowheads="1"/>
          </p:cNvSpPr>
          <p:nvPr/>
        </p:nvSpPr>
        <p:spPr bwMode="auto">
          <a:xfrm>
            <a:off x="611188" y="1412875"/>
            <a:ext cx="806291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GB" altLang="en-US" dirty="0"/>
              <a:t>Departmental safety noticeboard located in level 1 corridor</a:t>
            </a:r>
          </a:p>
          <a:p>
            <a:pPr eaLnBrk="1" hangingPunct="1"/>
            <a:r>
              <a:rPr lang="en-GB" altLang="en-US" dirty="0"/>
              <a:t>Departmental safety committee meets </a:t>
            </a:r>
            <a:r>
              <a:rPr lang="en-GB" altLang="en-US" dirty="0" smtClean="0"/>
              <a:t>three times </a:t>
            </a:r>
            <a:r>
              <a:rPr lang="en-GB" altLang="en-US" dirty="0"/>
              <a:t>a year: </a:t>
            </a:r>
            <a:r>
              <a:rPr lang="en-GB" altLang="en-US" dirty="0" smtClean="0"/>
              <a:t>If you have anything you would like to raise at these meetings you should discuss with your UG Rep.</a:t>
            </a:r>
            <a:endParaRPr lang="en-GB" altLang="en-US" dirty="0"/>
          </a:p>
          <a:p>
            <a:pPr eaLnBrk="1" hangingPunct="1"/>
            <a:r>
              <a:rPr lang="en-GB" altLang="en-US" dirty="0"/>
              <a:t>College and departmental safety information: </a:t>
            </a:r>
            <a:r>
              <a:rPr lang="en-GB" altLang="en-US" sz="2400" dirty="0">
                <a:hlinkClick r:id="rId2"/>
              </a:rPr>
              <a:t>http://www3.imperial.ac.uk/electricalengineering/internal</a:t>
            </a:r>
            <a:endParaRPr lang="en-GB"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dirty="0" smtClean="0"/>
              <a:t>Issue of College ID Cards</a:t>
            </a:r>
          </a:p>
        </p:txBody>
      </p:sp>
      <p:sp>
        <p:nvSpPr>
          <p:cNvPr id="4099" name="Rectangle 3"/>
          <p:cNvSpPr>
            <a:spLocks noGrp="1" noChangeArrowheads="1"/>
          </p:cNvSpPr>
          <p:nvPr>
            <p:ph type="body" idx="1"/>
          </p:nvPr>
        </p:nvSpPr>
        <p:spPr>
          <a:xfrm>
            <a:off x="457200" y="5517232"/>
            <a:ext cx="8229600" cy="1058016"/>
          </a:xfrm>
        </p:spPr>
        <p:txBody>
          <a:bodyPr/>
          <a:lstStyle/>
          <a:p>
            <a:pPr eaLnBrk="1" hangingPunct="1"/>
            <a:r>
              <a:rPr lang="en-GB" altLang="en-US" sz="2400" dirty="0" smtClean="0"/>
              <a:t>Induction form from Department or Halls warden</a:t>
            </a:r>
            <a:r>
              <a:rPr lang="en-GB" altLang="en-US" sz="2400" dirty="0"/>
              <a:t>.</a:t>
            </a:r>
            <a:endParaRPr lang="en-GB" altLang="en-US" sz="2400" dirty="0" smtClean="0"/>
          </a:p>
          <a:p>
            <a:pPr eaLnBrk="1" hangingPunct="1"/>
            <a:r>
              <a:rPr lang="en-GB" altLang="en-US" sz="2400" dirty="0" smtClean="0"/>
              <a:t>ID cards will only be issued with a completed form.</a:t>
            </a:r>
          </a:p>
        </p:txBody>
      </p:sp>
      <p:pic>
        <p:nvPicPr>
          <p:cNvPr id="2" name="Picture 1"/>
          <p:cNvPicPr>
            <a:picLocks noChangeAspect="1"/>
          </p:cNvPicPr>
          <p:nvPr/>
        </p:nvPicPr>
        <p:blipFill>
          <a:blip r:embed="rId2"/>
          <a:stretch>
            <a:fillRect/>
          </a:stretch>
        </p:blipFill>
        <p:spPr>
          <a:xfrm>
            <a:off x="1259632" y="1315969"/>
            <a:ext cx="6192688" cy="42012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Help! -  Emergencies</a:t>
            </a:r>
          </a:p>
        </p:txBody>
      </p:sp>
      <p:sp>
        <p:nvSpPr>
          <p:cNvPr id="6147" name="Rectangle 3"/>
          <p:cNvSpPr>
            <a:spLocks noGrp="1" noChangeArrowheads="1"/>
          </p:cNvSpPr>
          <p:nvPr>
            <p:ph type="body" idx="1"/>
          </p:nvPr>
        </p:nvSpPr>
        <p:spPr>
          <a:xfrm>
            <a:off x="611188" y="1828800"/>
            <a:ext cx="7921625" cy="3832225"/>
          </a:xfrm>
        </p:spPr>
        <p:txBody>
          <a:bodyPr/>
          <a:lstStyle/>
          <a:p>
            <a:pPr eaLnBrk="1" hangingPunct="1"/>
            <a:r>
              <a:rPr lang="en-GB" altLang="en-US" dirty="0" smtClean="0"/>
              <a:t>College Emergency </a:t>
            </a:r>
            <a:r>
              <a:rPr lang="en-GB" altLang="en-US" sz="5400" dirty="0" smtClean="0">
                <a:solidFill>
                  <a:srgbClr val="009900"/>
                </a:solidFill>
              </a:rPr>
              <a:t>4444 </a:t>
            </a:r>
            <a:r>
              <a:rPr lang="en-GB" altLang="en-US" dirty="0" smtClean="0"/>
              <a:t>from any </a:t>
            </a:r>
            <a:r>
              <a:rPr lang="en-GB" altLang="en-US" u="sng" dirty="0" smtClean="0"/>
              <a:t>internal</a:t>
            </a:r>
            <a:r>
              <a:rPr lang="en-GB" altLang="en-US" dirty="0" smtClean="0"/>
              <a:t> phone</a:t>
            </a:r>
          </a:p>
          <a:p>
            <a:pPr eaLnBrk="1" hangingPunct="1"/>
            <a:r>
              <a:rPr lang="en-GB" altLang="en-US" dirty="0" smtClean="0"/>
              <a:t>Or </a:t>
            </a:r>
            <a:r>
              <a:rPr lang="en-GB" altLang="en-US" dirty="0" smtClean="0">
                <a:solidFill>
                  <a:srgbClr val="FE120C"/>
                </a:solidFill>
              </a:rPr>
              <a:t>0207 589 1000 </a:t>
            </a:r>
            <a:r>
              <a:rPr lang="en-GB" altLang="en-US" dirty="0" smtClean="0"/>
              <a:t>from external phone </a:t>
            </a:r>
            <a:r>
              <a:rPr lang="en-GB" altLang="en-US" i="1" dirty="0" smtClean="0"/>
              <a:t>(</a:t>
            </a:r>
            <a:r>
              <a:rPr lang="en-GB" altLang="en-US" i="1" dirty="0" err="1" smtClean="0"/>
              <a:t>eg</a:t>
            </a:r>
            <a:r>
              <a:rPr lang="en-GB" altLang="en-US" i="1" dirty="0" smtClean="0"/>
              <a:t> mobile – save it now!)</a:t>
            </a:r>
          </a:p>
          <a:p>
            <a:pPr eaLnBrk="1" hangingPunct="1"/>
            <a:r>
              <a:rPr lang="en-GB" altLang="en-US" i="1" dirty="0" smtClean="0">
                <a:solidFill>
                  <a:srgbClr val="0070C0"/>
                </a:solidFill>
              </a:rPr>
              <a:t>DO NOT CALL 999 or 111.</a:t>
            </a:r>
          </a:p>
          <a:p>
            <a:pPr eaLnBrk="1" hangingPunct="1"/>
            <a:r>
              <a:rPr lang="en-GB" altLang="en-US" dirty="0" smtClean="0"/>
              <a:t>Report any accident or near miss – see safety department website using the SALUS form.</a:t>
            </a:r>
          </a:p>
          <a:p>
            <a:pPr eaLnBrk="1" hangingPunct="1"/>
            <a:endParaRPr lang="en-GB" altLang="en-US" i="1" dirty="0" smtClean="0">
              <a:solidFill>
                <a:srgbClr val="FE120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smtClean="0"/>
              <a:t>Safety Guidance…</a:t>
            </a:r>
          </a:p>
        </p:txBody>
      </p:sp>
      <p:sp>
        <p:nvSpPr>
          <p:cNvPr id="7171" name="Rectangle 3"/>
          <p:cNvSpPr>
            <a:spLocks noGrp="1" noChangeArrowheads="1"/>
          </p:cNvSpPr>
          <p:nvPr>
            <p:ph type="body" idx="1"/>
          </p:nvPr>
        </p:nvSpPr>
        <p:spPr/>
        <p:txBody>
          <a:bodyPr/>
          <a:lstStyle/>
          <a:p>
            <a:pPr eaLnBrk="1" hangingPunct="1"/>
            <a:r>
              <a:rPr lang="en-GB" altLang="en-US" dirty="0" smtClean="0"/>
              <a:t>If you have any concerns, tell someone!</a:t>
            </a:r>
          </a:p>
          <a:p>
            <a:pPr lvl="1" eaLnBrk="1" hangingPunct="1"/>
            <a:r>
              <a:rPr lang="en-GB" altLang="en-US" dirty="0" smtClean="0"/>
              <a:t>Member of staff – Security – UG office – </a:t>
            </a:r>
          </a:p>
          <a:p>
            <a:pPr marL="457200" lvl="1" indent="0" eaLnBrk="1" hangingPunct="1">
              <a:buNone/>
            </a:pPr>
            <a:r>
              <a:rPr lang="en-GB" altLang="en-US" dirty="0" smtClean="0"/>
              <a:t>Andy Paice (ME!!)… </a:t>
            </a:r>
          </a:p>
          <a:p>
            <a:pPr eaLnBrk="1" hangingPunct="1">
              <a:buFontTx/>
              <a:buNone/>
            </a:pPr>
            <a:r>
              <a:rPr lang="en-GB" altLang="en-US" dirty="0" smtClean="0">
                <a:solidFill>
                  <a:srgbClr val="FE120C"/>
                </a:solidFill>
              </a:rPr>
              <a:t>   For Example!!! </a:t>
            </a:r>
          </a:p>
          <a:p>
            <a:pPr eaLnBrk="1" hangingPunct="1">
              <a:buFontTx/>
              <a:buNone/>
            </a:pPr>
            <a:r>
              <a:rPr lang="en-GB" altLang="en-US" dirty="0" smtClean="0">
                <a:solidFill>
                  <a:srgbClr val="FE120C"/>
                </a:solidFill>
              </a:rPr>
              <a:t>Building faults, Spillages, Trip hazards, Strange smells / noises / suspicious people…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dirty="0" smtClean="0"/>
              <a:t>Alarms</a:t>
            </a:r>
          </a:p>
        </p:txBody>
      </p:sp>
      <p:sp>
        <p:nvSpPr>
          <p:cNvPr id="8195" name="Rectangle 3"/>
          <p:cNvSpPr>
            <a:spLocks noGrp="1" noChangeArrowheads="1"/>
          </p:cNvSpPr>
          <p:nvPr>
            <p:ph type="body" idx="1"/>
          </p:nvPr>
        </p:nvSpPr>
        <p:spPr>
          <a:xfrm>
            <a:off x="457200" y="1600200"/>
            <a:ext cx="8291513" cy="4708525"/>
          </a:xfrm>
        </p:spPr>
        <p:txBody>
          <a:bodyPr/>
          <a:lstStyle/>
          <a:p>
            <a:pPr eaLnBrk="1" hangingPunct="1">
              <a:lnSpc>
                <a:spcPct val="80000"/>
              </a:lnSpc>
            </a:pPr>
            <a:r>
              <a:rPr lang="en-GB" altLang="en-US" sz="2800" dirty="0" smtClean="0"/>
              <a:t>Fire / Smoke / Security issue.</a:t>
            </a:r>
          </a:p>
          <a:p>
            <a:pPr eaLnBrk="1" hangingPunct="1">
              <a:lnSpc>
                <a:spcPct val="80000"/>
              </a:lnSpc>
            </a:pPr>
            <a:r>
              <a:rPr lang="en-GB" altLang="en-US" sz="2800" dirty="0" smtClean="0"/>
              <a:t>VERY LOUD sounders.</a:t>
            </a:r>
          </a:p>
          <a:p>
            <a:pPr eaLnBrk="1" hangingPunct="1">
              <a:lnSpc>
                <a:spcPct val="80000"/>
              </a:lnSpc>
            </a:pPr>
            <a:r>
              <a:rPr lang="en-GB" altLang="en-US" sz="2800" dirty="0" smtClean="0">
                <a:solidFill>
                  <a:srgbClr val="FE120C"/>
                </a:solidFill>
              </a:rPr>
              <a:t>Get out.</a:t>
            </a:r>
          </a:p>
          <a:p>
            <a:pPr eaLnBrk="1" hangingPunct="1">
              <a:lnSpc>
                <a:spcPct val="80000"/>
              </a:lnSpc>
            </a:pPr>
            <a:r>
              <a:rPr lang="en-GB" altLang="en-US" sz="2800" dirty="0" smtClean="0">
                <a:solidFill>
                  <a:srgbClr val="FE120C"/>
                </a:solidFill>
              </a:rPr>
              <a:t>Use stairs, NOT lift!</a:t>
            </a:r>
          </a:p>
          <a:p>
            <a:pPr eaLnBrk="1" hangingPunct="1">
              <a:lnSpc>
                <a:spcPct val="80000"/>
              </a:lnSpc>
            </a:pPr>
            <a:r>
              <a:rPr lang="en-GB" altLang="en-US" sz="2800" dirty="0" smtClean="0">
                <a:solidFill>
                  <a:srgbClr val="FE120C"/>
                </a:solidFill>
              </a:rPr>
              <a:t>Go to assembly point (F) By the Queens Tower.</a:t>
            </a:r>
            <a:endParaRPr lang="en-GB" altLang="en-US" sz="2800" dirty="0">
              <a:solidFill>
                <a:srgbClr val="FE120C"/>
              </a:solidFill>
            </a:endParaRPr>
          </a:p>
          <a:p>
            <a:pPr eaLnBrk="1" hangingPunct="1">
              <a:lnSpc>
                <a:spcPct val="80000"/>
              </a:lnSpc>
            </a:pPr>
            <a:r>
              <a:rPr lang="en-GB" altLang="en-US" sz="2400" dirty="0" smtClean="0"/>
              <a:t> (</a:t>
            </a:r>
            <a:r>
              <a:rPr lang="en-GB" altLang="en-US" sz="2400" b="1" u="sng" dirty="0" smtClean="0"/>
              <a:t>NOT</a:t>
            </a:r>
            <a:r>
              <a:rPr lang="en-GB" altLang="en-US" sz="2400" dirty="0" smtClean="0"/>
              <a:t> level 2 walkway!!)</a:t>
            </a:r>
          </a:p>
          <a:p>
            <a:pPr lvl="1" eaLnBrk="1" hangingPunct="1">
              <a:lnSpc>
                <a:spcPct val="80000"/>
              </a:lnSpc>
            </a:pPr>
            <a:r>
              <a:rPr lang="en-GB" altLang="en-US" sz="2400" dirty="0" smtClean="0"/>
              <a:t>Be aware that there may be emergency services in the roads and other “unusual hazards”</a:t>
            </a:r>
          </a:p>
          <a:p>
            <a:pPr eaLnBrk="1" hangingPunct="1">
              <a:lnSpc>
                <a:spcPct val="80000"/>
              </a:lnSpc>
            </a:pPr>
            <a:endParaRPr lang="en-GB" altLang="en-US" sz="2400" dirty="0" smtClean="0"/>
          </a:p>
          <a:p>
            <a:pPr eaLnBrk="1" hangingPunct="1">
              <a:lnSpc>
                <a:spcPct val="80000"/>
              </a:lnSpc>
            </a:pPr>
            <a:r>
              <a:rPr lang="en-GB" altLang="en-US" sz="2800" i="1" dirty="0" smtClean="0"/>
              <a:t>NB – Fire alarm tested on Wednesday mornings (3 seconds maximum)</a:t>
            </a:r>
          </a:p>
          <a:p>
            <a:pPr eaLnBrk="1" hangingPunct="1">
              <a:lnSpc>
                <a:spcPct val="80000"/>
              </a:lnSpc>
            </a:pPr>
            <a:endParaRPr lang="en-GB" altLang="en-US" sz="28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4000" dirty="0" smtClean="0"/>
              <a:t>Exits from the building</a:t>
            </a:r>
            <a:br>
              <a:rPr lang="en-GB" altLang="en-US" sz="4000" dirty="0" smtClean="0"/>
            </a:br>
            <a:r>
              <a:rPr lang="en-GB" altLang="en-US" sz="4000" dirty="0" smtClean="0"/>
              <a:t>(e.g. level 4)</a:t>
            </a:r>
          </a:p>
        </p:txBody>
      </p:sp>
      <p:pic>
        <p:nvPicPr>
          <p:cNvPr id="9219" name="Picture 3" descr="EENG4"/>
          <p:cNvPicPr>
            <a:picLocks noGrp="1" noChangeAspect="1" noChangeArrowheads="1"/>
          </p:cNvPicPr>
          <p:nvPr>
            <p:ph idx="1"/>
          </p:nvPr>
        </p:nvPicPr>
        <p:blipFill>
          <a:blip r:embed="rId2">
            <a:lum bright="-24000" contrast="22000"/>
            <a:grayscl/>
            <a:extLst>
              <a:ext uri="{28A0092B-C50C-407E-A947-70E740481C1C}">
                <a14:useLocalDpi xmlns:a14="http://schemas.microsoft.com/office/drawing/2010/main" val="0"/>
              </a:ext>
            </a:extLst>
          </a:blip>
          <a:srcRect/>
          <a:stretch>
            <a:fillRect/>
          </a:stretch>
        </p:blipFill>
        <p:spPr>
          <a:xfrm>
            <a:off x="0" y="2036763"/>
            <a:ext cx="9144000" cy="365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98692" name="Group 4"/>
          <p:cNvGrpSpPr>
            <a:grpSpLocks/>
          </p:cNvGrpSpPr>
          <p:nvPr/>
        </p:nvGrpSpPr>
        <p:grpSpPr bwMode="auto">
          <a:xfrm>
            <a:off x="179388" y="2133600"/>
            <a:ext cx="8712200" cy="2981325"/>
            <a:chOff x="113" y="1344"/>
            <a:chExt cx="5488" cy="1878"/>
          </a:xfrm>
        </p:grpSpPr>
        <p:sp>
          <p:nvSpPr>
            <p:cNvPr id="9234" name="Freeform 5"/>
            <p:cNvSpPr>
              <a:spLocks/>
            </p:cNvSpPr>
            <p:nvPr/>
          </p:nvSpPr>
          <p:spPr bwMode="auto">
            <a:xfrm>
              <a:off x="204" y="2062"/>
              <a:ext cx="771" cy="408"/>
            </a:xfrm>
            <a:custGeom>
              <a:avLst/>
              <a:gdLst>
                <a:gd name="T0" fmla="*/ 771 w 771"/>
                <a:gd name="T1" fmla="*/ 98 h 408"/>
                <a:gd name="T2" fmla="*/ 711 w 771"/>
                <a:gd name="T3" fmla="*/ 344 h 408"/>
                <a:gd name="T4" fmla="*/ 535 w 771"/>
                <a:gd name="T5" fmla="*/ 405 h 408"/>
                <a:gd name="T6" fmla="*/ 408 w 771"/>
                <a:gd name="T7" fmla="*/ 325 h 408"/>
                <a:gd name="T8" fmla="*/ 272 w 771"/>
                <a:gd name="T9" fmla="*/ 53 h 408"/>
                <a:gd name="T10" fmla="*/ 136 w 771"/>
                <a:gd name="T11" fmla="*/ 7 h 408"/>
                <a:gd name="T12" fmla="*/ 45 w 771"/>
                <a:gd name="T13" fmla="*/ 53 h 408"/>
                <a:gd name="T14" fmla="*/ 0 w 771"/>
                <a:gd name="T15" fmla="*/ 234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1" h="408">
                  <a:moveTo>
                    <a:pt x="771" y="98"/>
                  </a:moveTo>
                  <a:cubicBezTo>
                    <a:pt x="761" y="139"/>
                    <a:pt x="750" y="293"/>
                    <a:pt x="711" y="344"/>
                  </a:cubicBezTo>
                  <a:cubicBezTo>
                    <a:pt x="672" y="395"/>
                    <a:pt x="585" y="408"/>
                    <a:pt x="535" y="405"/>
                  </a:cubicBezTo>
                  <a:cubicBezTo>
                    <a:pt x="485" y="402"/>
                    <a:pt x="452" y="384"/>
                    <a:pt x="408" y="325"/>
                  </a:cubicBezTo>
                  <a:cubicBezTo>
                    <a:pt x="364" y="266"/>
                    <a:pt x="317" y="106"/>
                    <a:pt x="272" y="53"/>
                  </a:cubicBezTo>
                  <a:cubicBezTo>
                    <a:pt x="227" y="0"/>
                    <a:pt x="174" y="7"/>
                    <a:pt x="136" y="7"/>
                  </a:cubicBezTo>
                  <a:cubicBezTo>
                    <a:pt x="98" y="7"/>
                    <a:pt x="68" y="15"/>
                    <a:pt x="45" y="53"/>
                  </a:cubicBezTo>
                  <a:cubicBezTo>
                    <a:pt x="22" y="91"/>
                    <a:pt x="11" y="162"/>
                    <a:pt x="0" y="234"/>
                  </a:cubicBezTo>
                </a:path>
              </a:pathLst>
            </a:custGeom>
            <a:noFill/>
            <a:ln w="60325">
              <a:solidFill>
                <a:srgbClr val="FF00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Freeform 6"/>
            <p:cNvSpPr>
              <a:spLocks/>
            </p:cNvSpPr>
            <p:nvPr/>
          </p:nvSpPr>
          <p:spPr bwMode="auto">
            <a:xfrm>
              <a:off x="203" y="1943"/>
              <a:ext cx="1541" cy="581"/>
            </a:xfrm>
            <a:custGeom>
              <a:avLst/>
              <a:gdLst>
                <a:gd name="T0" fmla="*/ 1491 w 1541"/>
                <a:gd name="T1" fmla="*/ 273 h 581"/>
                <a:gd name="T2" fmla="*/ 1417 w 1541"/>
                <a:gd name="T3" fmla="*/ 524 h 581"/>
                <a:gd name="T4" fmla="*/ 746 w 1541"/>
                <a:gd name="T5" fmla="*/ 571 h 581"/>
                <a:gd name="T6" fmla="*/ 536 w 1541"/>
                <a:gd name="T7" fmla="*/ 537 h 581"/>
                <a:gd name="T8" fmla="*/ 409 w 1541"/>
                <a:gd name="T9" fmla="*/ 308 h 581"/>
                <a:gd name="T10" fmla="*/ 332 w 1541"/>
                <a:gd name="T11" fmla="*/ 83 h 581"/>
                <a:gd name="T12" fmla="*/ 197 w 1541"/>
                <a:gd name="T13" fmla="*/ 9 h 581"/>
                <a:gd name="T14" fmla="*/ 0 w 1541"/>
                <a:gd name="T15" fmla="*/ 137 h 5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1" h="581">
                  <a:moveTo>
                    <a:pt x="1491" y="273"/>
                  </a:moveTo>
                  <a:cubicBezTo>
                    <a:pt x="1479" y="315"/>
                    <a:pt x="1541" y="474"/>
                    <a:pt x="1417" y="524"/>
                  </a:cubicBezTo>
                  <a:cubicBezTo>
                    <a:pt x="1293" y="574"/>
                    <a:pt x="893" y="569"/>
                    <a:pt x="746" y="571"/>
                  </a:cubicBezTo>
                  <a:cubicBezTo>
                    <a:pt x="599" y="573"/>
                    <a:pt x="592" y="581"/>
                    <a:pt x="536" y="537"/>
                  </a:cubicBezTo>
                  <a:cubicBezTo>
                    <a:pt x="480" y="493"/>
                    <a:pt x="443" y="384"/>
                    <a:pt x="409" y="308"/>
                  </a:cubicBezTo>
                  <a:cubicBezTo>
                    <a:pt x="375" y="232"/>
                    <a:pt x="367" y="133"/>
                    <a:pt x="332" y="83"/>
                  </a:cubicBezTo>
                  <a:cubicBezTo>
                    <a:pt x="297" y="33"/>
                    <a:pt x="252" y="0"/>
                    <a:pt x="197" y="9"/>
                  </a:cubicBezTo>
                  <a:cubicBezTo>
                    <a:pt x="142" y="18"/>
                    <a:pt x="41" y="110"/>
                    <a:pt x="0" y="137"/>
                  </a:cubicBezTo>
                </a:path>
              </a:pathLst>
            </a:custGeom>
            <a:noFill/>
            <a:ln w="60325">
              <a:solidFill>
                <a:srgbClr val="FF00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6" name="Freeform 7"/>
            <p:cNvSpPr>
              <a:spLocks/>
            </p:cNvSpPr>
            <p:nvPr/>
          </p:nvSpPr>
          <p:spPr bwMode="auto">
            <a:xfrm>
              <a:off x="4066" y="1944"/>
              <a:ext cx="1105" cy="571"/>
            </a:xfrm>
            <a:custGeom>
              <a:avLst/>
              <a:gdLst>
                <a:gd name="T0" fmla="*/ 0 w 1105"/>
                <a:gd name="T1" fmla="*/ 529 h 571"/>
                <a:gd name="T2" fmla="*/ 463 w 1105"/>
                <a:gd name="T3" fmla="*/ 515 h 571"/>
                <a:gd name="T4" fmla="*/ 650 w 1105"/>
                <a:gd name="T5" fmla="*/ 523 h 571"/>
                <a:gd name="T6" fmla="*/ 766 w 1105"/>
                <a:gd name="T7" fmla="*/ 496 h 571"/>
                <a:gd name="T8" fmla="*/ 820 w 1105"/>
                <a:gd name="T9" fmla="*/ 75 h 571"/>
                <a:gd name="T10" fmla="*/ 1023 w 1105"/>
                <a:gd name="T11" fmla="*/ 48 h 571"/>
                <a:gd name="T12" fmla="*/ 1084 w 1105"/>
                <a:gd name="T13" fmla="*/ 96 h 571"/>
                <a:gd name="T14" fmla="*/ 1104 w 1105"/>
                <a:gd name="T15" fmla="*/ 177 h 571"/>
                <a:gd name="T16" fmla="*/ 1091 w 1105"/>
                <a:gd name="T17" fmla="*/ 333 h 5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5" h="571">
                  <a:moveTo>
                    <a:pt x="0" y="529"/>
                  </a:moveTo>
                  <a:cubicBezTo>
                    <a:pt x="77" y="526"/>
                    <a:pt x="355" y="516"/>
                    <a:pt x="463" y="515"/>
                  </a:cubicBezTo>
                  <a:cubicBezTo>
                    <a:pt x="571" y="514"/>
                    <a:pt x="600" y="526"/>
                    <a:pt x="650" y="523"/>
                  </a:cubicBezTo>
                  <a:cubicBezTo>
                    <a:pt x="700" y="520"/>
                    <a:pt x="738" y="571"/>
                    <a:pt x="766" y="496"/>
                  </a:cubicBezTo>
                  <a:cubicBezTo>
                    <a:pt x="794" y="421"/>
                    <a:pt x="777" y="150"/>
                    <a:pt x="820" y="75"/>
                  </a:cubicBezTo>
                  <a:cubicBezTo>
                    <a:pt x="863" y="0"/>
                    <a:pt x="979" y="44"/>
                    <a:pt x="1023" y="48"/>
                  </a:cubicBezTo>
                  <a:cubicBezTo>
                    <a:pt x="1067" y="52"/>
                    <a:pt x="1071" y="75"/>
                    <a:pt x="1084" y="96"/>
                  </a:cubicBezTo>
                  <a:cubicBezTo>
                    <a:pt x="1097" y="117"/>
                    <a:pt x="1103" y="138"/>
                    <a:pt x="1104" y="177"/>
                  </a:cubicBezTo>
                  <a:cubicBezTo>
                    <a:pt x="1105" y="216"/>
                    <a:pt x="1094" y="301"/>
                    <a:pt x="1091" y="333"/>
                  </a:cubicBezTo>
                </a:path>
              </a:pathLst>
            </a:custGeom>
            <a:noFill/>
            <a:ln w="60325">
              <a:solidFill>
                <a:srgbClr val="FF00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7" name="Freeform 8"/>
            <p:cNvSpPr>
              <a:spLocks/>
            </p:cNvSpPr>
            <p:nvPr/>
          </p:nvSpPr>
          <p:spPr bwMode="auto">
            <a:xfrm>
              <a:off x="2251" y="2060"/>
              <a:ext cx="1510" cy="418"/>
            </a:xfrm>
            <a:custGeom>
              <a:avLst/>
              <a:gdLst>
                <a:gd name="T0" fmla="*/ 0 w 1510"/>
                <a:gd name="T1" fmla="*/ 386 h 418"/>
                <a:gd name="T2" fmla="*/ 399 w 1510"/>
                <a:gd name="T3" fmla="*/ 413 h 418"/>
                <a:gd name="T4" fmla="*/ 534 w 1510"/>
                <a:gd name="T5" fmla="*/ 413 h 418"/>
                <a:gd name="T6" fmla="*/ 622 w 1510"/>
                <a:gd name="T7" fmla="*/ 400 h 418"/>
                <a:gd name="T8" fmla="*/ 778 w 1510"/>
                <a:gd name="T9" fmla="*/ 413 h 418"/>
                <a:gd name="T10" fmla="*/ 961 w 1510"/>
                <a:gd name="T11" fmla="*/ 386 h 418"/>
                <a:gd name="T12" fmla="*/ 1381 w 1510"/>
                <a:gd name="T13" fmla="*/ 352 h 418"/>
                <a:gd name="T14" fmla="*/ 1510 w 1510"/>
                <a:gd name="T15" fmla="*/ 0 h 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0" h="418">
                  <a:moveTo>
                    <a:pt x="0" y="386"/>
                  </a:moveTo>
                  <a:cubicBezTo>
                    <a:pt x="66" y="390"/>
                    <a:pt x="310" y="408"/>
                    <a:pt x="399" y="413"/>
                  </a:cubicBezTo>
                  <a:cubicBezTo>
                    <a:pt x="488" y="418"/>
                    <a:pt x="497" y="415"/>
                    <a:pt x="534" y="413"/>
                  </a:cubicBezTo>
                  <a:cubicBezTo>
                    <a:pt x="571" y="411"/>
                    <a:pt x="581" y="400"/>
                    <a:pt x="622" y="400"/>
                  </a:cubicBezTo>
                  <a:cubicBezTo>
                    <a:pt x="663" y="400"/>
                    <a:pt x="722" y="415"/>
                    <a:pt x="778" y="413"/>
                  </a:cubicBezTo>
                  <a:cubicBezTo>
                    <a:pt x="834" y="411"/>
                    <a:pt x="861" y="396"/>
                    <a:pt x="961" y="386"/>
                  </a:cubicBezTo>
                  <a:cubicBezTo>
                    <a:pt x="1061" y="376"/>
                    <a:pt x="1290" y="416"/>
                    <a:pt x="1381" y="352"/>
                  </a:cubicBezTo>
                  <a:cubicBezTo>
                    <a:pt x="1472" y="288"/>
                    <a:pt x="1483" y="73"/>
                    <a:pt x="1510" y="0"/>
                  </a:cubicBezTo>
                </a:path>
              </a:pathLst>
            </a:custGeom>
            <a:noFill/>
            <a:ln w="60325" cap="flat">
              <a:solidFill>
                <a:srgbClr val="FF0000"/>
              </a:solidFill>
              <a:prstDash val="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8" name="Text Box 9"/>
            <p:cNvSpPr txBox="1">
              <a:spLocks noChangeArrowheads="1"/>
            </p:cNvSpPr>
            <p:nvPr/>
          </p:nvSpPr>
          <p:spPr bwMode="auto">
            <a:xfrm>
              <a:off x="113" y="2704"/>
              <a:ext cx="90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solidFill>
                    <a:srgbClr val="FE120C"/>
                  </a:solidFill>
                </a:rPr>
                <a:t>North stairs</a:t>
              </a:r>
            </a:p>
          </p:txBody>
        </p:sp>
        <p:sp>
          <p:nvSpPr>
            <p:cNvPr id="9239" name="Text Box 10"/>
            <p:cNvSpPr txBox="1">
              <a:spLocks noChangeArrowheads="1"/>
            </p:cNvSpPr>
            <p:nvPr/>
          </p:nvSpPr>
          <p:spPr bwMode="auto">
            <a:xfrm>
              <a:off x="4694" y="1344"/>
              <a:ext cx="90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solidFill>
                    <a:srgbClr val="FE120C"/>
                  </a:solidFill>
                </a:rPr>
                <a:t>South stairs</a:t>
              </a:r>
            </a:p>
          </p:txBody>
        </p:sp>
        <p:sp>
          <p:nvSpPr>
            <p:cNvPr id="9240" name="Text Box 11"/>
            <p:cNvSpPr txBox="1">
              <a:spLocks noChangeArrowheads="1"/>
            </p:cNvSpPr>
            <p:nvPr/>
          </p:nvSpPr>
          <p:spPr bwMode="auto">
            <a:xfrm>
              <a:off x="2971" y="2704"/>
              <a:ext cx="90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solidFill>
                    <a:srgbClr val="FE120C"/>
                  </a:solidFill>
                </a:rPr>
                <a:t>Central stairs</a:t>
              </a:r>
            </a:p>
          </p:txBody>
        </p:sp>
      </p:grpSp>
      <p:grpSp>
        <p:nvGrpSpPr>
          <p:cNvPr id="498700" name="Group 12"/>
          <p:cNvGrpSpPr>
            <a:grpSpLocks/>
          </p:cNvGrpSpPr>
          <p:nvPr/>
        </p:nvGrpSpPr>
        <p:grpSpPr bwMode="auto">
          <a:xfrm>
            <a:off x="4067175" y="2205038"/>
            <a:ext cx="4752975" cy="2909887"/>
            <a:chOff x="2562" y="1389"/>
            <a:chExt cx="2994" cy="1833"/>
          </a:xfrm>
        </p:grpSpPr>
        <p:grpSp>
          <p:nvGrpSpPr>
            <p:cNvPr id="9223" name="Group 13"/>
            <p:cNvGrpSpPr>
              <a:grpSpLocks/>
            </p:cNvGrpSpPr>
            <p:nvPr/>
          </p:nvGrpSpPr>
          <p:grpSpPr bwMode="auto">
            <a:xfrm>
              <a:off x="3379" y="2115"/>
              <a:ext cx="182" cy="181"/>
              <a:chOff x="4059" y="709"/>
              <a:chExt cx="317" cy="272"/>
            </a:xfrm>
          </p:grpSpPr>
          <p:sp>
            <p:nvSpPr>
              <p:cNvPr id="9232" name="Line 14"/>
              <p:cNvSpPr>
                <a:spLocks noChangeShapeType="1"/>
              </p:cNvSpPr>
              <p:nvPr/>
            </p:nvSpPr>
            <p:spPr bwMode="auto">
              <a:xfrm>
                <a:off x="4059" y="709"/>
                <a:ext cx="317" cy="272"/>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3" name="Line 15"/>
              <p:cNvSpPr>
                <a:spLocks noChangeShapeType="1"/>
              </p:cNvSpPr>
              <p:nvPr/>
            </p:nvSpPr>
            <p:spPr bwMode="auto">
              <a:xfrm flipH="1">
                <a:off x="4059" y="709"/>
                <a:ext cx="317" cy="272"/>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24" name="Group 16"/>
            <p:cNvGrpSpPr>
              <a:grpSpLocks/>
            </p:cNvGrpSpPr>
            <p:nvPr/>
          </p:nvGrpSpPr>
          <p:grpSpPr bwMode="auto">
            <a:xfrm>
              <a:off x="3198" y="2115"/>
              <a:ext cx="182" cy="181"/>
              <a:chOff x="4059" y="709"/>
              <a:chExt cx="317" cy="272"/>
            </a:xfrm>
          </p:grpSpPr>
          <p:sp>
            <p:nvSpPr>
              <p:cNvPr id="9230" name="Line 17"/>
              <p:cNvSpPr>
                <a:spLocks noChangeShapeType="1"/>
              </p:cNvSpPr>
              <p:nvPr/>
            </p:nvSpPr>
            <p:spPr bwMode="auto">
              <a:xfrm>
                <a:off x="4059" y="709"/>
                <a:ext cx="317" cy="272"/>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1" name="Line 18"/>
              <p:cNvSpPr>
                <a:spLocks noChangeShapeType="1"/>
              </p:cNvSpPr>
              <p:nvPr/>
            </p:nvSpPr>
            <p:spPr bwMode="auto">
              <a:xfrm flipH="1">
                <a:off x="4059" y="709"/>
                <a:ext cx="317" cy="272"/>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225" name="Group 19"/>
            <p:cNvGrpSpPr>
              <a:grpSpLocks/>
            </p:cNvGrpSpPr>
            <p:nvPr/>
          </p:nvGrpSpPr>
          <p:grpSpPr bwMode="auto">
            <a:xfrm>
              <a:off x="4921" y="2387"/>
              <a:ext cx="182" cy="181"/>
              <a:chOff x="4059" y="709"/>
              <a:chExt cx="317" cy="272"/>
            </a:xfrm>
          </p:grpSpPr>
          <p:sp>
            <p:nvSpPr>
              <p:cNvPr id="9228" name="Line 20"/>
              <p:cNvSpPr>
                <a:spLocks noChangeShapeType="1"/>
              </p:cNvSpPr>
              <p:nvPr/>
            </p:nvSpPr>
            <p:spPr bwMode="auto">
              <a:xfrm>
                <a:off x="4059" y="709"/>
                <a:ext cx="317" cy="272"/>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9" name="Line 21"/>
              <p:cNvSpPr>
                <a:spLocks noChangeShapeType="1"/>
              </p:cNvSpPr>
              <p:nvPr/>
            </p:nvSpPr>
            <p:spPr bwMode="auto">
              <a:xfrm flipH="1">
                <a:off x="4059" y="709"/>
                <a:ext cx="317" cy="272"/>
              </a:xfrm>
              <a:prstGeom prst="line">
                <a:avLst/>
              </a:prstGeom>
              <a:noFill/>
              <a:ln w="476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226" name="Text Box 22"/>
            <p:cNvSpPr txBox="1">
              <a:spLocks noChangeArrowheads="1"/>
            </p:cNvSpPr>
            <p:nvPr/>
          </p:nvSpPr>
          <p:spPr bwMode="auto">
            <a:xfrm>
              <a:off x="2562" y="1389"/>
              <a:ext cx="90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solidFill>
                    <a:srgbClr val="FE120C"/>
                  </a:solidFill>
                </a:rPr>
                <a:t>Do Not use lifts!</a:t>
              </a:r>
            </a:p>
          </p:txBody>
        </p:sp>
        <p:sp>
          <p:nvSpPr>
            <p:cNvPr id="9227" name="Text Box 23"/>
            <p:cNvSpPr txBox="1">
              <a:spLocks noChangeArrowheads="1"/>
            </p:cNvSpPr>
            <p:nvPr/>
          </p:nvSpPr>
          <p:spPr bwMode="auto">
            <a:xfrm>
              <a:off x="4649" y="2704"/>
              <a:ext cx="90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solidFill>
                    <a:srgbClr val="FE120C"/>
                  </a:solidFill>
                </a:rPr>
                <a:t>Do Not use lifts!</a:t>
              </a:r>
            </a:p>
          </p:txBody>
        </p:sp>
      </p:grpSp>
      <p:pic>
        <p:nvPicPr>
          <p:cNvPr id="498712" name="Picture 24" descr="st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765175"/>
            <a:ext cx="275272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2514" y="5537021"/>
            <a:ext cx="8229600" cy="1200329"/>
          </a:xfrm>
          <a:prstGeom prst="rect">
            <a:avLst/>
          </a:prstGeom>
          <a:noFill/>
        </p:spPr>
        <p:txBody>
          <a:bodyPr wrap="square" rtlCol="0">
            <a:spAutoFit/>
          </a:bodyPr>
          <a:lstStyle/>
          <a:p>
            <a:pPr algn="ctr"/>
            <a:r>
              <a:rPr lang="en-GB" sz="3600" dirty="0" smtClean="0">
                <a:solidFill>
                  <a:srgbClr val="00B050"/>
                </a:solidFill>
              </a:rPr>
              <a:t>Always follow the green walking man signs.</a:t>
            </a:r>
            <a:endParaRPr lang="en-GB" sz="3600"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Users\tate\AppData\Local\Microsoft\Windows\Temporary Internet Files\Content.IE5\L5FAP50O\MP900341649[1].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3768" y="501571"/>
            <a:ext cx="4464496" cy="62586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18488" cy="4525963"/>
          </a:xfrm>
        </p:spPr>
        <p:txBody>
          <a:bodyPr/>
          <a:lstStyle/>
          <a:p>
            <a:r>
              <a:rPr lang="en-GB" altLang="en-US" dirty="0" smtClean="0"/>
              <a:t>Personal Emergency Evacuation Plan</a:t>
            </a:r>
          </a:p>
          <a:p>
            <a:pPr marL="0" indent="0">
              <a:buNone/>
            </a:pPr>
            <a:endParaRPr lang="en-GB" altLang="en-US" dirty="0" smtClean="0"/>
          </a:p>
          <a:p>
            <a:r>
              <a:rPr lang="en-GB" altLang="en-US" dirty="0" smtClean="0"/>
              <a:t> </a:t>
            </a:r>
            <a:r>
              <a:rPr lang="en-GB" altLang="en-US" dirty="0" smtClean="0">
                <a:solidFill>
                  <a:srgbClr val="FF0000"/>
                </a:solidFill>
              </a:rPr>
              <a:t>Temporary</a:t>
            </a:r>
            <a:r>
              <a:rPr lang="en-GB" altLang="en-US" dirty="0" smtClean="0"/>
              <a:t> </a:t>
            </a:r>
            <a:r>
              <a:rPr lang="en-GB" altLang="en-US" dirty="0" smtClean="0">
                <a:solidFill>
                  <a:srgbClr val="FF0000"/>
                </a:solidFill>
              </a:rPr>
              <a:t>or Permanent disability</a:t>
            </a:r>
          </a:p>
          <a:p>
            <a:pPr marL="0" indent="0">
              <a:buNone/>
            </a:pPr>
            <a:endParaRPr lang="en-GB" altLang="en-US" dirty="0" smtClean="0">
              <a:solidFill>
                <a:srgbClr val="FF0000"/>
              </a:solidFill>
            </a:endParaRPr>
          </a:p>
          <a:p>
            <a:r>
              <a:rPr lang="en-GB" altLang="en-US" dirty="0" smtClean="0"/>
              <a:t>Contact Andy Paice</a:t>
            </a:r>
            <a:r>
              <a:rPr lang="en-GB" altLang="en-US" dirty="0"/>
              <a:t>.</a:t>
            </a:r>
            <a:endParaRPr lang="en-GB" altLang="en-US" dirty="0" smtClean="0"/>
          </a:p>
        </p:txBody>
      </p:sp>
      <p:sp>
        <p:nvSpPr>
          <p:cNvPr id="11268" name="Title 1"/>
          <p:cNvSpPr>
            <a:spLocks noGrp="1"/>
          </p:cNvSpPr>
          <p:nvPr>
            <p:ph type="title"/>
          </p:nvPr>
        </p:nvSpPr>
        <p:spPr>
          <a:xfrm>
            <a:off x="468313" y="260350"/>
            <a:ext cx="8229600" cy="1143000"/>
          </a:xfrm>
        </p:spPr>
        <p:txBody>
          <a:bodyPr/>
          <a:lstStyle/>
          <a:p>
            <a:r>
              <a:rPr lang="en-GB" altLang="en-US" smtClean="0"/>
              <a:t>PEEPS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dirty="0" smtClean="0"/>
              <a:t>If YOU find a fire</a:t>
            </a:r>
          </a:p>
        </p:txBody>
      </p:sp>
      <p:sp>
        <p:nvSpPr>
          <p:cNvPr id="12291" name="Rectangle 3"/>
          <p:cNvSpPr>
            <a:spLocks noGrp="1" noChangeArrowheads="1"/>
          </p:cNvSpPr>
          <p:nvPr>
            <p:ph type="body" idx="1"/>
          </p:nvPr>
        </p:nvSpPr>
        <p:spPr>
          <a:xfrm>
            <a:off x="457200" y="1196975"/>
            <a:ext cx="5267325" cy="5184775"/>
          </a:xfrm>
        </p:spPr>
        <p:txBody>
          <a:bodyPr/>
          <a:lstStyle/>
          <a:p>
            <a:pPr eaLnBrk="1" hangingPunct="1">
              <a:lnSpc>
                <a:spcPct val="80000"/>
              </a:lnSpc>
            </a:pPr>
            <a:endParaRPr lang="en-GB" altLang="en-US" sz="2800" dirty="0" smtClean="0"/>
          </a:p>
          <a:p>
            <a:pPr eaLnBrk="1" hangingPunct="1">
              <a:lnSpc>
                <a:spcPct val="80000"/>
              </a:lnSpc>
            </a:pPr>
            <a:r>
              <a:rPr lang="en-GB" altLang="en-US" sz="2800" dirty="0" smtClean="0"/>
              <a:t>Get out, warning others as you go</a:t>
            </a:r>
          </a:p>
          <a:p>
            <a:pPr eaLnBrk="1" hangingPunct="1">
              <a:lnSpc>
                <a:spcPct val="80000"/>
              </a:lnSpc>
            </a:pPr>
            <a:r>
              <a:rPr lang="en-GB" altLang="en-US" sz="2800" dirty="0" smtClean="0"/>
              <a:t>Close all doors behind you.</a:t>
            </a:r>
          </a:p>
          <a:p>
            <a:pPr eaLnBrk="1" hangingPunct="1">
              <a:lnSpc>
                <a:spcPct val="80000"/>
              </a:lnSpc>
            </a:pPr>
            <a:r>
              <a:rPr lang="en-GB" altLang="en-US" sz="2800" dirty="0" smtClean="0"/>
              <a:t>Activate the nearest red fire alarm button.</a:t>
            </a:r>
          </a:p>
          <a:p>
            <a:pPr eaLnBrk="1" hangingPunct="1">
              <a:lnSpc>
                <a:spcPct val="80000"/>
              </a:lnSpc>
            </a:pPr>
            <a:r>
              <a:rPr lang="en-GB" altLang="en-US" sz="2800" dirty="0" smtClean="0">
                <a:solidFill>
                  <a:srgbClr val="FF0000"/>
                </a:solidFill>
              </a:rPr>
              <a:t>NEVER</a:t>
            </a:r>
            <a:r>
              <a:rPr lang="en-GB" altLang="en-US" sz="2800" dirty="0" smtClean="0"/>
              <a:t> use the lift.</a:t>
            </a:r>
          </a:p>
          <a:p>
            <a:pPr eaLnBrk="1" hangingPunct="1">
              <a:lnSpc>
                <a:spcPct val="80000"/>
              </a:lnSpc>
            </a:pPr>
            <a:r>
              <a:rPr lang="en-GB" altLang="en-US" sz="2800" dirty="0" smtClean="0"/>
              <a:t>Go to the fire assembly point.</a:t>
            </a:r>
          </a:p>
          <a:p>
            <a:pPr eaLnBrk="1" hangingPunct="1">
              <a:lnSpc>
                <a:spcPct val="80000"/>
              </a:lnSpc>
            </a:pPr>
            <a:r>
              <a:rPr lang="en-GB" altLang="en-US" sz="2800" dirty="0" smtClean="0"/>
              <a:t>Tell the person in charge what you found.</a:t>
            </a:r>
          </a:p>
          <a:p>
            <a:pPr eaLnBrk="1" hangingPunct="1">
              <a:lnSpc>
                <a:spcPct val="80000"/>
              </a:lnSpc>
            </a:pPr>
            <a:r>
              <a:rPr lang="en-GB" altLang="en-US" sz="2800" dirty="0" smtClean="0">
                <a:solidFill>
                  <a:srgbClr val="FF0000"/>
                </a:solidFill>
              </a:rPr>
              <a:t>DO NOT </a:t>
            </a:r>
            <a:r>
              <a:rPr lang="en-GB" altLang="en-US" sz="2800" dirty="0" smtClean="0"/>
              <a:t>re-enter the building until you have been told.</a:t>
            </a:r>
          </a:p>
        </p:txBody>
      </p:sp>
      <p:pic>
        <p:nvPicPr>
          <p:cNvPr id="12292" name="Picture 4" descr="IMG_10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484313"/>
            <a:ext cx="29876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372200" y="1628800"/>
            <a:ext cx="2016224" cy="20875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dirty="0" smtClean="0"/>
              <a:t>Fighting a fire</a:t>
            </a:r>
          </a:p>
        </p:txBody>
      </p:sp>
      <p:sp>
        <p:nvSpPr>
          <p:cNvPr id="13315" name="Rectangle 3"/>
          <p:cNvSpPr>
            <a:spLocks noGrp="1" noChangeArrowheads="1"/>
          </p:cNvSpPr>
          <p:nvPr>
            <p:ph type="body" idx="1"/>
          </p:nvPr>
        </p:nvSpPr>
        <p:spPr>
          <a:xfrm>
            <a:off x="0" y="1412875"/>
            <a:ext cx="5657530" cy="4824413"/>
          </a:xfrm>
        </p:spPr>
        <p:txBody>
          <a:bodyPr/>
          <a:lstStyle/>
          <a:p>
            <a:pPr marL="514350" indent="-514350" eaLnBrk="1" hangingPunct="1">
              <a:buAutoNum type="arabicPeriod"/>
            </a:pPr>
            <a:r>
              <a:rPr lang="en-GB" altLang="en-US" sz="2800" dirty="0" smtClean="0"/>
              <a:t>DON’T. Let the place burn.</a:t>
            </a:r>
          </a:p>
          <a:p>
            <a:pPr marL="514350" indent="-514350" eaLnBrk="1" hangingPunct="1">
              <a:buAutoNum type="arabicPeriod"/>
            </a:pPr>
            <a:r>
              <a:rPr lang="en-GB" altLang="en-US" sz="2800" dirty="0" smtClean="0"/>
              <a:t>Do not put yourself or any one else in DANGER.</a:t>
            </a:r>
          </a:p>
          <a:p>
            <a:pPr marL="514350" indent="-514350" eaLnBrk="1" hangingPunct="1">
              <a:buAutoNum type="arabicPeriod"/>
            </a:pPr>
            <a:r>
              <a:rPr lang="en-GB" altLang="en-US" sz="2800" dirty="0" smtClean="0"/>
              <a:t>You are not here to fight fires, but if you are confident and have been trained, sound the alarm first and then attempt to extinguish the fire. If you can’t put it out with one extinguisher, </a:t>
            </a:r>
            <a:r>
              <a:rPr lang="en-GB" altLang="en-US" sz="2800" dirty="0" smtClean="0">
                <a:solidFill>
                  <a:srgbClr val="FF0000"/>
                </a:solidFill>
              </a:rPr>
              <a:t>STOP AND GET OUT. </a:t>
            </a:r>
          </a:p>
          <a:p>
            <a:pPr marL="0" indent="0" eaLnBrk="1" hangingPunct="1">
              <a:buNone/>
            </a:pPr>
            <a:r>
              <a:rPr lang="en-GB" altLang="en-US" sz="2800" dirty="0"/>
              <a:t>	</a:t>
            </a:r>
            <a:r>
              <a:rPr lang="en-GB" altLang="en-US" sz="2800" dirty="0" smtClean="0"/>
              <a:t> </a:t>
            </a:r>
          </a:p>
          <a:p>
            <a:pPr marL="533400" indent="-533400" eaLnBrk="1" hangingPunct="1">
              <a:buFontTx/>
              <a:buAutoNum type="arabicPeriod"/>
            </a:pPr>
            <a:endParaRPr lang="en-GB" altLang="en-US" sz="2800" dirty="0" smtClean="0"/>
          </a:p>
        </p:txBody>
      </p:sp>
      <p:pic>
        <p:nvPicPr>
          <p:cNvPr id="13316" name="Picture 4" descr="IMG_1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12875"/>
            <a:ext cx="3451544" cy="460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2239</TotalTime>
  <Words>667</Words>
  <Application>Microsoft Office PowerPoint</Application>
  <PresentationFormat>On-screen Show (4:3)</PresentationFormat>
  <Paragraphs>87</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EEED Day 1 Safety Induction 2016 </vt:lpstr>
      <vt:lpstr>Issue of College ID Cards</vt:lpstr>
      <vt:lpstr>Help! -  Emergencies</vt:lpstr>
      <vt:lpstr>Safety Guidance…</vt:lpstr>
      <vt:lpstr>Alarms</vt:lpstr>
      <vt:lpstr>Exits from the building (e.g. level 4)</vt:lpstr>
      <vt:lpstr>PEEPS</vt:lpstr>
      <vt:lpstr>If YOU find a fire</vt:lpstr>
      <vt:lpstr>Fighting a fire</vt:lpstr>
      <vt:lpstr>Help! -  First aid</vt:lpstr>
      <vt:lpstr>Working hours and access </vt:lpstr>
      <vt:lpstr>Hazardous areas / procedures</vt:lpstr>
      <vt:lpstr>Departmental policy on electrical equipment</vt:lpstr>
      <vt:lpstr>One more form to fill in…</vt:lpstr>
      <vt:lpstr>Information and notices</vt:lpstr>
    </vt:vector>
  </TitlesOfParts>
  <Company>Imperial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tate</dc:creator>
  <cp:lastModifiedBy>Rainbow, Emma</cp:lastModifiedBy>
  <cp:revision>120</cp:revision>
  <dcterms:created xsi:type="dcterms:W3CDTF">2008-09-03T09:18:49Z</dcterms:created>
  <dcterms:modified xsi:type="dcterms:W3CDTF">2016-09-09T10:11:07Z</dcterms:modified>
</cp:coreProperties>
</file>