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978" r:id="rId5"/>
    <p:sldId id="977" r:id="rId6"/>
    <p:sldId id="257" r:id="rId7"/>
    <p:sldId id="979" r:id="rId8"/>
    <p:sldId id="980" r:id="rId9"/>
    <p:sldId id="353" r:id="rId10"/>
    <p:sldId id="982" r:id="rId11"/>
    <p:sldId id="981" r:id="rId12"/>
    <p:sldId id="258" r:id="rId13"/>
    <p:sldId id="9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Halle" initials="JH" lastIdx="1" clrIdx="0">
    <p:extLst>
      <p:ext uri="{19B8F6BF-5375-455C-9EA6-DF929625EA0E}">
        <p15:presenceInfo xmlns:p15="http://schemas.microsoft.com/office/powerpoint/2012/main" userId="S::hjohnso2@ic.ac.uk::fa517872-1c20-4f14-93ab-b4d1fb4ebe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E7A65-42D2-4D40-B00C-41704E144564}" v="3" dt="2022-02-01T12:28:10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342" autoAdjust="0"/>
  </p:normalViewPr>
  <p:slideViewPr>
    <p:cSldViewPr snapToGrid="0">
      <p:cViewPr varScale="1">
        <p:scale>
          <a:sx n="75" d="100"/>
          <a:sy n="75" d="100"/>
        </p:scale>
        <p:origin x="18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6CA5-F543-4755-A62D-20754E7BE184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8C43-96FF-4595-BBBC-211F08FA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0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0" dirty="0">
                <a:ea typeface="+mn-lt"/>
                <a:cs typeface="+mn-lt"/>
              </a:rPr>
              <a:t>Ground rules for the session can be updated accordingly. </a:t>
            </a:r>
            <a:endParaRPr lang="en-GB" b="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A03AD-6FD7-49E3-BF04-0D17F40880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0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of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5C32B-10D1-1447-A35B-280119DE9D12}" type="datetime3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 February, 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E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9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example: </a:t>
            </a:r>
          </a:p>
          <a:p>
            <a:endParaRPr lang="en-US" dirty="0"/>
          </a:p>
          <a:p>
            <a:r>
              <a:rPr lang="en-US" dirty="0"/>
              <a:t>We will introduce the study and give the background to it, so you feel you have knowledge to answer our questions to you</a:t>
            </a:r>
            <a:r>
              <a:rPr lang="en-US" dirty="0">
                <a:solidFill>
                  <a:srgbClr val="FF0000"/>
                </a:solidFill>
              </a:rPr>
              <a:t>. (</a:t>
            </a:r>
            <a:r>
              <a:rPr lang="en-US" i="1" dirty="0">
                <a:solidFill>
                  <a:srgbClr val="FF0000"/>
                </a:solidFill>
              </a:rPr>
              <a:t>a reminder that you don’t need to know anything about research – we will try to make this as public-friendly as possible, but it is your personal experiences which make you experts in this area)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We will pose X questions that we hope you all contribute to , please feel free to add questions as we go </a:t>
            </a:r>
            <a:r>
              <a:rPr lang="en-US" i="1" dirty="0"/>
              <a:t>(and ask for clarifications on anything that is unclear). </a:t>
            </a:r>
          </a:p>
          <a:p>
            <a:endParaRPr lang="en-US" dirty="0"/>
          </a:p>
          <a:p>
            <a:r>
              <a:rPr lang="en-US" dirty="0"/>
              <a:t>We will use your views to strengthen the project and it form a section in the application for the funding of this project, we will feedback to you how we used your suggestions.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A03AD-6FD7-49E3-BF04-0D17F40880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During a discussion you should aim for max. 5 slides to explain background/context and provide those involved with enough information to contribute to the discussion.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8C43-96FF-4595-BBBC-211F08FADB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4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applicable include a basic outline of your proposed project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2E06-4E70-451D-87A0-C4925EF1B9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1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Pause for questions on clarification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8C43-96FF-4595-BBBC-211F08FADB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8C43-96FF-4595-BBBC-211F08FADB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9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be updated as necessary.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8C43-96FF-4595-BBBC-211F08FADB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2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42835"/>
            <a:ext cx="8534400" cy="604513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96689"/>
            <a:ext cx="10972800" cy="1143000"/>
          </a:xfrm>
        </p:spPr>
        <p:txBody>
          <a:bodyPr/>
          <a:lstStyle>
            <a:lvl1pPr algn="l">
              <a:defRPr sz="5333" b="0">
                <a:solidFill>
                  <a:srgbClr val="003E7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273583"/>
            <a:ext cx="8534400" cy="339811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9D9D9D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/>
              <a:t>Click to edit author name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7827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5829301"/>
          </a:xfrm>
          <a:prstGeom prst="rect">
            <a:avLst/>
          </a:prstGeom>
          <a:solidFill>
            <a:srgbClr val="F6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972290"/>
            <a:ext cx="2098806" cy="7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CA8CA-F0BB-4DFC-8E25-5F1451807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3" y="6336698"/>
            <a:ext cx="3196167" cy="305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CDE60-5C0B-4997-8BF2-B81E731EA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3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42835"/>
            <a:ext cx="8534400" cy="604513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96689"/>
            <a:ext cx="10972800" cy="1143000"/>
          </a:xfrm>
        </p:spPr>
        <p:txBody>
          <a:bodyPr/>
          <a:lstStyle>
            <a:lvl1pPr algn="l"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8454185" y="800593"/>
            <a:ext cx="3128216" cy="257244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None/>
              <a:defRPr sz="1200" b="0" kern="1200" baseline="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273583"/>
            <a:ext cx="8534400" cy="339811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author name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460343" y="791392"/>
            <a:ext cx="2122060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5785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4110108"/>
            <a:ext cx="4948811" cy="957848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609601" y="1545985"/>
            <a:ext cx="4948811" cy="2153335"/>
          </a:xfrm>
        </p:spPr>
        <p:txBody>
          <a:bodyPr/>
          <a:lstStyle>
            <a:lvl1pPr>
              <a:defRPr sz="5333" b="0">
                <a:solidFill>
                  <a:srgbClr val="003E7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491353"/>
            <a:ext cx="4801568" cy="339811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9D9D9D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/>
              <a:t>Click to edit author name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41536" y="1546225"/>
            <a:ext cx="5240867" cy="4284936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58732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6582"/>
            <a:ext cx="10972800" cy="348458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600"/>
            </a:lvl3pPr>
            <a:lvl4pPr>
              <a:buClr>
                <a:srgbClr val="0085CA"/>
              </a:buClr>
              <a:defRPr sz="1600"/>
            </a:lvl4pPr>
            <a:lvl5pPr>
              <a:buClr>
                <a:srgbClr val="0085CA"/>
              </a:buClr>
              <a:defRPr sz="1600">
                <a:latin typeface="+mn-lt"/>
              </a:defRPr>
            </a:lvl5pPr>
            <a:lvl6pPr marL="3047924" indent="0">
              <a:buNone/>
              <a:defRPr sz="1867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85472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09602" y="2346582"/>
            <a:ext cx="5267836" cy="348458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314564" y="2346582"/>
            <a:ext cx="5267837" cy="348458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2861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9602" y="2346582"/>
            <a:ext cx="5267836" cy="348458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487909"/>
            <a:ext cx="10972800" cy="50755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314564" y="2346582"/>
            <a:ext cx="5267837" cy="2598663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3733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“Click to add a quote”</a:t>
            </a:r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14021" y="5187001"/>
            <a:ext cx="5268383" cy="644160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600" baseline="0">
                <a:solidFill>
                  <a:srgbClr val="0085CA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/>
              <a:t>Click to add quote attribution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68860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9602" y="2346582"/>
            <a:ext cx="5267836" cy="348458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487909"/>
            <a:ext cx="10972800" cy="50755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4021" y="2346584"/>
            <a:ext cx="5268383" cy="2635477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14021" y="5256949"/>
            <a:ext cx="5268383" cy="570541"/>
          </a:xfrm>
        </p:spPr>
        <p:txBody>
          <a:bodyPr/>
          <a:lstStyle>
            <a:lvl1pPr marL="0" indent="0">
              <a:buNone/>
              <a:defRPr sz="1333">
                <a:solidFill>
                  <a:srgbClr val="9D9D9D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76203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2" y="1487910"/>
            <a:ext cx="10972801" cy="3518693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2" y="5260622"/>
            <a:ext cx="5268383" cy="570541"/>
          </a:xfrm>
        </p:spPr>
        <p:txBody>
          <a:bodyPr/>
          <a:lstStyle>
            <a:lvl1pPr marL="0" indent="0">
              <a:buNone/>
              <a:defRPr sz="1333">
                <a:solidFill>
                  <a:srgbClr val="9D9D9D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2" y="1487908"/>
            <a:ext cx="5268383" cy="348188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2" y="5260622"/>
            <a:ext cx="5268383" cy="570541"/>
          </a:xfrm>
        </p:spPr>
        <p:txBody>
          <a:bodyPr/>
          <a:lstStyle>
            <a:lvl1pPr marL="0" indent="0">
              <a:buNone/>
              <a:defRPr sz="1333">
                <a:solidFill>
                  <a:srgbClr val="9D9D9D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14021" y="1487912"/>
            <a:ext cx="5268383" cy="19725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314021" y="3754954"/>
            <a:ext cx="5268383" cy="2076211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482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1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7" y="984352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77115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_Powerpoint_Background_16-9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8117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46582"/>
            <a:ext cx="10972800" cy="3484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87909"/>
            <a:ext cx="10972800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8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3200" b="1" kern="1200">
          <a:solidFill>
            <a:srgbClr val="0085CA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85CA"/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6D1D8-0F0F-42CC-B07B-8BB429E0CBBB}"/>
              </a:ext>
            </a:extLst>
          </p:cNvPr>
          <p:cNvSpPr/>
          <p:nvPr/>
        </p:nvSpPr>
        <p:spPr>
          <a:xfrm>
            <a:off x="1524000" y="5991227"/>
            <a:ext cx="914400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29F33A-E70C-4F9D-A3AB-120D070E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2773"/>
            <a:ext cx="8229600" cy="6283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/>
              <a:t>Some tips before we start…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90C751-C2C3-4C4C-AF99-5AE3F5379154}"/>
              </a:ext>
            </a:extLst>
          </p:cNvPr>
          <p:cNvSpPr txBox="1"/>
          <p:nvPr/>
        </p:nvSpPr>
        <p:spPr>
          <a:xfrm>
            <a:off x="6502399" y="441994"/>
            <a:ext cx="386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N.B. THIS SESSION WILL BE RECORDED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72AF21-AF9A-4D39-B81E-BF26A9B0923C}"/>
              </a:ext>
            </a:extLst>
          </p:cNvPr>
          <p:cNvSpPr/>
          <p:nvPr/>
        </p:nvSpPr>
        <p:spPr>
          <a:xfrm>
            <a:off x="6242050" y="449369"/>
            <a:ext cx="304800" cy="30829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4D0EF4-831E-46AE-8B88-3729C0B8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66740" y="3294065"/>
            <a:ext cx="8087094" cy="8667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D5832-7C09-43C5-AABB-C6EB725CAAF2}"/>
              </a:ext>
            </a:extLst>
          </p:cNvPr>
          <p:cNvSpPr txBox="1"/>
          <p:nvPr/>
        </p:nvSpPr>
        <p:spPr>
          <a:xfrm>
            <a:off x="1828801" y="2132738"/>
            <a:ext cx="221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Unmute here if you wish to speak, but mute again when others are speaking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D06975-844D-48F8-BAC0-C8F06AB09DF3}"/>
              </a:ext>
            </a:extLst>
          </p:cNvPr>
          <p:cNvSpPr txBox="1"/>
          <p:nvPr/>
        </p:nvSpPr>
        <p:spPr>
          <a:xfrm>
            <a:off x="1828802" y="4538076"/>
            <a:ext cx="2552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Best to keep video turned off to stabilise the call. But OK to turn on temporarily if you wish to introduce yourself or if you are speaking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F00B8F-533A-4D2A-94B1-0B29C2C00CB9}"/>
              </a:ext>
            </a:extLst>
          </p:cNvPr>
          <p:cNvCxnSpPr>
            <a:cxnSpLocks/>
          </p:cNvCxnSpPr>
          <p:nvPr/>
        </p:nvCxnSpPr>
        <p:spPr>
          <a:xfrm flipV="1">
            <a:off x="3111500" y="4181475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5B3EDE-0E10-4F36-888C-E2EA57030C1E}"/>
              </a:ext>
            </a:extLst>
          </p:cNvPr>
          <p:cNvCxnSpPr>
            <a:cxnSpLocks/>
          </p:cNvCxnSpPr>
          <p:nvPr/>
        </p:nvCxnSpPr>
        <p:spPr>
          <a:xfrm>
            <a:off x="6502399" y="291465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E64CDB-80C6-4019-ADEF-3D4BCF040B4E}"/>
              </a:ext>
            </a:extLst>
          </p:cNvPr>
          <p:cNvSpPr txBox="1"/>
          <p:nvPr/>
        </p:nvSpPr>
        <p:spPr>
          <a:xfrm>
            <a:off x="4937130" y="1975127"/>
            <a:ext cx="3378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Click here to open the Group Chat box where you can share your comments, questions and ideas throughout the call with everyone or just the hosts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80C0F3-F49C-4E67-87A8-CC3548E6D77F}"/>
              </a:ext>
            </a:extLst>
          </p:cNvPr>
          <p:cNvSpPr txBox="1"/>
          <p:nvPr/>
        </p:nvSpPr>
        <p:spPr>
          <a:xfrm>
            <a:off x="7753358" y="4504434"/>
            <a:ext cx="2654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This will say Leave Meeting for you. You can leave at any time. Feel free to write a message in the Chat box before you do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057FD9-F1C7-4E6C-96C2-3F63F4E5A86B}"/>
              </a:ext>
            </a:extLst>
          </p:cNvPr>
          <p:cNvCxnSpPr>
            <a:cxnSpLocks/>
          </p:cNvCxnSpPr>
          <p:nvPr/>
        </p:nvCxnSpPr>
        <p:spPr>
          <a:xfrm flipV="1">
            <a:off x="9690109" y="4181474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3D9A858-D725-493D-AE43-BE51729635C4}"/>
              </a:ext>
            </a:extLst>
          </p:cNvPr>
          <p:cNvSpPr txBox="1"/>
          <p:nvPr/>
        </p:nvSpPr>
        <p:spPr>
          <a:xfrm>
            <a:off x="4444953" y="4517178"/>
            <a:ext cx="210419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cs typeface="Arial"/>
              </a:rPr>
              <a:t>To rename yourself, hover your mouse over your name in the "Participants" list and click "Rename"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CF019E-E9DF-4F6A-A0B6-7DDA5CB1F083}"/>
              </a:ext>
            </a:extLst>
          </p:cNvPr>
          <p:cNvCxnSpPr>
            <a:cxnSpLocks/>
          </p:cNvCxnSpPr>
          <p:nvPr/>
        </p:nvCxnSpPr>
        <p:spPr>
          <a:xfrm flipV="1">
            <a:off x="5045075" y="4181475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99AF4E-FA94-45FC-A569-0B9FDDE7B9EA}"/>
              </a:ext>
            </a:extLst>
          </p:cNvPr>
          <p:cNvCxnSpPr>
            <a:cxnSpLocks/>
          </p:cNvCxnSpPr>
          <p:nvPr/>
        </p:nvCxnSpPr>
        <p:spPr>
          <a:xfrm>
            <a:off x="2359024" y="288705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5A52979-FBE2-4F31-A95C-3B17FA52BBD7}"/>
              </a:ext>
            </a:extLst>
          </p:cNvPr>
          <p:cNvSpPr txBox="1"/>
          <p:nvPr/>
        </p:nvSpPr>
        <p:spPr>
          <a:xfrm>
            <a:off x="2378534" y="5972853"/>
            <a:ext cx="746351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003E74"/>
                </a:solidFill>
              </a:rPr>
              <a:t>FEEL FREE TO SAY HELLO OR ASK ANY QUESTIONS VIA AUDIO OR THE CHAT BOX BEFORE WE START THE SESSION AT </a:t>
            </a:r>
            <a:r>
              <a:rPr lang="en-GB" sz="1400" b="1" dirty="0">
                <a:solidFill>
                  <a:srgbClr val="003E74"/>
                </a:solidFill>
                <a:highlight>
                  <a:srgbClr val="FFFF00"/>
                </a:highlight>
              </a:rPr>
              <a:t>5.00PM</a:t>
            </a:r>
          </a:p>
        </p:txBody>
      </p:sp>
    </p:spTree>
    <p:extLst>
      <p:ext uri="{BB962C8B-B14F-4D97-AF65-F5344CB8AC3E}">
        <p14:creationId xmlns:p14="http://schemas.microsoft.com/office/powerpoint/2010/main" val="146010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C6C8-FD93-45E7-8FFC-88C4974D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1374-1A2F-4700-AA16-7B9F491A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14022"/>
            <a:ext cx="10972800" cy="291714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ighlight>
                  <a:srgbClr val="FFFF00"/>
                </a:highlight>
              </a:rPr>
              <a:t>Add contact details for people to get in touch following the activity</a:t>
            </a:r>
          </a:p>
          <a:p>
            <a:pPr marL="0" indent="0" algn="ctr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GB" dirty="0">
                <a:highlight>
                  <a:srgbClr val="FFFF00"/>
                </a:highlight>
              </a:rPr>
              <a:t>Add any useful hyperlinks to information discussed/mailing lists etc.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685A2-2C20-4593-A153-98909085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69AA4-7695-4F63-9A88-C6DA1D48A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7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C64D3F-1FB4-4228-9EFB-C4BA5819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6498"/>
            <a:ext cx="10972800" cy="507556"/>
          </a:xfrm>
        </p:spPr>
        <p:txBody>
          <a:bodyPr/>
          <a:lstStyle/>
          <a:p>
            <a:r>
              <a:rPr lang="en-GB" b="1" dirty="0"/>
              <a:t>Ground rules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3A9468-DBDD-4A5E-9F20-746D97BAA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1D39-2A2E-4B25-B1C1-F51D64552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F199C-CA12-43A9-A739-88F8D54FF8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EB8BB-7B10-4525-8445-D5521711F471}"/>
              </a:ext>
            </a:extLst>
          </p:cNvPr>
          <p:cNvSpPr txBox="1"/>
          <p:nvPr/>
        </p:nvSpPr>
        <p:spPr>
          <a:xfrm>
            <a:off x="864296" y="1981627"/>
            <a:ext cx="109728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a typeface="+mn-lt"/>
                <a:cs typeface="+mn-lt"/>
              </a:rPr>
              <a:t>Please: </a:t>
            </a:r>
          </a:p>
          <a:p>
            <a:pPr marL="285750" indent="-285750">
              <a:buFont typeface="Arial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Note that we are recording the session for note taking purposes. </a:t>
            </a:r>
            <a:endParaRPr lang="en-GB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Raise your hand on the screen or use the “raise hand” function in the “Participants” box 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Mute your microphone when you are not speaking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Use the chat function to ask questions / make comments</a:t>
            </a:r>
            <a:endParaRPr lang="en-GB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Be respectful of others’ comments and opinions – there are no wrong answers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cs typeface="Calibri"/>
              </a:rPr>
              <a:t>Take any time out you need</a:t>
            </a:r>
          </a:p>
        </p:txBody>
      </p:sp>
    </p:spTree>
    <p:extLst>
      <p:ext uri="{BB962C8B-B14F-4D97-AF65-F5344CB8AC3E}">
        <p14:creationId xmlns:p14="http://schemas.microsoft.com/office/powerpoint/2010/main" val="765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847" y="2286000"/>
            <a:ext cx="10845553" cy="1143000"/>
          </a:xfrm>
        </p:spPr>
        <p:txBody>
          <a:bodyPr/>
          <a:lstStyle/>
          <a:p>
            <a:r>
              <a:rPr lang="en-US" sz="4800" dirty="0"/>
              <a:t>Public Involvement Discussion</a:t>
            </a:r>
            <a:r>
              <a:rPr lang="en-US" sz="4800" dirty="0">
                <a:highlight>
                  <a:srgbClr val="FFFF00"/>
                </a:highlight>
              </a:rPr>
              <a:t>: [add title of session]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4473473"/>
            <a:ext cx="9212826" cy="339811"/>
          </a:xfrm>
        </p:spPr>
        <p:txBody>
          <a:bodyPr/>
          <a:lstStyle/>
          <a:p>
            <a:r>
              <a:rPr lang="en-US" dirty="0"/>
              <a:t>Add your name, job title and contact details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168D8A-B820-42F1-9CDA-3DC3C8108D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36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Session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508222"/>
            <a:ext cx="6364076" cy="34845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highlight>
                  <a:srgbClr val="FFFF00"/>
                </a:highlight>
              </a:rPr>
              <a:t>To be updated with brief agenda, e.g.: </a:t>
            </a:r>
          </a:p>
          <a:p>
            <a:pPr>
              <a:spcAft>
                <a:spcPts val="600"/>
              </a:spcAft>
            </a:pPr>
            <a:r>
              <a:rPr lang="en-US" dirty="0">
                <a:highlight>
                  <a:srgbClr val="FFFF00"/>
                </a:highlight>
              </a:rPr>
              <a:t>Introductions</a:t>
            </a:r>
          </a:p>
          <a:p>
            <a:pPr>
              <a:spcAft>
                <a:spcPts val="600"/>
              </a:spcAft>
            </a:pPr>
            <a:r>
              <a:rPr lang="en-US" dirty="0">
                <a:highlight>
                  <a:srgbClr val="FFFF00"/>
                </a:highlight>
              </a:rPr>
              <a:t>Overview of </a:t>
            </a:r>
            <a:r>
              <a:rPr lang="en-GB" dirty="0">
                <a:highlight>
                  <a:srgbClr val="FFFF00"/>
                </a:highlight>
              </a:rPr>
              <a:t>research area and project</a:t>
            </a:r>
          </a:p>
          <a:p>
            <a:pPr>
              <a:spcAft>
                <a:spcPts val="600"/>
              </a:spcAft>
            </a:pPr>
            <a:r>
              <a:rPr lang="en-US" dirty="0">
                <a:highlight>
                  <a:srgbClr val="FFFF00"/>
                </a:highlight>
              </a:rPr>
              <a:t>Small group discussion to learn more about your experiences to help shape our research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FCBAC-684D-4259-A7E1-1EF90F646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E746C-42D2-4C9D-B415-5D15127F6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" name="Graphic 27" descr="Clipboard Checked with solid fill">
            <a:extLst>
              <a:ext uri="{FF2B5EF4-FFF2-40B4-BE49-F238E27FC236}">
                <a16:creationId xmlns:a16="http://schemas.microsoft.com/office/drawing/2014/main" id="{4F8A9BA8-D74F-4318-84E0-32141E8F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1" y="1828561"/>
            <a:ext cx="3830340" cy="38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AB0F-8D47-4926-9E1E-E43DFD68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6EC8-C0F0-4AC0-BCD8-CB90689AE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Background to the research/discussion area, this could include: 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Current prevalence of the issue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What are the current gaps that your research is addressing</a:t>
            </a:r>
          </a:p>
          <a:p>
            <a:r>
              <a:rPr lang="en-GB" dirty="0">
                <a:highlight>
                  <a:srgbClr val="FFFF00"/>
                </a:highlight>
              </a:rPr>
              <a:t>Aim of the project</a:t>
            </a:r>
          </a:p>
          <a:p>
            <a:r>
              <a:rPr lang="en-GB" dirty="0">
                <a:highlight>
                  <a:srgbClr val="FFFF00"/>
                </a:highlight>
              </a:rPr>
              <a:t>Details on funder (funding process; if applicable) 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r>
              <a:rPr lang="en-GB" dirty="0">
                <a:highlight>
                  <a:srgbClr val="FFFF00"/>
                </a:highlight>
              </a:rPr>
              <a:t>Very briefly what you plan to do with a project sketch (see next slide for example)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90CAD-264B-45C0-A974-3AF0FDF7A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A57DB-9CE4-42AD-B235-11F3BDED6A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9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1509762"/>
            <a:ext cx="10972800" cy="507556"/>
          </a:xfrm>
        </p:spPr>
        <p:txBody>
          <a:bodyPr/>
          <a:lstStyle/>
          <a:p>
            <a:r>
              <a:rPr lang="en-GB" dirty="0"/>
              <a:t>Project sketch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AA9E1F-B2E3-4D06-BC53-E02108307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A0BFF3-006B-4747-8E40-CE28246247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6DFA29-6F81-41B1-BAA8-BFADD2E78F74}"/>
              </a:ext>
            </a:extLst>
          </p:cNvPr>
          <p:cNvSpPr/>
          <p:nvPr/>
        </p:nvSpPr>
        <p:spPr>
          <a:xfrm>
            <a:off x="336470" y="3184154"/>
            <a:ext cx="2196548" cy="1071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Recruitment</a:t>
            </a:r>
          </a:p>
          <a:p>
            <a:pPr marL="285750" indent="-285750" algn="ctr">
              <a:buFontTx/>
              <a:buChar char="-"/>
            </a:pPr>
            <a:r>
              <a:rPr lang="en-GB" dirty="0"/>
              <a:t>Who</a:t>
            </a:r>
          </a:p>
          <a:p>
            <a:pPr marL="285750" indent="-285750" algn="ctr">
              <a:buFontTx/>
              <a:buChar char="-"/>
            </a:pPr>
            <a:r>
              <a:rPr lang="en-GB" dirty="0"/>
              <a:t>Where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66833B-C1B8-4E2E-B741-2262844B223C}"/>
              </a:ext>
            </a:extLst>
          </p:cNvPr>
          <p:cNvSpPr/>
          <p:nvPr/>
        </p:nvSpPr>
        <p:spPr>
          <a:xfrm>
            <a:off x="3854098" y="3184154"/>
            <a:ext cx="2196548" cy="10711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Intervention</a:t>
            </a:r>
          </a:p>
          <a:p>
            <a:pPr algn="ctr"/>
            <a:r>
              <a:rPr lang="en-GB" dirty="0"/>
              <a:t>- describe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FB2DC0-B894-4E29-8412-A3DCF59F6D72}"/>
              </a:ext>
            </a:extLst>
          </p:cNvPr>
          <p:cNvSpPr/>
          <p:nvPr/>
        </p:nvSpPr>
        <p:spPr>
          <a:xfrm>
            <a:off x="7173317" y="2308034"/>
            <a:ext cx="1739339" cy="28233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Assessments/measures</a:t>
            </a:r>
          </a:p>
          <a:p>
            <a:pPr algn="ctr"/>
            <a:r>
              <a:rPr lang="en-GB" dirty="0"/>
              <a:t>- Describe and time points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916A95-AD82-471C-9139-D6A0DC3E3B0F}"/>
              </a:ext>
            </a:extLst>
          </p:cNvPr>
          <p:cNvSpPr/>
          <p:nvPr/>
        </p:nvSpPr>
        <p:spPr>
          <a:xfrm>
            <a:off x="9843063" y="2285553"/>
            <a:ext cx="1739339" cy="28233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Follow-up</a:t>
            </a:r>
          </a:p>
          <a:p>
            <a:pPr algn="ctr"/>
            <a:r>
              <a:rPr lang="en-GB" dirty="0"/>
              <a:t>- Describe and time points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B3EA11-D18C-4701-B672-CB484A6E207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533018" y="3719717"/>
            <a:ext cx="12028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39D0B2-FDA0-488A-9D05-67DEEF3B60F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050646" y="3719717"/>
            <a:ext cx="9913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39E82DD-9D05-4ED1-86E2-16F79F1A0132}"/>
              </a:ext>
            </a:extLst>
          </p:cNvPr>
          <p:cNvCxnSpPr>
            <a:cxnSpLocks/>
          </p:cNvCxnSpPr>
          <p:nvPr/>
        </p:nvCxnSpPr>
        <p:spPr>
          <a:xfrm>
            <a:off x="8912656" y="3719716"/>
            <a:ext cx="8600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7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A2EA-72E2-4B2D-8FE1-4B26BBFF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Questions? </a:t>
            </a:r>
          </a:p>
        </p:txBody>
      </p:sp>
      <p:pic>
        <p:nvPicPr>
          <p:cNvPr id="7" name="Content Placeholder 6" descr="Sticky notes with question marks">
            <a:extLst>
              <a:ext uri="{FF2B5EF4-FFF2-40B4-BE49-F238E27FC236}">
                <a16:creationId xmlns:a16="http://schemas.microsoft.com/office/drawing/2014/main" id="{40D62A25-2378-4B34-A755-8BECBF983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78" y="2346325"/>
            <a:ext cx="5226844" cy="34845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E641C-884C-4325-A7F6-B04FF60F0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B0A03-2E0C-4167-8D4D-9FBA5513D1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1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B6CC-8A01-4414-BC16-2382BBFE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3471-25F5-46C4-B822-56656A54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1847"/>
            <a:ext cx="10972800" cy="3484580"/>
          </a:xfrm>
        </p:spPr>
        <p:txBody>
          <a:bodyPr/>
          <a:lstStyle/>
          <a:p>
            <a:pPr marR="0" algn="l" rtl="0"/>
            <a:r>
              <a:rPr lang="en-GB" sz="18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Include max 2 – 3 questions to ask the group for feedback/their thoughts on. You may also want include prompt questions for your own purposes to help facilitate the discussion.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CBE13-59D9-44DD-8456-F171A99D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43D13-1C0F-473F-A62A-7C0E82F4BB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22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766287-FF85-4D63-967A-DF4EC370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DD342C-12DF-400A-A844-52CDD5B9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Expense form and feedback from will be sent following the meeting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Please get in touch if you would like to be involved in the project for future involvement in this (and other related) project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receive feedback on how this discussion is used and will be provided with an update on the progress of the project 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EB3A8D-A20F-4A65-BD4E-24B69CF5D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E9BE35-E585-4A22-950C-79B6B9E4D2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75609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0E2ACC75E1374EAE549283D4A102A8" ma:contentTypeVersion="6" ma:contentTypeDescription="Create a new document." ma:contentTypeScope="" ma:versionID="d7514ab81869d432065c9f673b0a3eca">
  <xsd:schema xmlns:xsd="http://www.w3.org/2001/XMLSchema" xmlns:xs="http://www.w3.org/2001/XMLSchema" xmlns:p="http://schemas.microsoft.com/office/2006/metadata/properties" xmlns:ns2="855a46fb-fd45-4447-ad70-f97d4a259d15" xmlns:ns3="f1bc92c5-378d-4d3b-8988-eaf887d7068d" targetNamespace="http://schemas.microsoft.com/office/2006/metadata/properties" ma:root="true" ma:fieldsID="2d6786f9a1b25b08de11d83811ad6226" ns2:_="" ns3:_="">
    <xsd:import namespace="855a46fb-fd45-4447-ad70-f97d4a259d15"/>
    <xsd:import namespace="f1bc92c5-378d-4d3b-8988-eaf887d706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a46fb-fd45-4447-ad70-f97d4a259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c92c5-378d-4d3b-8988-eaf887d706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950DAF-650E-4128-A77B-0E473219F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a46fb-fd45-4447-ad70-f97d4a259d15"/>
    <ds:schemaRef ds:uri="f1bc92c5-378d-4d3b-8988-eaf887d70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CA60F-17DA-4AB7-A7DD-F37E71CF36F9}">
  <ds:schemaRefs>
    <ds:schemaRef ds:uri="855a46fb-fd45-4447-ad70-f97d4a259d15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f1bc92c5-378d-4d3b-8988-eaf887d7068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98CD45-90E6-4D9B-B93E-29548A6EAC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694</Words>
  <Application>Microsoft Office PowerPoint</Application>
  <PresentationFormat>Widescreen</PresentationFormat>
  <Paragraphs>76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Imperial College London Theme</vt:lpstr>
      <vt:lpstr>Some tips before we start…</vt:lpstr>
      <vt:lpstr>Ground rules</vt:lpstr>
      <vt:lpstr>Public Involvement Discussion: [add title of session] </vt:lpstr>
      <vt:lpstr>Session plan</vt:lpstr>
      <vt:lpstr>Background </vt:lpstr>
      <vt:lpstr>Project sketch</vt:lpstr>
      <vt:lpstr>Questions? </vt:lpstr>
      <vt:lpstr>Discussion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tips before we start…</dc:title>
  <dc:creator>Johnson, Halle</dc:creator>
  <cp:lastModifiedBy>Johnson, Halle</cp:lastModifiedBy>
  <cp:revision>3</cp:revision>
  <dcterms:created xsi:type="dcterms:W3CDTF">2021-11-30T10:52:25Z</dcterms:created>
  <dcterms:modified xsi:type="dcterms:W3CDTF">2022-02-01T14:46:33Z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0x0101006A0E2ACC75E1374EAE549283D4A102A8</vt:lpwstr>
  </property>
</Properties>
</file>