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1"/>
    <p:sldMasterId id="2147483684" r:id="rId2"/>
  </p:sldMasterIdLst>
  <p:notesMasterIdLst>
    <p:notesMasterId r:id="rId45"/>
  </p:notesMasterIdLst>
  <p:handoutMasterIdLst>
    <p:handoutMasterId r:id="rId46"/>
  </p:handoutMasterIdLst>
  <p:sldIdLst>
    <p:sldId id="378" r:id="rId3"/>
    <p:sldId id="520" r:id="rId4"/>
    <p:sldId id="510" r:id="rId5"/>
    <p:sldId id="546" r:id="rId6"/>
    <p:sldId id="608" r:id="rId7"/>
    <p:sldId id="511" r:id="rId8"/>
    <p:sldId id="523" r:id="rId9"/>
    <p:sldId id="526" r:id="rId10"/>
    <p:sldId id="549" r:id="rId11"/>
    <p:sldId id="547" r:id="rId12"/>
    <p:sldId id="554" r:id="rId13"/>
    <p:sldId id="548" r:id="rId14"/>
    <p:sldId id="635" r:id="rId15"/>
    <p:sldId id="636" r:id="rId16"/>
    <p:sldId id="556" r:id="rId17"/>
    <p:sldId id="524" r:id="rId18"/>
    <p:sldId id="555" r:id="rId19"/>
    <p:sldId id="565" r:id="rId20"/>
    <p:sldId id="567" r:id="rId21"/>
    <p:sldId id="536" r:id="rId22"/>
    <p:sldId id="576" r:id="rId23"/>
    <p:sldId id="573" r:id="rId24"/>
    <p:sldId id="575" r:id="rId25"/>
    <p:sldId id="617" r:id="rId26"/>
    <p:sldId id="543" r:id="rId27"/>
    <p:sldId id="590" r:id="rId28"/>
    <p:sldId id="615" r:id="rId29"/>
    <p:sldId id="621" r:id="rId30"/>
    <p:sldId id="542" r:id="rId31"/>
    <p:sldId id="601" r:id="rId32"/>
    <p:sldId id="595" r:id="rId33"/>
    <p:sldId id="607" r:id="rId34"/>
    <p:sldId id="599" r:id="rId35"/>
    <p:sldId id="596" r:id="rId36"/>
    <p:sldId id="629" r:id="rId37"/>
    <p:sldId id="585" r:id="rId38"/>
    <p:sldId id="583" r:id="rId39"/>
    <p:sldId id="610" r:id="rId40"/>
    <p:sldId id="623" r:id="rId41"/>
    <p:sldId id="622" r:id="rId42"/>
    <p:sldId id="625" r:id="rId43"/>
    <p:sldId id="611" r:id="rId44"/>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54B979"/>
    <a:srgbClr val="2BE3EB"/>
    <a:srgbClr val="FF78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0"/>
    <p:restoredTop sz="83604" autoAdjust="0"/>
  </p:normalViewPr>
  <p:slideViewPr>
    <p:cSldViewPr snapToGrid="0" snapToObjects="1">
      <p:cViewPr varScale="1">
        <p:scale>
          <a:sx n="100" d="100"/>
          <a:sy n="100" d="100"/>
        </p:scale>
        <p:origin x="1296"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DBB8B197-00C7-3345-B4C6-2C6B7522A0B6}" type="datetime1">
              <a:rPr lang="en-US"/>
              <a:pPr>
                <a:defRPr/>
              </a:pPr>
              <a:t>8/2/18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B024511B-613A-3141-B231-D7FB09F95692}" type="slidenum">
              <a:rPr lang="en-US"/>
              <a:pPr>
                <a:defRPr/>
              </a:pPr>
              <a:t>‹#›</a:t>
            </a:fld>
            <a:endParaRPr lang="en-US"/>
          </a:p>
        </p:txBody>
      </p:sp>
    </p:spTree>
    <p:extLst>
      <p:ext uri="{BB962C8B-B14F-4D97-AF65-F5344CB8AC3E}">
        <p14:creationId xmlns:p14="http://schemas.microsoft.com/office/powerpoint/2010/main" val="2463940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DAB4FC6B-41EA-8447-96BD-D5AA5F4712FA}" type="datetime1">
              <a:rPr lang="en-US"/>
              <a:pPr>
                <a:defRPr/>
              </a:pPr>
              <a:t>8/2/18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90E3A1BB-E7E6-F741-AD8F-BE36F3BAA23B}" type="slidenum">
              <a:rPr lang="en-US"/>
              <a:pPr>
                <a:defRPr/>
              </a:pPr>
              <a:t>‹#›</a:t>
            </a:fld>
            <a:endParaRPr lang="en-US"/>
          </a:p>
        </p:txBody>
      </p:sp>
    </p:spTree>
    <p:extLst>
      <p:ext uri="{BB962C8B-B14F-4D97-AF65-F5344CB8AC3E}">
        <p14:creationId xmlns:p14="http://schemas.microsoft.com/office/powerpoint/2010/main" val="2053958430"/>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pubs.usgs.gov/of/2003/of03-221/data/images/thin_section/fullres_zip/82mw0017ts.zip"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pubs.usgs.gov/of/2003/of03-221/data/images/thin_section/fullres_zip/82mw0017ts.zip"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pubs.usgs.gov/of/2003/of03-221/data/images/thin_section/fullres_zip/82mw0017ts.zip"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pubs.usgs.gov/of/2003/of03-221/data/images/thin_section/fullres_zip/82mw0017ts.zip"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pubs.usgs.gov/of/2003/of03-221/data/images/thin_section/fullres_zip/82mw0017ts.zip"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pubs.usgs.gov/of/2003/of03-221/data/images/thin_section/fullres_zip/82mw0017ts.zip"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pubs.usgs.gov/of/2003/of03-221/data/images/thin_section/fullres_zip/82mw0017ts.zip"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pubs.usgs.gov/of/2003/of03-221/data/images/thin_section/fullres_zip/82mw0017ts.zip"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pubs.usgs.gov/of/2003/of03-221/data/images/thin_section/fullres_zip/82mw0017ts.zip"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pubs.usgs.gov/of/2003/of03-221/data/images/thin_section/fullres_zip/82mw0017ts.zip"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pubs.usgs.gov/of/2003/of03-221/data/images/thin_section/fullres_zip/82mw0017ts.zip"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pubs.usgs.gov/of/2003/of03-221/data/images/thin_section/fullres_zip/82mw0017ts.zip"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pubs.usgs.gov/of/2003/of03-221/data/images/thin_section/fullres_zip/82mw0017ts.zip"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pubs.usgs.gov/of/2003/of03-221/data/images/thin_section/fullres_zip/82mw0017ts.zip"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pubs.usgs.gov/of/2003/of03-221/data/images/thin_section/fullres_zip/82mw0017ts.zip"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pubs.usgs.gov/of/2003/of03-221/data/images/thin_section/fullres_zip/82mw0017ts.zip"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pubs.usgs.gov/of/2003/of03-221/data/images/thin_section/fullres_zip/82mw0017ts.zip"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pubs.usgs.gov/of/2003/of03-221/data/images/thin_section/fullres_zip/82mw0017ts.zip"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pubs.usgs.gov/of/2003/of03-221/data/images/thin_section/fullres_zip/82mw0017ts.zip"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pubs.usgs.gov/of/2003/of03-221/data/images/thin_section/fullres_zip/82mw0017ts.zip"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pubs.usgs.gov/of/2003/of03-221/data/images/thin_section/fullres_zip/82mw0017ts.zip"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8" Type="http://schemas.openxmlformats.org/officeDocument/2006/relationships/hyperlink" Target="http://en.wikipedia.org/wiki/Oxygen" TargetMode="External"/><Relationship Id="rId13" Type="http://schemas.openxmlformats.org/officeDocument/2006/relationships/hyperlink" Target="http://en.wikipedia.org/wiki/Earth" TargetMode="External"/><Relationship Id="rId18" Type="http://schemas.openxmlformats.org/officeDocument/2006/relationships/hyperlink" Target="http://en.wikipedia.org/wiki/Silicon_dioxide" TargetMode="External"/><Relationship Id="rId3" Type="http://schemas.openxmlformats.org/officeDocument/2006/relationships/hyperlink" Target="http://pubs.usgs.gov/of/2003/of03-221/htmldocs/bedrock_photos/82mw0017.htm" TargetMode="External"/><Relationship Id="rId21" Type="http://schemas.openxmlformats.org/officeDocument/2006/relationships/hyperlink" Target="http://en.wikipedia.org/wiki/Clinopyroxene" TargetMode="External"/><Relationship Id="rId7" Type="http://schemas.openxmlformats.org/officeDocument/2006/relationships/hyperlink" Target="http://en.wikipedia.org/wiki/Silicon" TargetMode="External"/><Relationship Id="rId12" Type="http://schemas.openxmlformats.org/officeDocument/2006/relationships/hyperlink" Target="http://en.wikipedia.org/wiki/Mineral" TargetMode="External"/><Relationship Id="rId17" Type="http://schemas.openxmlformats.org/officeDocument/2006/relationships/hyperlink" Target="http://en.wikipedia.org/wiki/Tetrahedron" TargetMode="External"/><Relationship Id="rId2" Type="http://schemas.openxmlformats.org/officeDocument/2006/relationships/slide" Target="../slides/slide33.xml"/><Relationship Id="rId16" Type="http://schemas.openxmlformats.org/officeDocument/2006/relationships/hyperlink" Target="http://en.wikipedia.org/wiki/Feldspar" TargetMode="External"/><Relationship Id="rId20" Type="http://schemas.openxmlformats.org/officeDocument/2006/relationships/hyperlink" Target="http://en.wikipedia.org/wiki/Crystal_twinning" TargetMode="External"/><Relationship Id="rId1" Type="http://schemas.openxmlformats.org/officeDocument/2006/relationships/notesMaster" Target="../notesMasters/notesMaster1.xml"/><Relationship Id="rId6" Type="http://schemas.openxmlformats.org/officeDocument/2006/relationships/hyperlink" Target="http://en.wikipedia.org/wiki/Aluminium" TargetMode="External"/><Relationship Id="rId11" Type="http://schemas.openxmlformats.org/officeDocument/2006/relationships/hyperlink" Target="http://en.wikipedia.org/wiki/Tectosilicate" TargetMode="External"/><Relationship Id="rId5" Type="http://schemas.openxmlformats.org/officeDocument/2006/relationships/hyperlink" Target="http://en.wikipedia.org/wiki/Potassium" TargetMode="External"/><Relationship Id="rId15" Type="http://schemas.openxmlformats.org/officeDocument/2006/relationships/hyperlink" Target="http://en.wikipedia.org/wiki/Continental_crust" TargetMode="External"/><Relationship Id="rId23" Type="http://schemas.openxmlformats.org/officeDocument/2006/relationships/hyperlink" Target="http://en.wikipedia.org/wiki/Petrology" TargetMode="External"/><Relationship Id="rId10" Type="http://schemas.openxmlformats.org/officeDocument/2006/relationships/hyperlink" Target="http://en.wikipedia.org/wiki/Calcium" TargetMode="External"/><Relationship Id="rId19" Type="http://schemas.openxmlformats.org/officeDocument/2006/relationships/hyperlink" Target="http://en.wikipedia.org/wiki/Plagioclase" TargetMode="External"/><Relationship Id="rId4" Type="http://schemas.openxmlformats.org/officeDocument/2006/relationships/hyperlink" Target="http://pubs.usgs.gov/of/2003/of03-221/data/images/thin_section/fullres_zip/82mw0017ts.zip" TargetMode="External"/><Relationship Id="rId9" Type="http://schemas.openxmlformats.org/officeDocument/2006/relationships/hyperlink" Target="http://en.wikipedia.org/wiki/Sodium" TargetMode="External"/><Relationship Id="rId14" Type="http://schemas.openxmlformats.org/officeDocument/2006/relationships/hyperlink" Target="http://en.wikipedia.org/wiki/Crust_(geology)" TargetMode="External"/><Relationship Id="rId22" Type="http://schemas.openxmlformats.org/officeDocument/2006/relationships/hyperlink" Target="http://en.wikipedia.org/wiki/Orthopyroxene" TargetMode="External"/></Relationships>
</file>

<file path=ppt/notesSlides/_rels/notesSlide31.xml.rels><?xml version="1.0" encoding="UTF-8" standalone="yes"?>
<Relationships xmlns="http://schemas.openxmlformats.org/package/2006/relationships"><Relationship Id="rId8" Type="http://schemas.openxmlformats.org/officeDocument/2006/relationships/hyperlink" Target="http://en.wikipedia.org/wiki/Oxygen" TargetMode="External"/><Relationship Id="rId13" Type="http://schemas.openxmlformats.org/officeDocument/2006/relationships/hyperlink" Target="http://en.wikipedia.org/wiki/Earth" TargetMode="External"/><Relationship Id="rId18" Type="http://schemas.openxmlformats.org/officeDocument/2006/relationships/hyperlink" Target="http://en.wikipedia.org/wiki/Silicon_dioxide" TargetMode="External"/><Relationship Id="rId3" Type="http://schemas.openxmlformats.org/officeDocument/2006/relationships/hyperlink" Target="http://pubs.usgs.gov/of/2003/of03-221/htmldocs/bedrock_photos/82mw0017.htm" TargetMode="External"/><Relationship Id="rId21" Type="http://schemas.openxmlformats.org/officeDocument/2006/relationships/hyperlink" Target="http://en.wikipedia.org/wiki/Clinopyroxene" TargetMode="External"/><Relationship Id="rId7" Type="http://schemas.openxmlformats.org/officeDocument/2006/relationships/hyperlink" Target="http://en.wikipedia.org/wiki/Silicon" TargetMode="External"/><Relationship Id="rId12" Type="http://schemas.openxmlformats.org/officeDocument/2006/relationships/hyperlink" Target="http://en.wikipedia.org/wiki/Mineral" TargetMode="External"/><Relationship Id="rId17" Type="http://schemas.openxmlformats.org/officeDocument/2006/relationships/hyperlink" Target="http://en.wikipedia.org/wiki/Tetrahedron" TargetMode="External"/><Relationship Id="rId2" Type="http://schemas.openxmlformats.org/officeDocument/2006/relationships/slide" Target="../slides/slide34.xml"/><Relationship Id="rId16" Type="http://schemas.openxmlformats.org/officeDocument/2006/relationships/hyperlink" Target="http://en.wikipedia.org/wiki/Feldspar" TargetMode="External"/><Relationship Id="rId20" Type="http://schemas.openxmlformats.org/officeDocument/2006/relationships/hyperlink" Target="http://en.wikipedia.org/wiki/Crystal_twinning" TargetMode="External"/><Relationship Id="rId1" Type="http://schemas.openxmlformats.org/officeDocument/2006/relationships/notesMaster" Target="../notesMasters/notesMaster1.xml"/><Relationship Id="rId6" Type="http://schemas.openxmlformats.org/officeDocument/2006/relationships/hyperlink" Target="http://en.wikipedia.org/wiki/Aluminium" TargetMode="External"/><Relationship Id="rId11" Type="http://schemas.openxmlformats.org/officeDocument/2006/relationships/hyperlink" Target="http://en.wikipedia.org/wiki/Tectosilicate" TargetMode="External"/><Relationship Id="rId5" Type="http://schemas.openxmlformats.org/officeDocument/2006/relationships/hyperlink" Target="http://en.wikipedia.org/wiki/Potassium" TargetMode="External"/><Relationship Id="rId15" Type="http://schemas.openxmlformats.org/officeDocument/2006/relationships/hyperlink" Target="http://en.wikipedia.org/wiki/Continental_crust" TargetMode="External"/><Relationship Id="rId23" Type="http://schemas.openxmlformats.org/officeDocument/2006/relationships/hyperlink" Target="http://en.wikipedia.org/wiki/Petrology" TargetMode="External"/><Relationship Id="rId10" Type="http://schemas.openxmlformats.org/officeDocument/2006/relationships/hyperlink" Target="http://en.wikipedia.org/wiki/Calcium" TargetMode="External"/><Relationship Id="rId19" Type="http://schemas.openxmlformats.org/officeDocument/2006/relationships/hyperlink" Target="http://en.wikipedia.org/wiki/Plagioclase" TargetMode="External"/><Relationship Id="rId4" Type="http://schemas.openxmlformats.org/officeDocument/2006/relationships/hyperlink" Target="http://pubs.usgs.gov/of/2003/of03-221/data/images/thin_section/fullres_zip/82mw0017ts.zip" TargetMode="External"/><Relationship Id="rId9" Type="http://schemas.openxmlformats.org/officeDocument/2006/relationships/hyperlink" Target="http://en.wikipedia.org/wiki/Sodium" TargetMode="External"/><Relationship Id="rId14" Type="http://schemas.openxmlformats.org/officeDocument/2006/relationships/hyperlink" Target="http://en.wikipedia.org/wiki/Crust_(geology)" TargetMode="External"/><Relationship Id="rId22" Type="http://schemas.openxmlformats.org/officeDocument/2006/relationships/hyperlink" Target="http://en.wikipedia.org/wiki/Orthopyroxene" TargetMode="Externa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pubs.usgs.gov/of/2003/of03-221/data/images/thin_section/fullres_zip/82mw0017ts.zip"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pubs.usgs.gov/of/2003/of03-221/data/images/thin_section/fullres_zip/82mw0017ts.zip"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pubs.usgs.gov/of/2003/of03-221/data/images/thin_section/fullres_zip/82mw0017ts.zip"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pubs.usgs.gov/of/2003/of03-221/data/images/thin_section/fullres_zip/82mw0017ts.zip"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pubs.usgs.gov/of/2003/of03-221/data/images/thin_section/fullres_zip/82mw0017ts.zip"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pubs.usgs.gov/of/2003/of03-221/data/images/thin_section/fullres_zip/82mw0017ts.zip"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pubs.usgs.gov/of/2003/of03-221/data/images/thin_section/fullres_zip/82mw0017ts.zip"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pubs.usgs.gov/of/2003/of03-221/data/images/thin_section/fullres_zip/82mw0017ts.zip"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en.wikipedia.org/wiki/Artificial_satellite"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en.wikipedia.org/wiki/Ionosphere" TargetMode="External"/><Relationship Id="rId5" Type="http://schemas.openxmlformats.org/officeDocument/2006/relationships/hyperlink" Target="http://en.wikipedia.org/wiki/Aerodynamic_drag" TargetMode="External"/><Relationship Id="rId4" Type="http://schemas.openxmlformats.org/officeDocument/2006/relationships/hyperlink" Target="http://en.wikipedia.org/wiki/Earth's_atmosphere#Temperature_and_the_atmospheric_layers"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pubs.usgs.gov/of/2003/of03-221/data/images/thin_section/fullres_zip/82mw0017ts.zip"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pubs.usgs.gov/of/2003/of03-221/data/images/thin_section/fullres_zip/82mw0017ts.zip"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pubs.usgs.gov/of/2003/of03-221/data/images/thin_section/fullres_zip/82mw0017ts.zip"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pubs.usgs.gov/of/2003/of03-221/data/images/thin_section/fullres_zip/82mw0017ts.zip"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0E3A1BB-E7E6-F741-AD8F-BE36F3BAA23B}"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000" b="1" kern="1200" dirty="0">
                <a:solidFill>
                  <a:schemeClr val="tx1"/>
                </a:solidFill>
                <a:latin typeface="+mn-lt"/>
                <a:ea typeface="ＭＳ Ｐゴシック" charset="-128"/>
                <a:cs typeface="ＭＳ Ｐゴシック" charset="-128"/>
                <a:hlinkClick r:id="rId3"/>
              </a:rPr>
              <a:t>The predicted abundance of deuterium, helium and lithium depends on the density of ordinary matter in the early universe, as shown in the figure at left. These results indicate that the yield of helium is relatively insensitive to the abundance of ordinary matter, above a certain threshold. We generically expect about 24% of the ordinary matter in the universe to be helium produced in the Big Bang. This is in very good agreement with observations and is another major triumph for the Big Bang theory.</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000" b="1" kern="1200" dirty="0">
              <a:solidFill>
                <a:schemeClr val="tx1"/>
              </a:solidFill>
              <a:latin typeface="+mn-lt"/>
              <a:ea typeface="ＭＳ Ｐゴシック" charset="-128"/>
              <a:cs typeface="ＭＳ Ｐゴシック" charset="-128"/>
              <a:hlinkClick r:id="rId3"/>
            </a:endParaRPr>
          </a:p>
        </p:txBody>
      </p:sp>
      <p:sp>
        <p:nvSpPr>
          <p:cNvPr id="4" name="Slide Number Placeholder 3"/>
          <p:cNvSpPr>
            <a:spLocks noGrp="1"/>
          </p:cNvSpPr>
          <p:nvPr>
            <p:ph type="sldNum" sz="quarter" idx="10"/>
          </p:nvPr>
        </p:nvSpPr>
        <p:spPr/>
        <p:txBody>
          <a:bodyPr/>
          <a:lstStyle/>
          <a:p>
            <a:pPr>
              <a:defRPr/>
            </a:pPr>
            <a:fld id="{90E3A1BB-E7E6-F741-AD8F-BE36F3BAA23B}"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sz="1000" b="1" kern="1200" dirty="0">
              <a:solidFill>
                <a:schemeClr val="tx1"/>
              </a:solidFill>
              <a:latin typeface="+mn-lt"/>
              <a:ea typeface="ＭＳ Ｐゴシック" charset="-128"/>
              <a:cs typeface="ＭＳ Ｐゴシック" charset="-128"/>
              <a:hlinkClick r:id="rId3"/>
            </a:endParaRPr>
          </a:p>
        </p:txBody>
      </p:sp>
      <p:sp>
        <p:nvSpPr>
          <p:cNvPr id="4" name="Slide Number Placeholder 3"/>
          <p:cNvSpPr>
            <a:spLocks noGrp="1"/>
          </p:cNvSpPr>
          <p:nvPr>
            <p:ph type="sldNum" sz="quarter" idx="10"/>
          </p:nvPr>
        </p:nvSpPr>
        <p:spPr/>
        <p:txBody>
          <a:bodyPr/>
          <a:lstStyle/>
          <a:p>
            <a:pPr>
              <a:defRPr/>
            </a:pPr>
            <a:fld id="{90E3A1BB-E7E6-F741-AD8F-BE36F3BAA23B}"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sz="1000" b="1" kern="1200" dirty="0">
              <a:solidFill>
                <a:schemeClr val="tx1"/>
              </a:solidFill>
              <a:latin typeface="+mn-lt"/>
              <a:ea typeface="ＭＳ Ｐゴシック" charset="-128"/>
              <a:cs typeface="ＭＳ Ｐゴシック" charset="-128"/>
              <a:hlinkClick r:id="rId3"/>
            </a:endParaRPr>
          </a:p>
        </p:txBody>
      </p:sp>
      <p:sp>
        <p:nvSpPr>
          <p:cNvPr id="4" name="Slide Number Placeholder 3"/>
          <p:cNvSpPr>
            <a:spLocks noGrp="1"/>
          </p:cNvSpPr>
          <p:nvPr>
            <p:ph type="sldNum" sz="quarter" idx="10"/>
          </p:nvPr>
        </p:nvSpPr>
        <p:spPr/>
        <p:txBody>
          <a:bodyPr/>
          <a:lstStyle/>
          <a:p>
            <a:pPr>
              <a:defRPr/>
            </a:pPr>
            <a:fld id="{90E3A1BB-E7E6-F741-AD8F-BE36F3BAA23B}"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000" b="1" kern="1200" dirty="0">
                <a:solidFill>
                  <a:schemeClr val="tx1"/>
                </a:solidFill>
                <a:latin typeface="+mn-lt"/>
                <a:ea typeface="ＭＳ Ｐゴシック" charset="-128"/>
                <a:cs typeface="ＭＳ Ｐゴシック" charset="-128"/>
                <a:hlinkClick r:id="rId3"/>
              </a:rPr>
              <a:t>Meanwhile, the core of the star collapses under gravity's pull until it reaches a high enough density to start burning helium to carbon. The helium burning phase will last about 100 million years, until the helium is exhausted in the core and the star becomes a red supergiant. At this stage, the Sun will have an outer envelope extending out towards Jupiter. During this brief phase of its existence, which lasts only a few tens of thousands of years, the Sun will lose mass in a powerful wind. Eventually, the Sun will lose all of the mass in its envelope and leave behind a hot core of carbon embedded in a nebula of expelled gas. Radiation from this hot core will ionize the nebula, producing a striking "planetary nebula", much like the nebulae seen around the remnants of other stars. The carbon core will eventually cool and become a white dwarf, the dense dim remnant of a once bright star.</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000" b="1" kern="1200" dirty="0">
              <a:solidFill>
                <a:schemeClr val="tx1"/>
              </a:solidFill>
              <a:latin typeface="+mn-lt"/>
              <a:ea typeface="ＭＳ Ｐゴシック" charset="-128"/>
              <a:cs typeface="ＭＳ Ｐゴシック" charset="-128"/>
              <a:hlinkClick r:id="rId3"/>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000" b="1" kern="1200" dirty="0">
                <a:solidFill>
                  <a:schemeClr val="tx1"/>
                </a:solidFill>
                <a:latin typeface="+mn-lt"/>
                <a:ea typeface="ＭＳ Ｐゴシック" charset="-128"/>
                <a:cs typeface="ＭＳ Ｐゴシック" charset="-128"/>
                <a:hlinkClick r:id="rId3"/>
              </a:rPr>
              <a:t>This Hubble telescope image shows one of the most complex planetary nebulae ever seen, NGC 6543, nicknamed the "Cat's Eye Nebula." Hubble reveals surprisingly intricate structures including concentric gas shells, jets of high-speed gas, and unusual shock-induced knots of gas. Estimated to be 1,000 years old, the nebula is a visual "fossil record" of the dynamics and late evolution of a dying star.</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000" b="1" kern="1200" dirty="0">
              <a:solidFill>
                <a:schemeClr val="tx1"/>
              </a:solidFill>
              <a:latin typeface="+mn-lt"/>
              <a:ea typeface="ＭＳ Ｐゴシック" charset="-128"/>
              <a:cs typeface="ＭＳ Ｐゴシック" charset="-128"/>
              <a:hlinkClick r:id="rId3"/>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000" b="1" kern="1200" dirty="0">
                <a:solidFill>
                  <a:schemeClr val="tx1"/>
                </a:solidFill>
                <a:latin typeface="+mn-lt"/>
                <a:ea typeface="ＭＳ Ｐゴシック" charset="-128"/>
                <a:cs typeface="ＭＳ Ｐゴシック" charset="-128"/>
                <a:hlinkClick r:id="rId3"/>
              </a:rPr>
              <a:t>A preliminary interpretation suggests that the object might be a double-star system. The dynamical effects of two stars orbiting one another most easily explains the intricate structures, which are much more complicated than features seen in most planetary nebulae. The two stars are too close together to be individually resolved by Hubble and instead appear as a single point of light at the center of the nebula.</a:t>
            </a:r>
          </a:p>
        </p:txBody>
      </p:sp>
      <p:sp>
        <p:nvSpPr>
          <p:cNvPr id="4" name="Slide Number Placeholder 3"/>
          <p:cNvSpPr>
            <a:spLocks noGrp="1"/>
          </p:cNvSpPr>
          <p:nvPr>
            <p:ph type="sldNum" sz="quarter" idx="10"/>
          </p:nvPr>
        </p:nvSpPr>
        <p:spPr/>
        <p:txBody>
          <a:bodyPr/>
          <a:lstStyle/>
          <a:p>
            <a:pPr>
              <a:defRPr/>
            </a:pPr>
            <a:fld id="{90E3A1BB-E7E6-F741-AD8F-BE36F3BAA23B}"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sz="1000" b="1" kern="1200" dirty="0">
              <a:solidFill>
                <a:schemeClr val="tx1"/>
              </a:solidFill>
              <a:latin typeface="+mn-lt"/>
              <a:ea typeface="ＭＳ Ｐゴシック" charset="-128"/>
              <a:cs typeface="ＭＳ Ｐゴシック" charset="-128"/>
              <a:hlinkClick r:id="rId3"/>
            </a:endParaRPr>
          </a:p>
        </p:txBody>
      </p:sp>
      <p:sp>
        <p:nvSpPr>
          <p:cNvPr id="4" name="Slide Number Placeholder 3"/>
          <p:cNvSpPr>
            <a:spLocks noGrp="1"/>
          </p:cNvSpPr>
          <p:nvPr>
            <p:ph type="sldNum" sz="quarter" idx="10"/>
          </p:nvPr>
        </p:nvSpPr>
        <p:spPr/>
        <p:txBody>
          <a:bodyPr/>
          <a:lstStyle/>
          <a:p>
            <a:pPr>
              <a:defRPr/>
            </a:pPr>
            <a:fld id="{90E3A1BB-E7E6-F741-AD8F-BE36F3BAA23B}"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sz="1000" b="1" kern="1200" dirty="0">
              <a:solidFill>
                <a:schemeClr val="tx1"/>
              </a:solidFill>
              <a:latin typeface="+mn-lt"/>
              <a:ea typeface="ＭＳ Ｐゴシック" charset="-128"/>
              <a:cs typeface="ＭＳ Ｐゴシック" charset="-128"/>
              <a:hlinkClick r:id="rId3"/>
            </a:endParaRPr>
          </a:p>
        </p:txBody>
      </p:sp>
      <p:sp>
        <p:nvSpPr>
          <p:cNvPr id="4" name="Slide Number Placeholder 3"/>
          <p:cNvSpPr>
            <a:spLocks noGrp="1"/>
          </p:cNvSpPr>
          <p:nvPr>
            <p:ph type="sldNum" sz="quarter" idx="10"/>
          </p:nvPr>
        </p:nvSpPr>
        <p:spPr/>
        <p:txBody>
          <a:bodyPr/>
          <a:lstStyle/>
          <a:p>
            <a:pPr>
              <a:defRPr/>
            </a:pPr>
            <a:fld id="{90E3A1BB-E7E6-F741-AD8F-BE36F3BAA23B}"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000" b="0" u="none" kern="1200" dirty="0">
                <a:solidFill>
                  <a:schemeClr val="tx1"/>
                </a:solidFill>
                <a:latin typeface="+mn-lt"/>
                <a:ea typeface="ＭＳ Ｐゴシック" charset="-128"/>
                <a:cs typeface="ＭＳ Ｐゴシック" charset="-128"/>
                <a:hlinkClick r:id="rId3"/>
              </a:rPr>
              <a:t>Composite</a:t>
            </a:r>
            <a:r>
              <a:rPr lang="en-US" sz="1000" b="0" u="none" kern="1200" baseline="0" dirty="0">
                <a:solidFill>
                  <a:schemeClr val="tx1"/>
                </a:solidFill>
                <a:latin typeface="+mn-lt"/>
                <a:ea typeface="ＭＳ Ｐゴシック" charset="-128"/>
                <a:cs typeface="ＭＳ Ｐゴシック" charset="-128"/>
                <a:hlinkClick r:id="rId3"/>
              </a:rPr>
              <a:t> image from the Crab Nebula This picture is a composite of multiple wavelenght, including optical, x-ray, infrared. http://chandra.harvard.edu/photo/2017/crab/</a:t>
            </a:r>
            <a:endParaRPr lang="en-US" sz="1000" b="0" u="none" kern="1200" dirty="0">
              <a:solidFill>
                <a:schemeClr val="tx1"/>
              </a:solidFill>
              <a:latin typeface="+mn-lt"/>
              <a:ea typeface="ＭＳ Ｐゴシック" charset="-128"/>
              <a:cs typeface="ＭＳ Ｐゴシック" charset="-128"/>
              <a:hlinkClick r:id="rId3"/>
            </a:endParaRPr>
          </a:p>
        </p:txBody>
      </p:sp>
      <p:sp>
        <p:nvSpPr>
          <p:cNvPr id="4" name="Slide Number Placeholder 3"/>
          <p:cNvSpPr>
            <a:spLocks noGrp="1"/>
          </p:cNvSpPr>
          <p:nvPr>
            <p:ph type="sldNum" sz="quarter" idx="10"/>
          </p:nvPr>
        </p:nvSpPr>
        <p:spPr/>
        <p:txBody>
          <a:bodyPr/>
          <a:lstStyle/>
          <a:p>
            <a:pPr>
              <a:defRPr/>
            </a:pPr>
            <a:fld id="{90E3A1BB-E7E6-F741-AD8F-BE36F3BAA23B}"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000" b="1" kern="1200" dirty="0">
                <a:solidFill>
                  <a:schemeClr val="tx1"/>
                </a:solidFill>
                <a:latin typeface="+mn-lt"/>
                <a:ea typeface="ＭＳ Ｐゴシック" charset="-128"/>
                <a:cs typeface="ＭＳ Ｐゴシック" charset="-128"/>
                <a:hlinkClick r:id="rId3"/>
              </a:rPr>
              <a:t>r-process and s-process produce elements heavier than iron</a:t>
            </a:r>
          </a:p>
          <a:p>
            <a:pPr marL="0" marR="0" indent="0" algn="l" defTabSz="457200" rtl="0" eaLnBrk="0" fontAlgn="base" latinLnBrk="0" hangingPunct="0">
              <a:lnSpc>
                <a:spcPct val="100000"/>
              </a:lnSpc>
              <a:spcBef>
                <a:spcPct val="30000"/>
              </a:spcBef>
              <a:spcAft>
                <a:spcPct val="0"/>
              </a:spcAft>
              <a:buClrTx/>
              <a:buSzTx/>
              <a:buFontTx/>
              <a:buNone/>
              <a:tabLst/>
              <a:defRPr/>
            </a:pPr>
            <a:r>
              <a:rPr lang="en-US" sz="1000" b="1" kern="1200" dirty="0">
                <a:solidFill>
                  <a:schemeClr val="tx1"/>
                </a:solidFill>
                <a:latin typeface="+mn-lt"/>
                <a:ea typeface="ＭＳ Ｐゴシック" charset="-128"/>
                <a:cs typeface="ＭＳ Ｐゴシック" charset="-128"/>
                <a:hlinkClick r:id="rId3"/>
              </a:rPr>
              <a:t>Ni-62 has actually great binding</a:t>
            </a:r>
            <a:r>
              <a:rPr lang="en-US" sz="1000" b="1" kern="1200" baseline="0" dirty="0">
                <a:solidFill>
                  <a:schemeClr val="tx1"/>
                </a:solidFill>
                <a:latin typeface="+mn-lt"/>
                <a:ea typeface="ＭＳ Ｐゴシック" charset="-128"/>
                <a:cs typeface="ＭＳ Ｐゴシック" charset="-128"/>
                <a:hlinkClick r:id="rId3"/>
              </a:rPr>
              <a:t> energy than Fe-58 and Fe-56</a:t>
            </a:r>
            <a:endParaRPr lang="en-US" sz="1000" b="1" kern="1200" dirty="0">
              <a:solidFill>
                <a:schemeClr val="tx1"/>
              </a:solidFill>
              <a:latin typeface="+mn-lt"/>
              <a:ea typeface="ＭＳ Ｐゴシック" charset="-128"/>
              <a:cs typeface="ＭＳ Ｐゴシック" charset="-128"/>
              <a:hlinkClick r:id="rId3"/>
            </a:endParaRPr>
          </a:p>
        </p:txBody>
      </p:sp>
      <p:sp>
        <p:nvSpPr>
          <p:cNvPr id="4" name="Slide Number Placeholder 3"/>
          <p:cNvSpPr>
            <a:spLocks noGrp="1"/>
          </p:cNvSpPr>
          <p:nvPr>
            <p:ph type="sldNum" sz="quarter" idx="10"/>
          </p:nvPr>
        </p:nvSpPr>
        <p:spPr/>
        <p:txBody>
          <a:bodyPr/>
          <a:lstStyle/>
          <a:p>
            <a:pPr>
              <a:defRPr/>
            </a:pPr>
            <a:fld id="{90E3A1BB-E7E6-F741-AD8F-BE36F3BAA23B}"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sz="1000" b="1" kern="1200" dirty="0">
              <a:solidFill>
                <a:schemeClr val="tx1"/>
              </a:solidFill>
              <a:latin typeface="+mn-lt"/>
              <a:ea typeface="ＭＳ Ｐゴシック" charset="-128"/>
              <a:cs typeface="ＭＳ Ｐゴシック" charset="-128"/>
              <a:hlinkClick r:id="rId3"/>
            </a:endParaRPr>
          </a:p>
        </p:txBody>
      </p:sp>
      <p:sp>
        <p:nvSpPr>
          <p:cNvPr id="4" name="Slide Number Placeholder 3"/>
          <p:cNvSpPr>
            <a:spLocks noGrp="1"/>
          </p:cNvSpPr>
          <p:nvPr>
            <p:ph type="sldNum" sz="quarter" idx="10"/>
          </p:nvPr>
        </p:nvSpPr>
        <p:spPr/>
        <p:txBody>
          <a:bodyPr/>
          <a:lstStyle/>
          <a:p>
            <a:pPr>
              <a:defRPr/>
            </a:pPr>
            <a:fld id="{90E3A1BB-E7E6-F741-AD8F-BE36F3BAA23B}"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a:t>From condensates of solar nebular gases about 4.5 billion years ago</a:t>
            </a:r>
          </a:p>
          <a:p>
            <a:r>
              <a:rPr lang="en-US" sz="1000" dirty="0"/>
              <a:t>We can estimate the composition of the nebular gas by measuring the composition of meteorites (planets are too fractionated)</a:t>
            </a:r>
          </a:p>
          <a:p>
            <a:r>
              <a:rPr lang="en-US" sz="1000" dirty="0"/>
              <a:t>Radiogenic heat production + primordial heat = 47 TW (10</a:t>
            </a:r>
            <a:r>
              <a:rPr lang="en-US" sz="1000" baseline="30000" dirty="0"/>
              <a:t>12</a:t>
            </a:r>
            <a:r>
              <a:rPr lang="en-US" sz="1000" dirty="0"/>
              <a:t>W = 10 billion 100W light bulbs)</a:t>
            </a:r>
          </a:p>
          <a:p>
            <a:r>
              <a:rPr lang="en-US" sz="1000" dirty="0" err="1"/>
              <a:t>Vs</a:t>
            </a:r>
            <a:r>
              <a:rPr lang="en-US" sz="1000" dirty="0"/>
              <a:t> 173000 TW from solar radiation</a:t>
            </a:r>
            <a:endParaRPr lang="en-US" sz="1000" b="1" kern="1200" dirty="0">
              <a:solidFill>
                <a:schemeClr val="tx1"/>
              </a:solidFill>
              <a:latin typeface="+mn-lt"/>
              <a:ea typeface="ＭＳ Ｐゴシック" charset="-128"/>
              <a:cs typeface="ＭＳ Ｐゴシック" charset="-128"/>
            </a:endParaRPr>
          </a:p>
          <a:p>
            <a:r>
              <a:rPr lang="en-US" sz="1000" b="1" kern="1200" dirty="0">
                <a:solidFill>
                  <a:schemeClr val="tx1"/>
                </a:solidFill>
                <a:latin typeface="+mn-lt"/>
                <a:ea typeface="ＭＳ Ｐゴシック" charset="-128"/>
                <a:cs typeface="ＭＳ Ｐゴシック" charset="-128"/>
              </a:rPr>
              <a:t>Mass</a:t>
            </a:r>
            <a:r>
              <a:rPr lang="en-US" sz="1000" b="1" kern="1200" baseline="0" dirty="0">
                <a:solidFill>
                  <a:schemeClr val="tx1"/>
                </a:solidFill>
                <a:latin typeface="+mn-lt"/>
                <a:ea typeface="ＭＳ Ｐゴシック" charset="-128"/>
                <a:cs typeface="ＭＳ Ｐゴシック" charset="-128"/>
              </a:rPr>
              <a:t> of the Earth is about 6x10^24 kg</a:t>
            </a:r>
          </a:p>
          <a:p>
            <a:r>
              <a:rPr lang="en-US" sz="1000" b="1" kern="1200" baseline="0" dirty="0">
                <a:solidFill>
                  <a:schemeClr val="tx1"/>
                </a:solidFill>
                <a:latin typeface="+mn-lt"/>
                <a:ea typeface="ＭＳ Ｐゴシック" charset="-128"/>
                <a:cs typeface="ＭＳ Ｐゴシック" charset="-128"/>
              </a:rPr>
              <a:t>Average density of Earth is 5515 kg/m3, average crust is 3000 kg/m3, so density of inner core must be somewhere around 13000 kg/m3</a:t>
            </a:r>
            <a:endParaRPr lang="en-US" sz="1000" dirty="0"/>
          </a:p>
        </p:txBody>
      </p:sp>
      <p:sp>
        <p:nvSpPr>
          <p:cNvPr id="4" name="Slide Number Placeholder 3"/>
          <p:cNvSpPr>
            <a:spLocks noGrp="1"/>
          </p:cNvSpPr>
          <p:nvPr>
            <p:ph type="sldNum" sz="quarter" idx="10"/>
          </p:nvPr>
        </p:nvSpPr>
        <p:spPr/>
        <p:txBody>
          <a:bodyPr/>
          <a:lstStyle/>
          <a:p>
            <a:pPr>
              <a:defRPr/>
            </a:pPr>
            <a:fld id="{90E3A1BB-E7E6-F741-AD8F-BE36F3BAA23B}"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sz="1000" b="1" kern="1200" dirty="0">
              <a:solidFill>
                <a:schemeClr val="tx1"/>
              </a:solidFill>
              <a:latin typeface="+mn-lt"/>
              <a:ea typeface="ＭＳ Ｐゴシック" charset="-128"/>
              <a:cs typeface="ＭＳ Ｐゴシック" charset="-128"/>
              <a:hlinkClick r:id="rId3"/>
            </a:endParaRPr>
          </a:p>
        </p:txBody>
      </p:sp>
      <p:sp>
        <p:nvSpPr>
          <p:cNvPr id="4" name="Slide Number Placeholder 3"/>
          <p:cNvSpPr>
            <a:spLocks noGrp="1"/>
          </p:cNvSpPr>
          <p:nvPr>
            <p:ph type="sldNum" sz="quarter" idx="10"/>
          </p:nvPr>
        </p:nvSpPr>
        <p:spPr/>
        <p:txBody>
          <a:bodyPr/>
          <a:lstStyle/>
          <a:p>
            <a:pPr>
              <a:defRPr/>
            </a:pPr>
            <a:fld id="{90E3A1BB-E7E6-F741-AD8F-BE36F3BAA23B}"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1" kern="1200" dirty="0">
              <a:solidFill>
                <a:schemeClr val="tx1"/>
              </a:solidFill>
              <a:latin typeface="+mn-lt"/>
              <a:ea typeface="ＭＳ Ｐゴシック" charset="-128"/>
              <a:cs typeface="ＭＳ Ｐゴシック" charset="-128"/>
              <a:hlinkClick r:id="rId3"/>
            </a:endParaRPr>
          </a:p>
        </p:txBody>
      </p:sp>
      <p:sp>
        <p:nvSpPr>
          <p:cNvPr id="4" name="Slide Number Placeholder 3"/>
          <p:cNvSpPr>
            <a:spLocks noGrp="1"/>
          </p:cNvSpPr>
          <p:nvPr>
            <p:ph type="sldNum" sz="quarter" idx="10"/>
          </p:nvPr>
        </p:nvSpPr>
        <p:spPr/>
        <p:txBody>
          <a:bodyPr/>
          <a:lstStyle/>
          <a:p>
            <a:pPr>
              <a:defRPr/>
            </a:pPr>
            <a:fld id="{90E3A1BB-E7E6-F741-AD8F-BE36F3BAA23B}"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1" kern="1200" dirty="0">
              <a:solidFill>
                <a:schemeClr val="tx1"/>
              </a:solidFill>
              <a:latin typeface="+mn-lt"/>
              <a:ea typeface="ＭＳ Ｐゴシック" charset="-128"/>
              <a:cs typeface="ＭＳ Ｐゴシック" charset="-128"/>
              <a:hlinkClick r:id="rId3"/>
            </a:endParaRPr>
          </a:p>
        </p:txBody>
      </p:sp>
      <p:sp>
        <p:nvSpPr>
          <p:cNvPr id="4" name="Slide Number Placeholder 3"/>
          <p:cNvSpPr>
            <a:spLocks noGrp="1"/>
          </p:cNvSpPr>
          <p:nvPr>
            <p:ph type="sldNum" sz="quarter" idx="10"/>
          </p:nvPr>
        </p:nvSpPr>
        <p:spPr/>
        <p:txBody>
          <a:bodyPr/>
          <a:lstStyle/>
          <a:p>
            <a:pPr>
              <a:defRPr/>
            </a:pPr>
            <a:fld id="{90E3A1BB-E7E6-F741-AD8F-BE36F3BAA23B}"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1" kern="1200" dirty="0">
              <a:solidFill>
                <a:schemeClr val="tx1"/>
              </a:solidFill>
              <a:latin typeface="+mn-lt"/>
              <a:ea typeface="ＭＳ Ｐゴシック" charset="-128"/>
              <a:cs typeface="ＭＳ Ｐゴシック" charset="-128"/>
              <a:hlinkClick r:id="rId3"/>
            </a:endParaRPr>
          </a:p>
        </p:txBody>
      </p:sp>
      <p:sp>
        <p:nvSpPr>
          <p:cNvPr id="4" name="Slide Number Placeholder 3"/>
          <p:cNvSpPr>
            <a:spLocks noGrp="1"/>
          </p:cNvSpPr>
          <p:nvPr>
            <p:ph type="sldNum" sz="quarter" idx="10"/>
          </p:nvPr>
        </p:nvSpPr>
        <p:spPr/>
        <p:txBody>
          <a:bodyPr/>
          <a:lstStyle/>
          <a:p>
            <a:pPr>
              <a:defRPr/>
            </a:pPr>
            <a:fld id="{90E3A1BB-E7E6-F741-AD8F-BE36F3BAA23B}"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1" kern="1200" dirty="0">
              <a:solidFill>
                <a:schemeClr val="tx1"/>
              </a:solidFill>
              <a:latin typeface="+mn-lt"/>
              <a:ea typeface="ＭＳ Ｐゴシック" charset="-128"/>
              <a:cs typeface="ＭＳ Ｐゴシック" charset="-128"/>
              <a:hlinkClick r:id="rId3"/>
            </a:endParaRPr>
          </a:p>
        </p:txBody>
      </p:sp>
      <p:sp>
        <p:nvSpPr>
          <p:cNvPr id="4" name="Slide Number Placeholder 3"/>
          <p:cNvSpPr>
            <a:spLocks noGrp="1"/>
          </p:cNvSpPr>
          <p:nvPr>
            <p:ph type="sldNum" sz="quarter" idx="10"/>
          </p:nvPr>
        </p:nvSpPr>
        <p:spPr/>
        <p:txBody>
          <a:bodyPr/>
          <a:lstStyle/>
          <a:p>
            <a:pPr>
              <a:defRPr/>
            </a:pPr>
            <a:fld id="{90E3A1BB-E7E6-F741-AD8F-BE36F3BAA23B}"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1" kern="1200" dirty="0">
              <a:solidFill>
                <a:schemeClr val="tx1"/>
              </a:solidFill>
              <a:latin typeface="+mn-lt"/>
              <a:ea typeface="ＭＳ Ｐゴシック" charset="-128"/>
              <a:cs typeface="ＭＳ Ｐゴシック" charset="-128"/>
              <a:hlinkClick r:id="rId3"/>
            </a:endParaRPr>
          </a:p>
        </p:txBody>
      </p:sp>
      <p:sp>
        <p:nvSpPr>
          <p:cNvPr id="4" name="Slide Number Placeholder 3"/>
          <p:cNvSpPr>
            <a:spLocks noGrp="1"/>
          </p:cNvSpPr>
          <p:nvPr>
            <p:ph type="sldNum" sz="quarter" idx="10"/>
          </p:nvPr>
        </p:nvSpPr>
        <p:spPr/>
        <p:txBody>
          <a:bodyPr/>
          <a:lstStyle/>
          <a:p>
            <a:pPr>
              <a:defRPr/>
            </a:pPr>
            <a:fld id="{90E3A1BB-E7E6-F741-AD8F-BE36F3BAA23B}" type="slidenum">
              <a:rPr lang="en-US" smtClean="0"/>
              <a:pPr>
                <a:defRPr/>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1" kern="1200" dirty="0">
              <a:solidFill>
                <a:schemeClr val="tx1"/>
              </a:solidFill>
              <a:latin typeface="+mn-lt"/>
              <a:ea typeface="ＭＳ Ｐゴシック" charset="-128"/>
              <a:cs typeface="ＭＳ Ｐゴシック" charset="-128"/>
              <a:hlinkClick r:id="rId3"/>
            </a:endParaRPr>
          </a:p>
        </p:txBody>
      </p:sp>
      <p:sp>
        <p:nvSpPr>
          <p:cNvPr id="4" name="Slide Number Placeholder 3"/>
          <p:cNvSpPr>
            <a:spLocks noGrp="1"/>
          </p:cNvSpPr>
          <p:nvPr>
            <p:ph type="sldNum" sz="quarter" idx="10"/>
          </p:nvPr>
        </p:nvSpPr>
        <p:spPr/>
        <p:txBody>
          <a:bodyPr/>
          <a:lstStyle/>
          <a:p>
            <a:pPr>
              <a:defRPr/>
            </a:pPr>
            <a:fld id="{90E3A1BB-E7E6-F741-AD8F-BE36F3BAA23B}" type="slidenum">
              <a:rPr lang="en-US" smtClean="0"/>
              <a:pPr>
                <a:defRPr/>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a:solidFill>
                  <a:schemeClr val="tx1"/>
                </a:solidFill>
                <a:latin typeface="+mn-lt"/>
                <a:ea typeface="ＭＳ Ｐゴシック" charset="-128"/>
                <a:cs typeface="ＭＳ Ｐゴシック" charset="-128"/>
                <a:hlinkClick r:id="rId3"/>
              </a:rPr>
              <a:t>Global</a:t>
            </a:r>
            <a:r>
              <a:rPr lang="en-US" sz="1200" b="1" kern="1200" baseline="0" dirty="0">
                <a:solidFill>
                  <a:schemeClr val="tx1"/>
                </a:solidFill>
                <a:latin typeface="+mn-lt"/>
                <a:ea typeface="ＭＳ Ｐゴシック" charset="-128"/>
                <a:cs typeface="ＭＳ Ｐゴシック" charset="-128"/>
                <a:hlinkClick r:id="rId3"/>
              </a:rPr>
              <a:t> geothermal heat flux is 44.2 TW. This is more than 2X global human energy consumption</a:t>
            </a:r>
          </a:p>
          <a:p>
            <a:r>
              <a:rPr lang="en-US" sz="1200" b="1" kern="1200" baseline="0" dirty="0">
                <a:solidFill>
                  <a:schemeClr val="tx1"/>
                </a:solidFill>
                <a:latin typeface="+mn-lt"/>
                <a:ea typeface="ＭＳ Ｐゴシック" charset="-128"/>
                <a:cs typeface="ＭＳ Ｐゴシック" charset="-128"/>
                <a:hlinkClick r:id="rId3"/>
              </a:rPr>
              <a:t>About 65 mW/m2 over continents and 101 mW/m2 over ocean crust. </a:t>
            </a:r>
          </a:p>
          <a:p>
            <a:r>
              <a:rPr lang="en-US" sz="1200" b="1" kern="1200" baseline="0" dirty="0">
                <a:solidFill>
                  <a:schemeClr val="tx1"/>
                </a:solidFill>
                <a:latin typeface="+mn-lt"/>
                <a:ea typeface="ＭＳ Ｐゴシック" charset="-128"/>
                <a:cs typeface="ＭＳ Ｐゴシック" charset="-128"/>
                <a:hlinkClick r:id="rId3"/>
              </a:rPr>
              <a:t>Only about 0.03% of incoming solar radiations!</a:t>
            </a:r>
            <a:endParaRPr lang="en-US" sz="1200" b="1" kern="1200" dirty="0">
              <a:solidFill>
                <a:schemeClr val="tx1"/>
              </a:solidFill>
              <a:latin typeface="+mn-lt"/>
              <a:ea typeface="ＭＳ Ｐゴシック" charset="-128"/>
              <a:cs typeface="ＭＳ Ｐゴシック" charset="-128"/>
              <a:hlinkClick r:id="rId3"/>
            </a:endParaRPr>
          </a:p>
        </p:txBody>
      </p:sp>
      <p:sp>
        <p:nvSpPr>
          <p:cNvPr id="4" name="Slide Number Placeholder 3"/>
          <p:cNvSpPr>
            <a:spLocks noGrp="1"/>
          </p:cNvSpPr>
          <p:nvPr>
            <p:ph type="sldNum" sz="quarter" idx="10"/>
          </p:nvPr>
        </p:nvSpPr>
        <p:spPr/>
        <p:txBody>
          <a:bodyPr/>
          <a:lstStyle/>
          <a:p>
            <a:pPr>
              <a:defRPr/>
            </a:pPr>
            <a:fld id="{90E3A1BB-E7E6-F741-AD8F-BE36F3BAA23B}" type="slidenum">
              <a:rPr lang="en-US" smtClean="0"/>
              <a:pPr>
                <a:defRPr/>
              </a:pPr>
              <a:t>29</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1" kern="1200" dirty="0">
              <a:solidFill>
                <a:schemeClr val="tx1"/>
              </a:solidFill>
              <a:latin typeface="+mn-lt"/>
              <a:ea typeface="ＭＳ Ｐゴシック" charset="-128"/>
              <a:cs typeface="ＭＳ Ｐゴシック" charset="-128"/>
              <a:hlinkClick r:id="rId3"/>
            </a:endParaRPr>
          </a:p>
        </p:txBody>
      </p:sp>
      <p:sp>
        <p:nvSpPr>
          <p:cNvPr id="4" name="Slide Number Placeholder 3"/>
          <p:cNvSpPr>
            <a:spLocks noGrp="1"/>
          </p:cNvSpPr>
          <p:nvPr>
            <p:ph type="sldNum" sz="quarter" idx="10"/>
          </p:nvPr>
        </p:nvSpPr>
        <p:spPr/>
        <p:txBody>
          <a:bodyPr/>
          <a:lstStyle/>
          <a:p>
            <a:pPr>
              <a:defRPr/>
            </a:pPr>
            <a:fld id="{90E3A1BB-E7E6-F741-AD8F-BE36F3BAA23B}" type="slidenum">
              <a:rPr lang="en-US" smtClean="0"/>
              <a:pPr>
                <a:defRPr/>
              </a:pPr>
              <a:t>30</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1" kern="1200" dirty="0">
              <a:solidFill>
                <a:schemeClr val="tx1"/>
              </a:solidFill>
              <a:latin typeface="+mn-lt"/>
              <a:ea typeface="ＭＳ Ｐゴシック" charset="-128"/>
              <a:cs typeface="ＭＳ Ｐゴシック" charset="-128"/>
              <a:hlinkClick r:id="rId3"/>
            </a:endParaRPr>
          </a:p>
        </p:txBody>
      </p:sp>
      <p:sp>
        <p:nvSpPr>
          <p:cNvPr id="4" name="Slide Number Placeholder 3"/>
          <p:cNvSpPr>
            <a:spLocks noGrp="1"/>
          </p:cNvSpPr>
          <p:nvPr>
            <p:ph type="sldNum" sz="quarter" idx="10"/>
          </p:nvPr>
        </p:nvSpPr>
        <p:spPr/>
        <p:txBody>
          <a:bodyPr/>
          <a:lstStyle/>
          <a:p>
            <a:pPr>
              <a:defRPr/>
            </a:pPr>
            <a:fld id="{90E3A1BB-E7E6-F741-AD8F-BE36F3BAA23B}" type="slidenum">
              <a:rPr lang="en-US" smtClean="0"/>
              <a:pPr>
                <a:defRPr/>
              </a:pPr>
              <a:t>31</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a:solidFill>
                  <a:schemeClr val="tx1"/>
                </a:solidFill>
                <a:latin typeface="+mn-lt"/>
                <a:ea typeface="ＭＳ Ｐゴシック" charset="-128"/>
                <a:cs typeface="ＭＳ Ｐゴシック" charset="-128"/>
                <a:hlinkClick r:id="rId3"/>
              </a:rPr>
              <a:t>The</a:t>
            </a:r>
            <a:r>
              <a:rPr lang="en-US" sz="1200" b="1" kern="1200" baseline="0" dirty="0">
                <a:solidFill>
                  <a:schemeClr val="tx1"/>
                </a:solidFill>
                <a:latin typeface="+mn-lt"/>
                <a:ea typeface="ＭＳ Ｐゴシック" charset="-128"/>
                <a:cs typeface="ＭＳ Ｐゴシック" charset="-128"/>
                <a:hlinkClick r:id="rId3"/>
              </a:rPr>
              <a:t> magnetosphere is part of why we can have and keep our atmosphere!</a:t>
            </a:r>
            <a:endParaRPr lang="en-US" sz="1200" b="1" kern="1200" dirty="0">
              <a:solidFill>
                <a:schemeClr val="tx1"/>
              </a:solidFill>
              <a:latin typeface="+mn-lt"/>
              <a:ea typeface="ＭＳ Ｐゴシック" charset="-128"/>
              <a:cs typeface="ＭＳ Ｐゴシック" charset="-128"/>
              <a:hlinkClick r:id="rId3"/>
            </a:endParaRPr>
          </a:p>
        </p:txBody>
      </p:sp>
      <p:sp>
        <p:nvSpPr>
          <p:cNvPr id="4" name="Slide Number Placeholder 3"/>
          <p:cNvSpPr>
            <a:spLocks noGrp="1"/>
          </p:cNvSpPr>
          <p:nvPr>
            <p:ph type="sldNum" sz="quarter" idx="10"/>
          </p:nvPr>
        </p:nvSpPr>
        <p:spPr/>
        <p:txBody>
          <a:bodyPr/>
          <a:lstStyle/>
          <a:p>
            <a:pPr>
              <a:defRPr/>
            </a:pPr>
            <a:fld id="{90E3A1BB-E7E6-F741-AD8F-BE36F3BAA23B}" type="slidenum">
              <a:rPr lang="en-US" smtClean="0"/>
              <a:pPr>
                <a:defRPr/>
              </a:pPr>
              <a:t>32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dirty="0"/>
              <a:t>From https://</a:t>
            </a:r>
            <a:r>
              <a:rPr lang="en-US" sz="1200" dirty="0" err="1"/>
              <a:t>map.gsfc.nasa.gov</a:t>
            </a:r>
            <a:r>
              <a:rPr lang="en-US" sz="1200" dirty="0"/>
              <a:t>/universe/</a:t>
            </a:r>
            <a:r>
              <a:rPr lang="en-US" sz="1200" dirty="0" err="1"/>
              <a:t>uni_age.html</a:t>
            </a:r>
            <a:r>
              <a:rPr lang="en-US" sz="1200" dirty="0"/>
              <a:t>.</a:t>
            </a:r>
          </a:p>
          <a:p>
            <a:endParaRPr lang="en-US" dirty="0"/>
          </a:p>
          <a:p>
            <a:r>
              <a:rPr lang="en-US" dirty="0"/>
              <a:t>Age of Universe estimated by </a:t>
            </a:r>
          </a:p>
          <a:p>
            <a:pPr marL="342900" indent="-342900">
              <a:buAutoNum type="arabicParenR"/>
            </a:pPr>
            <a:r>
              <a:rPr lang="en-US" dirty="0"/>
              <a:t>Looking for the oldest stars in globular clusters (11-18 Ba)</a:t>
            </a:r>
          </a:p>
          <a:p>
            <a:pPr lvl="1"/>
            <a:r>
              <a:rPr lang="en-US" dirty="0"/>
              <a:t>Age of stars depends on star (large stars more shiny, but burn faster)</a:t>
            </a:r>
          </a:p>
          <a:p>
            <a:pPr lvl="1"/>
            <a:r>
              <a:rPr lang="en-US" dirty="0"/>
              <a:t>Star clusters form at the about the same time</a:t>
            </a:r>
          </a:p>
          <a:p>
            <a:pPr lvl="1"/>
            <a:r>
              <a:rPr lang="en-US" dirty="0"/>
              <a:t>Luminosity of stars are related to size, which links to lifetime of burn</a:t>
            </a:r>
          </a:p>
          <a:p>
            <a:pPr lvl="1"/>
            <a:r>
              <a:rPr lang="en-US" dirty="0"/>
              <a:t>Maximum luminosity in star cluster  puts lower limit on age</a:t>
            </a:r>
          </a:p>
          <a:p>
            <a:pPr lvl="1"/>
            <a:endParaRPr lang="en-US" dirty="0"/>
          </a:p>
          <a:p>
            <a:pPr marL="342900" indent="-342900">
              <a:buAutoNum type="arabicParenR"/>
            </a:pPr>
            <a:r>
              <a:rPr lang="en-US" dirty="0"/>
              <a:t>Measuring the rate of expansion of the universe and extrapolate backwards (12-14 Ba)</a:t>
            </a:r>
          </a:p>
          <a:p>
            <a:endParaRPr lang="en-US" dirty="0"/>
          </a:p>
          <a:p>
            <a:pPr marL="342900" indent="-342900">
              <a:buAutoNum type="arabicParenR"/>
            </a:pPr>
            <a:r>
              <a:rPr lang="en-US" dirty="0"/>
              <a:t>From Cosmic Microwave background measured by WMAP</a:t>
            </a:r>
            <a:endParaRPr lang="en-US" sz="1200" b="1" kern="1200" dirty="0">
              <a:solidFill>
                <a:schemeClr val="tx1"/>
              </a:solidFill>
              <a:latin typeface="+mn-lt"/>
              <a:ea typeface="ＭＳ Ｐゴシック" charset="-128"/>
              <a:cs typeface="ＭＳ Ｐゴシック" charset="-128"/>
              <a:hlinkClick r:id="rId3"/>
            </a:endParaRPr>
          </a:p>
        </p:txBody>
      </p:sp>
      <p:sp>
        <p:nvSpPr>
          <p:cNvPr id="4" name="Slide Number Placeholder 3"/>
          <p:cNvSpPr>
            <a:spLocks noGrp="1"/>
          </p:cNvSpPr>
          <p:nvPr>
            <p:ph type="sldNum" sz="quarter" idx="10"/>
          </p:nvPr>
        </p:nvSpPr>
        <p:spPr/>
        <p:txBody>
          <a:bodyPr/>
          <a:lstStyle/>
          <a:p>
            <a:pPr>
              <a:defRPr/>
            </a:pPr>
            <a:fld id="{90E3A1BB-E7E6-F741-AD8F-BE36F3BAA23B}"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1" kern="1200" dirty="0">
                <a:solidFill>
                  <a:schemeClr val="tx1"/>
                </a:solidFill>
                <a:latin typeface="+mn-lt"/>
                <a:ea typeface="ＭＳ Ｐゴシック" charset="-128"/>
                <a:cs typeface="ＭＳ Ｐゴシック" charset="-128"/>
              </a:rPr>
              <a:t>Arrows point to an optically continuous K-feldspar grain separated by quartz-filled fractures in </a:t>
            </a:r>
            <a:r>
              <a:rPr lang="en-US" sz="1200" b="1" kern="1200" dirty="0" err="1">
                <a:solidFill>
                  <a:schemeClr val="tx1"/>
                </a:solidFill>
                <a:latin typeface="+mn-lt"/>
                <a:ea typeface="ＭＳ Ｐゴシック" charset="-128"/>
                <a:cs typeface="ＭＳ Ｐゴシック" charset="-128"/>
              </a:rPr>
              <a:t>orthogneiss</a:t>
            </a:r>
            <a:r>
              <a:rPr lang="en-US" sz="1200" b="1" kern="1200" dirty="0">
                <a:solidFill>
                  <a:schemeClr val="tx1"/>
                </a:solidFill>
                <a:latin typeface="+mn-lt"/>
                <a:ea typeface="ＭＳ Ｐゴシック" charset="-128"/>
                <a:cs typeface="ＭＳ Ｐゴシック" charset="-128"/>
              </a:rPr>
              <a:t> (</a:t>
            </a:r>
            <a:r>
              <a:rPr lang="en-US" sz="1200" b="1" kern="1200" dirty="0">
                <a:solidFill>
                  <a:schemeClr val="tx1"/>
                </a:solidFill>
                <a:latin typeface="+mn-lt"/>
                <a:ea typeface="ＭＳ Ｐゴシック" charset="-128"/>
                <a:cs typeface="ＭＳ Ｐゴシック" charset="-128"/>
                <a:hlinkClick r:id="rId3"/>
              </a:rPr>
              <a:t>82MW0017). K-feldspar is stained green in this image, and sodic perthite appears orange.  Click </a:t>
            </a:r>
            <a:r>
              <a:rPr lang="en-US" sz="1200" b="1" kern="1200" dirty="0">
                <a:solidFill>
                  <a:schemeClr val="tx1"/>
                </a:solidFill>
                <a:latin typeface="+mn-lt"/>
                <a:ea typeface="ＭＳ Ｐゴシック" charset="-128"/>
                <a:cs typeface="ＭＳ Ｐゴシック" charset="-128"/>
                <a:hlinkClick r:id="rId4"/>
              </a:rPr>
              <a:t>here for a zip file with full resolution image.kfs: K-feldspar qtz: quartz	</a:t>
            </a:r>
          </a:p>
          <a:p>
            <a:endParaRPr lang="en-US" sz="1200" b="1" kern="1200" dirty="0">
              <a:solidFill>
                <a:schemeClr val="tx1"/>
              </a:solidFill>
              <a:latin typeface="+mn-lt"/>
              <a:ea typeface="ＭＳ Ｐゴシック" charset="-128"/>
              <a:cs typeface="ＭＳ Ｐゴシック" charset="-128"/>
              <a:hlinkClick r:id="rId4"/>
            </a:endParaRPr>
          </a:p>
          <a:p>
            <a:r>
              <a:rPr lang="en-US" sz="1200" b="1" kern="1200" dirty="0">
                <a:solidFill>
                  <a:schemeClr val="tx1"/>
                </a:solidFill>
                <a:latin typeface="+mn-lt"/>
                <a:ea typeface="ＭＳ Ｐゴシック" charset="-128"/>
                <a:cs typeface="ＭＳ Ｐゴシック" charset="-128"/>
              </a:rPr>
              <a:t>Feldspars (</a:t>
            </a:r>
            <a:r>
              <a:rPr lang="en-US" sz="1200" b="1" kern="1200" dirty="0">
                <a:solidFill>
                  <a:schemeClr val="tx1"/>
                </a:solidFill>
                <a:latin typeface="+mn-lt"/>
                <a:ea typeface="ＭＳ Ｐゴシック" charset="-128"/>
                <a:cs typeface="ＭＳ Ｐゴシック" charset="-128"/>
                <a:hlinkClick r:id="rId5"/>
              </a:rPr>
              <a:t>K</a:t>
            </a:r>
            <a:r>
              <a:rPr lang="en-US" sz="1200" b="1" kern="1200" dirty="0">
                <a:solidFill>
                  <a:schemeClr val="tx1"/>
                </a:solidFill>
                <a:latin typeface="+mn-lt"/>
                <a:ea typeface="ＭＳ Ｐゴシック" charset="-128"/>
                <a:cs typeface="ＭＳ Ｐゴシック" charset="-128"/>
                <a:hlinkClick r:id="rId6"/>
              </a:rPr>
              <a:t>Al</a:t>
            </a:r>
            <a:r>
              <a:rPr lang="en-US" sz="1200" b="1" kern="1200" dirty="0">
                <a:solidFill>
                  <a:schemeClr val="tx1"/>
                </a:solidFill>
                <a:latin typeface="+mn-lt"/>
                <a:ea typeface="ＭＳ Ｐゴシック" charset="-128"/>
                <a:cs typeface="ＭＳ Ｐゴシック" charset="-128"/>
                <a:hlinkClick r:id="rId7"/>
              </a:rPr>
              <a:t>Si</a:t>
            </a:r>
            <a:r>
              <a:rPr lang="en-US" sz="1200" b="1" kern="1200" baseline="-25000" dirty="0">
                <a:solidFill>
                  <a:schemeClr val="tx1"/>
                </a:solidFill>
                <a:latin typeface="+mn-lt"/>
                <a:ea typeface="ＭＳ Ｐゴシック" charset="-128"/>
                <a:cs typeface="ＭＳ Ｐゴシック" charset="-128"/>
                <a:hlinkClick r:id="rId7"/>
              </a:rPr>
              <a:t>3</a:t>
            </a:r>
            <a:r>
              <a:rPr lang="en-US" sz="1200" b="1" kern="1200" baseline="0" dirty="0">
                <a:solidFill>
                  <a:schemeClr val="tx1"/>
                </a:solidFill>
                <a:latin typeface="+mn-lt"/>
                <a:ea typeface="ＭＳ Ｐゴシック" charset="-128"/>
                <a:cs typeface="ＭＳ Ｐゴシック" charset="-128"/>
                <a:hlinkClick r:id="rId8"/>
              </a:rPr>
              <a:t>O</a:t>
            </a:r>
            <a:r>
              <a:rPr lang="en-US" sz="1200" b="1" kern="1200" baseline="-25000" dirty="0">
                <a:solidFill>
                  <a:schemeClr val="tx1"/>
                </a:solidFill>
                <a:latin typeface="+mn-lt"/>
                <a:ea typeface="ＭＳ Ｐゴシック" charset="-128"/>
                <a:cs typeface="ＭＳ Ｐゴシック" charset="-128"/>
                <a:hlinkClick r:id="rId8"/>
              </a:rPr>
              <a:t>8</a:t>
            </a:r>
            <a:r>
              <a:rPr lang="en-US" sz="1200" b="1" kern="1200" baseline="0" dirty="0">
                <a:solidFill>
                  <a:schemeClr val="tx1"/>
                </a:solidFill>
                <a:latin typeface="+mn-lt"/>
                <a:ea typeface="ＭＳ Ｐゴシック" charset="-128"/>
                <a:cs typeface="ＭＳ Ｐゴシック" charset="-128"/>
                <a:hlinkClick r:id="rId8"/>
              </a:rPr>
              <a:t> – </a:t>
            </a:r>
            <a:r>
              <a:rPr lang="en-US" sz="1200" b="1" kern="1200" baseline="0" dirty="0">
                <a:solidFill>
                  <a:schemeClr val="tx1"/>
                </a:solidFill>
                <a:latin typeface="+mn-lt"/>
                <a:ea typeface="ＭＳ Ｐゴシック" charset="-128"/>
                <a:cs typeface="ＭＳ Ｐゴシック" charset="-128"/>
                <a:hlinkClick r:id="rId9"/>
              </a:rPr>
              <a:t>Na</a:t>
            </a:r>
            <a:r>
              <a:rPr lang="en-US" sz="1200" b="1" kern="1200" baseline="0" dirty="0">
                <a:solidFill>
                  <a:schemeClr val="tx1"/>
                </a:solidFill>
                <a:latin typeface="+mn-lt"/>
                <a:ea typeface="ＭＳ Ｐゴシック" charset="-128"/>
                <a:cs typeface="ＭＳ Ｐゴシック" charset="-128"/>
                <a:hlinkClick r:id="rId6"/>
              </a:rPr>
              <a:t>Al</a:t>
            </a:r>
            <a:r>
              <a:rPr lang="en-US" sz="1200" b="1" kern="1200" baseline="0" dirty="0">
                <a:solidFill>
                  <a:schemeClr val="tx1"/>
                </a:solidFill>
                <a:latin typeface="+mn-lt"/>
                <a:ea typeface="ＭＳ Ｐゴシック" charset="-128"/>
                <a:cs typeface="ＭＳ Ｐゴシック" charset="-128"/>
                <a:hlinkClick r:id="rId7"/>
              </a:rPr>
              <a:t>Si</a:t>
            </a:r>
            <a:r>
              <a:rPr lang="en-US" sz="1200" b="1" kern="1200" baseline="-25000" dirty="0">
                <a:solidFill>
                  <a:schemeClr val="tx1"/>
                </a:solidFill>
                <a:latin typeface="+mn-lt"/>
                <a:ea typeface="ＭＳ Ｐゴシック" charset="-128"/>
                <a:cs typeface="ＭＳ Ｐゴシック" charset="-128"/>
                <a:hlinkClick r:id="rId7"/>
              </a:rPr>
              <a:t>3</a:t>
            </a:r>
            <a:r>
              <a:rPr lang="en-US" sz="1200" b="1" kern="1200" baseline="0" dirty="0">
                <a:solidFill>
                  <a:schemeClr val="tx1"/>
                </a:solidFill>
                <a:latin typeface="+mn-lt"/>
                <a:ea typeface="ＭＳ Ｐゴシック" charset="-128"/>
                <a:cs typeface="ＭＳ Ｐゴシック" charset="-128"/>
                <a:hlinkClick r:id="rId8"/>
              </a:rPr>
              <a:t>O</a:t>
            </a:r>
            <a:r>
              <a:rPr lang="en-US" sz="1200" b="1" kern="1200" baseline="-25000" dirty="0">
                <a:solidFill>
                  <a:schemeClr val="tx1"/>
                </a:solidFill>
                <a:latin typeface="+mn-lt"/>
                <a:ea typeface="ＭＳ Ｐゴシック" charset="-128"/>
                <a:cs typeface="ＭＳ Ｐゴシック" charset="-128"/>
                <a:hlinkClick r:id="rId8"/>
              </a:rPr>
              <a:t>8</a:t>
            </a:r>
            <a:r>
              <a:rPr lang="en-US" sz="1200" b="1" kern="1200" baseline="0" dirty="0">
                <a:solidFill>
                  <a:schemeClr val="tx1"/>
                </a:solidFill>
                <a:latin typeface="+mn-lt"/>
                <a:ea typeface="ＭＳ Ｐゴシック" charset="-128"/>
                <a:cs typeface="ＭＳ Ｐゴシック" charset="-128"/>
                <a:hlinkClick r:id="rId8"/>
              </a:rPr>
              <a:t> – </a:t>
            </a:r>
            <a:r>
              <a:rPr lang="en-US" sz="1200" b="1" kern="1200" baseline="0" dirty="0">
                <a:solidFill>
                  <a:schemeClr val="tx1"/>
                </a:solidFill>
                <a:latin typeface="+mn-lt"/>
                <a:ea typeface="ＭＳ Ｐゴシック" charset="-128"/>
                <a:cs typeface="ＭＳ Ｐゴシック" charset="-128"/>
                <a:hlinkClick r:id="rId10"/>
              </a:rPr>
              <a:t>Ca</a:t>
            </a:r>
            <a:r>
              <a:rPr lang="en-US" sz="1200" b="1" kern="1200" baseline="0" dirty="0">
                <a:solidFill>
                  <a:schemeClr val="tx1"/>
                </a:solidFill>
                <a:latin typeface="+mn-lt"/>
                <a:ea typeface="ＭＳ Ｐゴシック" charset="-128"/>
                <a:cs typeface="ＭＳ Ｐゴシック" charset="-128"/>
                <a:hlinkClick r:id="rId6"/>
              </a:rPr>
              <a:t>Al</a:t>
            </a:r>
            <a:r>
              <a:rPr lang="en-US" sz="1200" b="1" kern="1200" baseline="-25000" dirty="0">
                <a:solidFill>
                  <a:schemeClr val="tx1"/>
                </a:solidFill>
                <a:latin typeface="+mn-lt"/>
                <a:ea typeface="ＭＳ Ｐゴシック" charset="-128"/>
                <a:cs typeface="ＭＳ Ｐゴシック" charset="-128"/>
                <a:hlinkClick r:id="rId6"/>
              </a:rPr>
              <a:t>2</a:t>
            </a:r>
            <a:r>
              <a:rPr lang="en-US" sz="1200" b="1" kern="1200" baseline="0" dirty="0">
                <a:solidFill>
                  <a:schemeClr val="tx1"/>
                </a:solidFill>
                <a:latin typeface="+mn-lt"/>
                <a:ea typeface="ＭＳ Ｐゴシック" charset="-128"/>
                <a:cs typeface="ＭＳ Ｐゴシック" charset="-128"/>
                <a:hlinkClick r:id="rId7"/>
              </a:rPr>
              <a:t>Si</a:t>
            </a:r>
            <a:r>
              <a:rPr lang="en-US" sz="1200" b="1" kern="1200" baseline="-25000" dirty="0">
                <a:solidFill>
                  <a:schemeClr val="tx1"/>
                </a:solidFill>
                <a:latin typeface="+mn-lt"/>
                <a:ea typeface="ＭＳ Ｐゴシック" charset="-128"/>
                <a:cs typeface="ＭＳ Ｐゴシック" charset="-128"/>
                <a:hlinkClick r:id="rId7"/>
              </a:rPr>
              <a:t>2</a:t>
            </a:r>
            <a:r>
              <a:rPr lang="en-US" sz="1200" b="1" kern="1200" baseline="0" dirty="0">
                <a:solidFill>
                  <a:schemeClr val="tx1"/>
                </a:solidFill>
                <a:latin typeface="+mn-lt"/>
                <a:ea typeface="ＭＳ Ｐゴシック" charset="-128"/>
                <a:cs typeface="ＭＳ Ｐゴシック" charset="-128"/>
                <a:hlinkClick r:id="rId8"/>
              </a:rPr>
              <a:t>O</a:t>
            </a:r>
            <a:r>
              <a:rPr lang="en-US" sz="1200" b="1" kern="1200" baseline="-25000" dirty="0">
                <a:solidFill>
                  <a:schemeClr val="tx1"/>
                </a:solidFill>
                <a:latin typeface="+mn-lt"/>
                <a:ea typeface="ＭＳ Ｐゴシック" charset="-128"/>
                <a:cs typeface="ＭＳ Ｐゴシック" charset="-128"/>
                <a:hlinkClick r:id="rId8"/>
              </a:rPr>
              <a:t>8</a:t>
            </a:r>
            <a:r>
              <a:rPr lang="en-US" sz="1200" b="1" kern="1200" baseline="0" dirty="0">
                <a:solidFill>
                  <a:schemeClr val="tx1"/>
                </a:solidFill>
                <a:latin typeface="+mn-lt"/>
                <a:ea typeface="ＭＳ Ｐゴシック" charset="-128"/>
                <a:cs typeface="ＭＳ Ｐゴシック" charset="-128"/>
                <a:hlinkClick r:id="rId8"/>
              </a:rPr>
              <a:t>) are a group of rock-forming </a:t>
            </a:r>
            <a:r>
              <a:rPr lang="en-US" sz="1200" b="1" kern="1200" baseline="0" dirty="0">
                <a:solidFill>
                  <a:schemeClr val="tx1"/>
                </a:solidFill>
                <a:latin typeface="+mn-lt"/>
                <a:ea typeface="ＭＳ Ｐゴシック" charset="-128"/>
                <a:cs typeface="ＭＳ Ｐゴシック" charset="-128"/>
                <a:hlinkClick r:id="rId11"/>
              </a:rPr>
              <a:t>tectosilicate </a:t>
            </a:r>
            <a:r>
              <a:rPr lang="en-US" sz="1200" b="1" kern="1200" baseline="0" dirty="0">
                <a:solidFill>
                  <a:schemeClr val="tx1"/>
                </a:solidFill>
                <a:latin typeface="+mn-lt"/>
                <a:ea typeface="ＭＳ Ｐゴシック" charset="-128"/>
                <a:cs typeface="ＭＳ Ｐゴシック" charset="-128"/>
                <a:hlinkClick r:id="rId12"/>
              </a:rPr>
              <a:t>minerals that make up as much as 60% of the </a:t>
            </a:r>
            <a:r>
              <a:rPr lang="en-US" sz="1200" b="1" kern="1200" baseline="0" dirty="0">
                <a:solidFill>
                  <a:schemeClr val="tx1"/>
                </a:solidFill>
                <a:latin typeface="+mn-lt"/>
                <a:ea typeface="ＭＳ Ｐゴシック" charset="-128"/>
                <a:cs typeface="ＭＳ Ｐゴシック" charset="-128"/>
                <a:hlinkClick r:id="rId13"/>
              </a:rPr>
              <a:t>Earth's </a:t>
            </a:r>
            <a:r>
              <a:rPr lang="en-US" sz="1200" b="1" kern="1200" baseline="0" dirty="0">
                <a:solidFill>
                  <a:schemeClr val="tx1"/>
                </a:solidFill>
                <a:latin typeface="+mn-lt"/>
                <a:ea typeface="ＭＳ Ｐゴシック" charset="-128"/>
                <a:cs typeface="ＭＳ Ｐゴシック" charset="-128"/>
                <a:hlinkClick r:id="rId14"/>
              </a:rPr>
              <a:t>crust.</a:t>
            </a:r>
            <a:endParaRPr lang="en-US" sz="1200" b="1" kern="1200" baseline="0" dirty="0">
              <a:solidFill>
                <a:schemeClr val="tx1"/>
              </a:solidFill>
              <a:latin typeface="+mn-lt"/>
              <a:ea typeface="ＭＳ Ｐゴシック" charset="-128"/>
              <a:cs typeface="ＭＳ Ｐゴシック" charset="-128"/>
            </a:endParaRPr>
          </a:p>
          <a:p>
            <a:r>
              <a:rPr lang="en-US" sz="1200" b="1" kern="1200" dirty="0">
                <a:solidFill>
                  <a:schemeClr val="tx1"/>
                </a:solidFill>
                <a:latin typeface="+mn-lt"/>
                <a:ea typeface="ＭＳ Ｐゴシック" charset="-128"/>
                <a:cs typeface="ＭＳ Ｐゴシック" charset="-128"/>
              </a:rPr>
              <a:t>Quartz is the second most abundant </a:t>
            </a:r>
            <a:r>
              <a:rPr lang="en-US" sz="1200" b="1" kern="1200" dirty="0">
                <a:solidFill>
                  <a:schemeClr val="tx1"/>
                </a:solidFill>
                <a:latin typeface="+mn-lt"/>
                <a:ea typeface="ＭＳ Ｐゴシック" charset="-128"/>
                <a:cs typeface="ＭＳ Ｐゴシック" charset="-128"/>
                <a:hlinkClick r:id="rId12"/>
              </a:rPr>
              <a:t>mineral in the </a:t>
            </a:r>
            <a:r>
              <a:rPr lang="en-US" sz="1200" b="1" kern="1200" dirty="0">
                <a:solidFill>
                  <a:schemeClr val="tx1"/>
                </a:solidFill>
                <a:latin typeface="+mn-lt"/>
                <a:ea typeface="ＭＳ Ｐゴシック" charset="-128"/>
                <a:cs typeface="ＭＳ Ｐゴシック" charset="-128"/>
                <a:hlinkClick r:id="rId13"/>
              </a:rPr>
              <a:t>Earth's </a:t>
            </a:r>
            <a:r>
              <a:rPr lang="en-US" sz="1200" b="1" kern="1200" dirty="0">
                <a:solidFill>
                  <a:schemeClr val="tx1"/>
                </a:solidFill>
                <a:latin typeface="+mn-lt"/>
                <a:ea typeface="ＭＳ Ｐゴシック" charset="-128"/>
                <a:cs typeface="ＭＳ Ｐゴシック" charset="-128"/>
                <a:hlinkClick r:id="rId15"/>
              </a:rPr>
              <a:t>continental crust, after </a:t>
            </a:r>
            <a:r>
              <a:rPr lang="en-US" sz="1200" b="1" kern="1200" dirty="0">
                <a:solidFill>
                  <a:schemeClr val="tx1"/>
                </a:solidFill>
                <a:latin typeface="+mn-lt"/>
                <a:ea typeface="ＭＳ Ｐゴシック" charset="-128"/>
                <a:cs typeface="ＭＳ Ｐゴシック" charset="-128"/>
                <a:hlinkClick r:id="rId16"/>
              </a:rPr>
              <a:t>feldspar. It is made up of a continuous framework of SiO</a:t>
            </a:r>
            <a:r>
              <a:rPr lang="en-US" sz="1200" b="1" kern="1200" baseline="-25000" dirty="0">
                <a:solidFill>
                  <a:schemeClr val="tx1"/>
                </a:solidFill>
                <a:latin typeface="+mn-lt"/>
                <a:ea typeface="ＭＳ Ｐゴシック" charset="-128"/>
                <a:cs typeface="ＭＳ Ｐゴシック" charset="-128"/>
                <a:hlinkClick r:id="rId16"/>
              </a:rPr>
              <a:t>4</a:t>
            </a:r>
            <a:r>
              <a:rPr lang="en-US" sz="1200" b="1" kern="1200" baseline="0" dirty="0">
                <a:solidFill>
                  <a:schemeClr val="tx1"/>
                </a:solidFill>
                <a:latin typeface="+mn-lt"/>
                <a:ea typeface="ＭＳ Ｐゴシック" charset="-128"/>
                <a:cs typeface="ＭＳ Ｐゴシック" charset="-128"/>
                <a:hlinkClick r:id="rId16"/>
              </a:rPr>
              <a:t> </a:t>
            </a:r>
            <a:r>
              <a:rPr lang="en-US" sz="1200" b="1" kern="1200" baseline="0" dirty="0">
                <a:solidFill>
                  <a:schemeClr val="tx1"/>
                </a:solidFill>
                <a:latin typeface="+mn-lt"/>
                <a:ea typeface="ＭＳ Ｐゴシック" charset="-128"/>
                <a:cs typeface="ＭＳ Ｐゴシック" charset="-128"/>
                <a:hlinkClick r:id="rId7"/>
              </a:rPr>
              <a:t>silicon–</a:t>
            </a:r>
            <a:r>
              <a:rPr lang="en-US" sz="1200" b="1" kern="1200" baseline="0" dirty="0">
                <a:solidFill>
                  <a:schemeClr val="tx1"/>
                </a:solidFill>
                <a:latin typeface="+mn-lt"/>
                <a:ea typeface="ＭＳ Ｐゴシック" charset="-128"/>
                <a:cs typeface="ＭＳ Ｐゴシック" charset="-128"/>
                <a:hlinkClick r:id="rId8"/>
              </a:rPr>
              <a:t>oxygen </a:t>
            </a:r>
            <a:r>
              <a:rPr lang="en-US" sz="1200" b="1" kern="1200" baseline="0" dirty="0">
                <a:solidFill>
                  <a:schemeClr val="tx1"/>
                </a:solidFill>
                <a:latin typeface="+mn-lt"/>
                <a:ea typeface="ＭＳ Ｐゴシック" charset="-128"/>
                <a:cs typeface="ＭＳ Ｐゴシック" charset="-128"/>
                <a:hlinkClick r:id="rId17"/>
              </a:rPr>
              <a:t>tetrahedra, with each oxygen being shared between two tetrahedra, giving an overall formula </a:t>
            </a:r>
            <a:r>
              <a:rPr lang="en-US" sz="1200" b="1" kern="1200" baseline="0" dirty="0">
                <a:solidFill>
                  <a:schemeClr val="tx1"/>
                </a:solidFill>
                <a:latin typeface="+mn-lt"/>
                <a:ea typeface="ＭＳ Ｐゴシック" charset="-128"/>
                <a:cs typeface="ＭＳ Ｐゴシック" charset="-128"/>
                <a:hlinkClick r:id="rId18"/>
              </a:rPr>
              <a:t>SiO</a:t>
            </a:r>
            <a:r>
              <a:rPr lang="en-US" sz="1200" b="1" kern="1200" baseline="-25000" dirty="0">
                <a:solidFill>
                  <a:schemeClr val="tx1"/>
                </a:solidFill>
                <a:latin typeface="+mn-lt"/>
                <a:ea typeface="ＭＳ Ｐゴシック" charset="-128"/>
                <a:cs typeface="ＭＳ Ｐゴシック" charset="-128"/>
                <a:hlinkClick r:id="rId18"/>
              </a:rPr>
              <a:t>2</a:t>
            </a:r>
            <a:r>
              <a:rPr lang="en-US" sz="1200" b="1" kern="1200" baseline="0" dirty="0">
                <a:solidFill>
                  <a:schemeClr val="tx1"/>
                </a:solidFill>
                <a:latin typeface="+mn-lt"/>
                <a:ea typeface="ＭＳ Ｐゴシック" charset="-128"/>
                <a:cs typeface="ＭＳ Ｐゴシック" charset="-128"/>
                <a:hlinkClick r:id="rId18"/>
              </a:rPr>
              <a:t>.</a:t>
            </a:r>
            <a:endParaRPr lang="en-US" sz="1200" b="1" kern="1200" baseline="0" dirty="0">
              <a:solidFill>
                <a:schemeClr val="tx1"/>
              </a:solidFill>
              <a:latin typeface="+mn-lt"/>
              <a:ea typeface="ＭＳ Ｐゴシック" charset="-128"/>
              <a:cs typeface="ＭＳ Ｐゴシック" charset="-128"/>
            </a:endParaRPr>
          </a:p>
          <a:p>
            <a:endParaRPr lang="en-US" sz="1200" b="1" kern="1200" dirty="0">
              <a:solidFill>
                <a:schemeClr val="tx1"/>
              </a:solidFill>
              <a:latin typeface="+mn-lt"/>
              <a:ea typeface="ＭＳ Ｐゴシック" charset="-128"/>
              <a:cs typeface="ＭＳ Ｐゴシック" charset="-128"/>
              <a:hlinkClick r:id="rId4"/>
            </a:endParaRPr>
          </a:p>
          <a:p>
            <a:r>
              <a:rPr lang="en-US" sz="1200" kern="1200" dirty="0">
                <a:solidFill>
                  <a:schemeClr val="tx1"/>
                </a:solidFill>
                <a:latin typeface="+mn-lt"/>
                <a:ea typeface="ＭＳ Ｐゴシック" charset="-128"/>
                <a:cs typeface="ＭＳ Ｐゴシック" charset="-128"/>
              </a:rPr>
              <a:t>When placed between two polarizing filters set at right angles to each other, the optical properties of the minerals in the thin section alter the </a:t>
            </a:r>
            <a:r>
              <a:rPr lang="en-US" sz="1200" kern="1200" dirty="0" err="1">
                <a:solidFill>
                  <a:schemeClr val="tx1"/>
                </a:solidFill>
                <a:latin typeface="+mn-lt"/>
                <a:ea typeface="ＭＳ Ｐゴシック" charset="-128"/>
                <a:cs typeface="ＭＳ Ｐゴシック" charset="-128"/>
              </a:rPr>
              <a:t>colour</a:t>
            </a:r>
            <a:r>
              <a:rPr lang="en-US" sz="1200" kern="1200" dirty="0">
                <a:solidFill>
                  <a:schemeClr val="tx1"/>
                </a:solidFill>
                <a:latin typeface="+mn-lt"/>
                <a:ea typeface="ＭＳ Ｐゴシック" charset="-128"/>
                <a:cs typeface="ＭＳ Ｐゴシック" charset="-128"/>
              </a:rPr>
              <a:t> and intensity of the light as seen by the viewer. As different minerals have different optical properties, most rock forming minerals can be easily identified. </a:t>
            </a:r>
            <a:r>
              <a:rPr lang="en-US" sz="1200" kern="1200" dirty="0">
                <a:solidFill>
                  <a:schemeClr val="tx1"/>
                </a:solidFill>
                <a:latin typeface="+mn-lt"/>
                <a:ea typeface="ＭＳ Ｐゴシック" charset="-128"/>
                <a:cs typeface="ＭＳ Ｐゴシック" charset="-128"/>
                <a:hlinkClick r:id="rId19"/>
              </a:rPr>
              <a:t>Plagioclase for example can be seen in the photo on the right as a clear mineral with multiple parallel </a:t>
            </a:r>
            <a:r>
              <a:rPr lang="en-US" sz="1200" kern="1200" dirty="0">
                <a:solidFill>
                  <a:schemeClr val="tx1"/>
                </a:solidFill>
                <a:latin typeface="+mn-lt"/>
                <a:ea typeface="ＭＳ Ｐゴシック" charset="-128"/>
                <a:cs typeface="ＭＳ Ｐゴシック" charset="-128"/>
                <a:hlinkClick r:id="rId20"/>
              </a:rPr>
              <a:t>twinning planes. The large blue-green minerals are </a:t>
            </a:r>
            <a:r>
              <a:rPr lang="en-US" sz="1200" kern="1200" dirty="0">
                <a:solidFill>
                  <a:schemeClr val="tx1"/>
                </a:solidFill>
                <a:latin typeface="+mn-lt"/>
                <a:ea typeface="ＭＳ Ｐゴシック" charset="-128"/>
                <a:cs typeface="ＭＳ Ｐゴシック" charset="-128"/>
                <a:hlinkClick r:id="rId21"/>
              </a:rPr>
              <a:t>clinopyroxene with some exsolution of </a:t>
            </a:r>
            <a:r>
              <a:rPr lang="en-US" sz="1200" kern="1200" dirty="0">
                <a:solidFill>
                  <a:schemeClr val="tx1"/>
                </a:solidFill>
                <a:latin typeface="+mn-lt"/>
                <a:ea typeface="ＭＳ Ｐゴシック" charset="-128"/>
                <a:cs typeface="ＭＳ Ｐゴシック" charset="-128"/>
                <a:hlinkClick r:id="rId22"/>
              </a:rPr>
              <a:t>orthopyroxene.Thin sections are prepared in order to investigate the optical properties of the minerals in the rock. This work is a part of </a:t>
            </a:r>
            <a:r>
              <a:rPr lang="en-US" sz="1200" kern="1200" dirty="0">
                <a:solidFill>
                  <a:schemeClr val="tx1"/>
                </a:solidFill>
                <a:latin typeface="+mn-lt"/>
                <a:ea typeface="ＭＳ Ｐゴシック" charset="-128"/>
                <a:cs typeface="ＭＳ Ｐゴシック" charset="-128"/>
                <a:hlinkClick r:id="rId23"/>
              </a:rPr>
              <a:t>petrology and helps to reveal the origin and evolution of the parent rock.</a:t>
            </a:r>
            <a:endParaRPr lang="en-US" sz="1200" b="1" kern="1200" dirty="0">
              <a:solidFill>
                <a:schemeClr val="tx1"/>
              </a:solidFill>
              <a:latin typeface="+mn-lt"/>
              <a:ea typeface="ＭＳ Ｐゴシック" charset="-128"/>
              <a:cs typeface="ＭＳ Ｐゴシック" charset="-128"/>
              <a:hlinkClick r:id="rId4"/>
            </a:endParaRPr>
          </a:p>
        </p:txBody>
      </p:sp>
      <p:sp>
        <p:nvSpPr>
          <p:cNvPr id="4" name="Slide Number Placeholder 3"/>
          <p:cNvSpPr>
            <a:spLocks noGrp="1"/>
          </p:cNvSpPr>
          <p:nvPr>
            <p:ph type="sldNum" sz="quarter" idx="10"/>
          </p:nvPr>
        </p:nvSpPr>
        <p:spPr/>
        <p:txBody>
          <a:bodyPr/>
          <a:lstStyle/>
          <a:p>
            <a:pPr>
              <a:defRPr/>
            </a:pPr>
            <a:fld id="{90E3A1BB-E7E6-F741-AD8F-BE36F3BAA23B}" type="slidenum">
              <a:rPr lang="en-US" smtClean="0"/>
              <a:pPr>
                <a:defRPr/>
              </a:pPr>
              <a:t>33</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1" kern="1200" dirty="0">
                <a:solidFill>
                  <a:schemeClr val="tx1"/>
                </a:solidFill>
                <a:latin typeface="+mn-lt"/>
                <a:ea typeface="ＭＳ Ｐゴシック" charset="-128"/>
                <a:cs typeface="ＭＳ Ｐゴシック" charset="-128"/>
              </a:rPr>
              <a:t>Arrows point to an optically continuous K-feldspar grain separated by quartz-filled fractures in </a:t>
            </a:r>
            <a:r>
              <a:rPr lang="en-US" sz="1200" b="1" kern="1200" dirty="0" err="1">
                <a:solidFill>
                  <a:schemeClr val="tx1"/>
                </a:solidFill>
                <a:latin typeface="+mn-lt"/>
                <a:ea typeface="ＭＳ Ｐゴシック" charset="-128"/>
                <a:cs typeface="ＭＳ Ｐゴシック" charset="-128"/>
              </a:rPr>
              <a:t>orthogneiss</a:t>
            </a:r>
            <a:r>
              <a:rPr lang="en-US" sz="1200" b="1" kern="1200" dirty="0">
                <a:solidFill>
                  <a:schemeClr val="tx1"/>
                </a:solidFill>
                <a:latin typeface="+mn-lt"/>
                <a:ea typeface="ＭＳ Ｐゴシック" charset="-128"/>
                <a:cs typeface="ＭＳ Ｐゴシック" charset="-128"/>
              </a:rPr>
              <a:t> (</a:t>
            </a:r>
            <a:r>
              <a:rPr lang="en-US" sz="1200" b="1" kern="1200" dirty="0">
                <a:solidFill>
                  <a:schemeClr val="tx1"/>
                </a:solidFill>
                <a:latin typeface="+mn-lt"/>
                <a:ea typeface="ＭＳ Ｐゴシック" charset="-128"/>
                <a:cs typeface="ＭＳ Ｐゴシック" charset="-128"/>
                <a:hlinkClick r:id="rId3"/>
              </a:rPr>
              <a:t>82MW0017). K-feldspar is stained green in this image, and sodic perthite appears orange.  Click </a:t>
            </a:r>
            <a:r>
              <a:rPr lang="en-US" sz="1200" b="1" kern="1200" dirty="0">
                <a:solidFill>
                  <a:schemeClr val="tx1"/>
                </a:solidFill>
                <a:latin typeface="+mn-lt"/>
                <a:ea typeface="ＭＳ Ｐゴシック" charset="-128"/>
                <a:cs typeface="ＭＳ Ｐゴシック" charset="-128"/>
                <a:hlinkClick r:id="rId4"/>
              </a:rPr>
              <a:t>here for a zip file with full resolution image.kfs: K-feldspar qtz: quartz	</a:t>
            </a:r>
          </a:p>
          <a:p>
            <a:endParaRPr lang="en-US" sz="1200" b="1" kern="1200" dirty="0">
              <a:solidFill>
                <a:schemeClr val="tx1"/>
              </a:solidFill>
              <a:latin typeface="+mn-lt"/>
              <a:ea typeface="ＭＳ Ｐゴシック" charset="-128"/>
              <a:cs typeface="ＭＳ Ｐゴシック" charset="-128"/>
              <a:hlinkClick r:id="rId4"/>
            </a:endParaRPr>
          </a:p>
          <a:p>
            <a:r>
              <a:rPr lang="en-US" sz="1200" b="1" kern="1200" dirty="0">
                <a:solidFill>
                  <a:schemeClr val="tx1"/>
                </a:solidFill>
                <a:latin typeface="+mn-lt"/>
                <a:ea typeface="ＭＳ Ｐゴシック" charset="-128"/>
                <a:cs typeface="ＭＳ Ｐゴシック" charset="-128"/>
              </a:rPr>
              <a:t>Feldspars (</a:t>
            </a:r>
            <a:r>
              <a:rPr lang="en-US" sz="1200" b="1" kern="1200" dirty="0">
                <a:solidFill>
                  <a:schemeClr val="tx1"/>
                </a:solidFill>
                <a:latin typeface="+mn-lt"/>
                <a:ea typeface="ＭＳ Ｐゴシック" charset="-128"/>
                <a:cs typeface="ＭＳ Ｐゴシック" charset="-128"/>
                <a:hlinkClick r:id="rId5"/>
              </a:rPr>
              <a:t>K</a:t>
            </a:r>
            <a:r>
              <a:rPr lang="en-US" sz="1200" b="1" kern="1200" dirty="0">
                <a:solidFill>
                  <a:schemeClr val="tx1"/>
                </a:solidFill>
                <a:latin typeface="+mn-lt"/>
                <a:ea typeface="ＭＳ Ｐゴシック" charset="-128"/>
                <a:cs typeface="ＭＳ Ｐゴシック" charset="-128"/>
                <a:hlinkClick r:id="rId6"/>
              </a:rPr>
              <a:t>Al</a:t>
            </a:r>
            <a:r>
              <a:rPr lang="en-US" sz="1200" b="1" kern="1200" dirty="0">
                <a:solidFill>
                  <a:schemeClr val="tx1"/>
                </a:solidFill>
                <a:latin typeface="+mn-lt"/>
                <a:ea typeface="ＭＳ Ｐゴシック" charset="-128"/>
                <a:cs typeface="ＭＳ Ｐゴシック" charset="-128"/>
                <a:hlinkClick r:id="rId7"/>
              </a:rPr>
              <a:t>Si</a:t>
            </a:r>
            <a:r>
              <a:rPr lang="en-US" sz="1200" b="1" kern="1200" baseline="-25000" dirty="0">
                <a:solidFill>
                  <a:schemeClr val="tx1"/>
                </a:solidFill>
                <a:latin typeface="+mn-lt"/>
                <a:ea typeface="ＭＳ Ｐゴシック" charset="-128"/>
                <a:cs typeface="ＭＳ Ｐゴシック" charset="-128"/>
                <a:hlinkClick r:id="rId7"/>
              </a:rPr>
              <a:t>3</a:t>
            </a:r>
            <a:r>
              <a:rPr lang="en-US" sz="1200" b="1" kern="1200" baseline="0" dirty="0">
                <a:solidFill>
                  <a:schemeClr val="tx1"/>
                </a:solidFill>
                <a:latin typeface="+mn-lt"/>
                <a:ea typeface="ＭＳ Ｐゴシック" charset="-128"/>
                <a:cs typeface="ＭＳ Ｐゴシック" charset="-128"/>
                <a:hlinkClick r:id="rId8"/>
              </a:rPr>
              <a:t>O</a:t>
            </a:r>
            <a:r>
              <a:rPr lang="en-US" sz="1200" b="1" kern="1200" baseline="-25000" dirty="0">
                <a:solidFill>
                  <a:schemeClr val="tx1"/>
                </a:solidFill>
                <a:latin typeface="+mn-lt"/>
                <a:ea typeface="ＭＳ Ｐゴシック" charset="-128"/>
                <a:cs typeface="ＭＳ Ｐゴシック" charset="-128"/>
                <a:hlinkClick r:id="rId8"/>
              </a:rPr>
              <a:t>8</a:t>
            </a:r>
            <a:r>
              <a:rPr lang="en-US" sz="1200" b="1" kern="1200" baseline="0" dirty="0">
                <a:solidFill>
                  <a:schemeClr val="tx1"/>
                </a:solidFill>
                <a:latin typeface="+mn-lt"/>
                <a:ea typeface="ＭＳ Ｐゴシック" charset="-128"/>
                <a:cs typeface="ＭＳ Ｐゴシック" charset="-128"/>
                <a:hlinkClick r:id="rId8"/>
              </a:rPr>
              <a:t> – </a:t>
            </a:r>
            <a:r>
              <a:rPr lang="en-US" sz="1200" b="1" kern="1200" baseline="0" dirty="0">
                <a:solidFill>
                  <a:schemeClr val="tx1"/>
                </a:solidFill>
                <a:latin typeface="+mn-lt"/>
                <a:ea typeface="ＭＳ Ｐゴシック" charset="-128"/>
                <a:cs typeface="ＭＳ Ｐゴシック" charset="-128"/>
                <a:hlinkClick r:id="rId9"/>
              </a:rPr>
              <a:t>Na</a:t>
            </a:r>
            <a:r>
              <a:rPr lang="en-US" sz="1200" b="1" kern="1200" baseline="0" dirty="0">
                <a:solidFill>
                  <a:schemeClr val="tx1"/>
                </a:solidFill>
                <a:latin typeface="+mn-lt"/>
                <a:ea typeface="ＭＳ Ｐゴシック" charset="-128"/>
                <a:cs typeface="ＭＳ Ｐゴシック" charset="-128"/>
                <a:hlinkClick r:id="rId6"/>
              </a:rPr>
              <a:t>Al</a:t>
            </a:r>
            <a:r>
              <a:rPr lang="en-US" sz="1200" b="1" kern="1200" baseline="0" dirty="0">
                <a:solidFill>
                  <a:schemeClr val="tx1"/>
                </a:solidFill>
                <a:latin typeface="+mn-lt"/>
                <a:ea typeface="ＭＳ Ｐゴシック" charset="-128"/>
                <a:cs typeface="ＭＳ Ｐゴシック" charset="-128"/>
                <a:hlinkClick r:id="rId7"/>
              </a:rPr>
              <a:t>Si</a:t>
            </a:r>
            <a:r>
              <a:rPr lang="en-US" sz="1200" b="1" kern="1200" baseline="-25000" dirty="0">
                <a:solidFill>
                  <a:schemeClr val="tx1"/>
                </a:solidFill>
                <a:latin typeface="+mn-lt"/>
                <a:ea typeface="ＭＳ Ｐゴシック" charset="-128"/>
                <a:cs typeface="ＭＳ Ｐゴシック" charset="-128"/>
                <a:hlinkClick r:id="rId7"/>
              </a:rPr>
              <a:t>3</a:t>
            </a:r>
            <a:r>
              <a:rPr lang="en-US" sz="1200" b="1" kern="1200" baseline="0" dirty="0">
                <a:solidFill>
                  <a:schemeClr val="tx1"/>
                </a:solidFill>
                <a:latin typeface="+mn-lt"/>
                <a:ea typeface="ＭＳ Ｐゴシック" charset="-128"/>
                <a:cs typeface="ＭＳ Ｐゴシック" charset="-128"/>
                <a:hlinkClick r:id="rId8"/>
              </a:rPr>
              <a:t>O</a:t>
            </a:r>
            <a:r>
              <a:rPr lang="en-US" sz="1200" b="1" kern="1200" baseline="-25000" dirty="0">
                <a:solidFill>
                  <a:schemeClr val="tx1"/>
                </a:solidFill>
                <a:latin typeface="+mn-lt"/>
                <a:ea typeface="ＭＳ Ｐゴシック" charset="-128"/>
                <a:cs typeface="ＭＳ Ｐゴシック" charset="-128"/>
                <a:hlinkClick r:id="rId8"/>
              </a:rPr>
              <a:t>8</a:t>
            </a:r>
            <a:r>
              <a:rPr lang="en-US" sz="1200" b="1" kern="1200" baseline="0" dirty="0">
                <a:solidFill>
                  <a:schemeClr val="tx1"/>
                </a:solidFill>
                <a:latin typeface="+mn-lt"/>
                <a:ea typeface="ＭＳ Ｐゴシック" charset="-128"/>
                <a:cs typeface="ＭＳ Ｐゴシック" charset="-128"/>
                <a:hlinkClick r:id="rId8"/>
              </a:rPr>
              <a:t> – </a:t>
            </a:r>
            <a:r>
              <a:rPr lang="en-US" sz="1200" b="1" kern="1200" baseline="0" dirty="0">
                <a:solidFill>
                  <a:schemeClr val="tx1"/>
                </a:solidFill>
                <a:latin typeface="+mn-lt"/>
                <a:ea typeface="ＭＳ Ｐゴシック" charset="-128"/>
                <a:cs typeface="ＭＳ Ｐゴシック" charset="-128"/>
                <a:hlinkClick r:id="rId10"/>
              </a:rPr>
              <a:t>Ca</a:t>
            </a:r>
            <a:r>
              <a:rPr lang="en-US" sz="1200" b="1" kern="1200" baseline="0" dirty="0">
                <a:solidFill>
                  <a:schemeClr val="tx1"/>
                </a:solidFill>
                <a:latin typeface="+mn-lt"/>
                <a:ea typeface="ＭＳ Ｐゴシック" charset="-128"/>
                <a:cs typeface="ＭＳ Ｐゴシック" charset="-128"/>
                <a:hlinkClick r:id="rId6"/>
              </a:rPr>
              <a:t>Al</a:t>
            </a:r>
            <a:r>
              <a:rPr lang="en-US" sz="1200" b="1" kern="1200" baseline="-25000" dirty="0">
                <a:solidFill>
                  <a:schemeClr val="tx1"/>
                </a:solidFill>
                <a:latin typeface="+mn-lt"/>
                <a:ea typeface="ＭＳ Ｐゴシック" charset="-128"/>
                <a:cs typeface="ＭＳ Ｐゴシック" charset="-128"/>
                <a:hlinkClick r:id="rId6"/>
              </a:rPr>
              <a:t>2</a:t>
            </a:r>
            <a:r>
              <a:rPr lang="en-US" sz="1200" b="1" kern="1200" baseline="0" dirty="0">
                <a:solidFill>
                  <a:schemeClr val="tx1"/>
                </a:solidFill>
                <a:latin typeface="+mn-lt"/>
                <a:ea typeface="ＭＳ Ｐゴシック" charset="-128"/>
                <a:cs typeface="ＭＳ Ｐゴシック" charset="-128"/>
                <a:hlinkClick r:id="rId7"/>
              </a:rPr>
              <a:t>Si</a:t>
            </a:r>
            <a:r>
              <a:rPr lang="en-US" sz="1200" b="1" kern="1200" baseline="-25000" dirty="0">
                <a:solidFill>
                  <a:schemeClr val="tx1"/>
                </a:solidFill>
                <a:latin typeface="+mn-lt"/>
                <a:ea typeface="ＭＳ Ｐゴシック" charset="-128"/>
                <a:cs typeface="ＭＳ Ｐゴシック" charset="-128"/>
                <a:hlinkClick r:id="rId7"/>
              </a:rPr>
              <a:t>2</a:t>
            </a:r>
            <a:r>
              <a:rPr lang="en-US" sz="1200" b="1" kern="1200" baseline="0" dirty="0">
                <a:solidFill>
                  <a:schemeClr val="tx1"/>
                </a:solidFill>
                <a:latin typeface="+mn-lt"/>
                <a:ea typeface="ＭＳ Ｐゴシック" charset="-128"/>
                <a:cs typeface="ＭＳ Ｐゴシック" charset="-128"/>
                <a:hlinkClick r:id="rId8"/>
              </a:rPr>
              <a:t>O</a:t>
            </a:r>
            <a:r>
              <a:rPr lang="en-US" sz="1200" b="1" kern="1200" baseline="-25000" dirty="0">
                <a:solidFill>
                  <a:schemeClr val="tx1"/>
                </a:solidFill>
                <a:latin typeface="+mn-lt"/>
                <a:ea typeface="ＭＳ Ｐゴシック" charset="-128"/>
                <a:cs typeface="ＭＳ Ｐゴシック" charset="-128"/>
                <a:hlinkClick r:id="rId8"/>
              </a:rPr>
              <a:t>8</a:t>
            </a:r>
            <a:r>
              <a:rPr lang="en-US" sz="1200" b="1" kern="1200" baseline="0" dirty="0">
                <a:solidFill>
                  <a:schemeClr val="tx1"/>
                </a:solidFill>
                <a:latin typeface="+mn-lt"/>
                <a:ea typeface="ＭＳ Ｐゴシック" charset="-128"/>
                <a:cs typeface="ＭＳ Ｐゴシック" charset="-128"/>
                <a:hlinkClick r:id="rId8"/>
              </a:rPr>
              <a:t>) are a group of rock-forming </a:t>
            </a:r>
            <a:r>
              <a:rPr lang="en-US" sz="1200" b="1" kern="1200" baseline="0" dirty="0">
                <a:solidFill>
                  <a:schemeClr val="tx1"/>
                </a:solidFill>
                <a:latin typeface="+mn-lt"/>
                <a:ea typeface="ＭＳ Ｐゴシック" charset="-128"/>
                <a:cs typeface="ＭＳ Ｐゴシック" charset="-128"/>
                <a:hlinkClick r:id="rId11"/>
              </a:rPr>
              <a:t>tectosilicate </a:t>
            </a:r>
            <a:r>
              <a:rPr lang="en-US" sz="1200" b="1" kern="1200" baseline="0" dirty="0">
                <a:solidFill>
                  <a:schemeClr val="tx1"/>
                </a:solidFill>
                <a:latin typeface="+mn-lt"/>
                <a:ea typeface="ＭＳ Ｐゴシック" charset="-128"/>
                <a:cs typeface="ＭＳ Ｐゴシック" charset="-128"/>
                <a:hlinkClick r:id="rId12"/>
              </a:rPr>
              <a:t>minerals that make up as much as 60% of the </a:t>
            </a:r>
            <a:r>
              <a:rPr lang="en-US" sz="1200" b="1" kern="1200" baseline="0" dirty="0">
                <a:solidFill>
                  <a:schemeClr val="tx1"/>
                </a:solidFill>
                <a:latin typeface="+mn-lt"/>
                <a:ea typeface="ＭＳ Ｐゴシック" charset="-128"/>
                <a:cs typeface="ＭＳ Ｐゴシック" charset="-128"/>
                <a:hlinkClick r:id="rId13"/>
              </a:rPr>
              <a:t>Earth's </a:t>
            </a:r>
            <a:r>
              <a:rPr lang="en-US" sz="1200" b="1" kern="1200" baseline="0" dirty="0">
                <a:solidFill>
                  <a:schemeClr val="tx1"/>
                </a:solidFill>
                <a:latin typeface="+mn-lt"/>
                <a:ea typeface="ＭＳ Ｐゴシック" charset="-128"/>
                <a:cs typeface="ＭＳ Ｐゴシック" charset="-128"/>
                <a:hlinkClick r:id="rId14"/>
              </a:rPr>
              <a:t>crust.</a:t>
            </a:r>
            <a:endParaRPr lang="en-US" sz="1200" b="1" kern="1200" baseline="0" dirty="0">
              <a:solidFill>
                <a:schemeClr val="tx1"/>
              </a:solidFill>
              <a:latin typeface="+mn-lt"/>
              <a:ea typeface="ＭＳ Ｐゴシック" charset="-128"/>
              <a:cs typeface="ＭＳ Ｐゴシック" charset="-128"/>
            </a:endParaRPr>
          </a:p>
          <a:p>
            <a:r>
              <a:rPr lang="en-US" sz="1200" b="1" kern="1200" dirty="0">
                <a:solidFill>
                  <a:schemeClr val="tx1"/>
                </a:solidFill>
                <a:latin typeface="+mn-lt"/>
                <a:ea typeface="ＭＳ Ｐゴシック" charset="-128"/>
                <a:cs typeface="ＭＳ Ｐゴシック" charset="-128"/>
              </a:rPr>
              <a:t>Quartz is the second most abundant </a:t>
            </a:r>
            <a:r>
              <a:rPr lang="en-US" sz="1200" b="1" kern="1200" dirty="0">
                <a:solidFill>
                  <a:schemeClr val="tx1"/>
                </a:solidFill>
                <a:latin typeface="+mn-lt"/>
                <a:ea typeface="ＭＳ Ｐゴシック" charset="-128"/>
                <a:cs typeface="ＭＳ Ｐゴシック" charset="-128"/>
                <a:hlinkClick r:id="rId12"/>
              </a:rPr>
              <a:t>mineral in the </a:t>
            </a:r>
            <a:r>
              <a:rPr lang="en-US" sz="1200" b="1" kern="1200" dirty="0">
                <a:solidFill>
                  <a:schemeClr val="tx1"/>
                </a:solidFill>
                <a:latin typeface="+mn-lt"/>
                <a:ea typeface="ＭＳ Ｐゴシック" charset="-128"/>
                <a:cs typeface="ＭＳ Ｐゴシック" charset="-128"/>
                <a:hlinkClick r:id="rId13"/>
              </a:rPr>
              <a:t>Earth's </a:t>
            </a:r>
            <a:r>
              <a:rPr lang="en-US" sz="1200" b="1" kern="1200" dirty="0">
                <a:solidFill>
                  <a:schemeClr val="tx1"/>
                </a:solidFill>
                <a:latin typeface="+mn-lt"/>
                <a:ea typeface="ＭＳ Ｐゴシック" charset="-128"/>
                <a:cs typeface="ＭＳ Ｐゴシック" charset="-128"/>
                <a:hlinkClick r:id="rId15"/>
              </a:rPr>
              <a:t>continental crust, after </a:t>
            </a:r>
            <a:r>
              <a:rPr lang="en-US" sz="1200" b="1" kern="1200" dirty="0">
                <a:solidFill>
                  <a:schemeClr val="tx1"/>
                </a:solidFill>
                <a:latin typeface="+mn-lt"/>
                <a:ea typeface="ＭＳ Ｐゴシック" charset="-128"/>
                <a:cs typeface="ＭＳ Ｐゴシック" charset="-128"/>
                <a:hlinkClick r:id="rId16"/>
              </a:rPr>
              <a:t>feldspar. It is made up of a continuous framework of SiO</a:t>
            </a:r>
            <a:r>
              <a:rPr lang="en-US" sz="1200" b="1" kern="1200" baseline="-25000" dirty="0">
                <a:solidFill>
                  <a:schemeClr val="tx1"/>
                </a:solidFill>
                <a:latin typeface="+mn-lt"/>
                <a:ea typeface="ＭＳ Ｐゴシック" charset="-128"/>
                <a:cs typeface="ＭＳ Ｐゴシック" charset="-128"/>
                <a:hlinkClick r:id="rId16"/>
              </a:rPr>
              <a:t>4</a:t>
            </a:r>
            <a:r>
              <a:rPr lang="en-US" sz="1200" b="1" kern="1200" baseline="0" dirty="0">
                <a:solidFill>
                  <a:schemeClr val="tx1"/>
                </a:solidFill>
                <a:latin typeface="+mn-lt"/>
                <a:ea typeface="ＭＳ Ｐゴシック" charset="-128"/>
                <a:cs typeface="ＭＳ Ｐゴシック" charset="-128"/>
                <a:hlinkClick r:id="rId16"/>
              </a:rPr>
              <a:t> </a:t>
            </a:r>
            <a:r>
              <a:rPr lang="en-US" sz="1200" b="1" kern="1200" baseline="0" dirty="0">
                <a:solidFill>
                  <a:schemeClr val="tx1"/>
                </a:solidFill>
                <a:latin typeface="+mn-lt"/>
                <a:ea typeface="ＭＳ Ｐゴシック" charset="-128"/>
                <a:cs typeface="ＭＳ Ｐゴシック" charset="-128"/>
                <a:hlinkClick r:id="rId7"/>
              </a:rPr>
              <a:t>silicon–</a:t>
            </a:r>
            <a:r>
              <a:rPr lang="en-US" sz="1200" b="1" kern="1200" baseline="0" dirty="0">
                <a:solidFill>
                  <a:schemeClr val="tx1"/>
                </a:solidFill>
                <a:latin typeface="+mn-lt"/>
                <a:ea typeface="ＭＳ Ｐゴシック" charset="-128"/>
                <a:cs typeface="ＭＳ Ｐゴシック" charset="-128"/>
                <a:hlinkClick r:id="rId8"/>
              </a:rPr>
              <a:t>oxygen </a:t>
            </a:r>
            <a:r>
              <a:rPr lang="en-US" sz="1200" b="1" kern="1200" baseline="0" dirty="0">
                <a:solidFill>
                  <a:schemeClr val="tx1"/>
                </a:solidFill>
                <a:latin typeface="+mn-lt"/>
                <a:ea typeface="ＭＳ Ｐゴシック" charset="-128"/>
                <a:cs typeface="ＭＳ Ｐゴシック" charset="-128"/>
                <a:hlinkClick r:id="rId17"/>
              </a:rPr>
              <a:t>tetrahedra, with each oxygen being shared between two tetrahedra, giving an overall formula </a:t>
            </a:r>
            <a:r>
              <a:rPr lang="en-US" sz="1200" b="1" kern="1200" baseline="0" dirty="0">
                <a:solidFill>
                  <a:schemeClr val="tx1"/>
                </a:solidFill>
                <a:latin typeface="+mn-lt"/>
                <a:ea typeface="ＭＳ Ｐゴシック" charset="-128"/>
                <a:cs typeface="ＭＳ Ｐゴシック" charset="-128"/>
                <a:hlinkClick r:id="rId18"/>
              </a:rPr>
              <a:t>SiO</a:t>
            </a:r>
            <a:r>
              <a:rPr lang="en-US" sz="1200" b="1" kern="1200" baseline="-25000" dirty="0">
                <a:solidFill>
                  <a:schemeClr val="tx1"/>
                </a:solidFill>
                <a:latin typeface="+mn-lt"/>
                <a:ea typeface="ＭＳ Ｐゴシック" charset="-128"/>
                <a:cs typeface="ＭＳ Ｐゴシック" charset="-128"/>
                <a:hlinkClick r:id="rId18"/>
              </a:rPr>
              <a:t>2</a:t>
            </a:r>
            <a:r>
              <a:rPr lang="en-US" sz="1200" b="1" kern="1200" baseline="0" dirty="0">
                <a:solidFill>
                  <a:schemeClr val="tx1"/>
                </a:solidFill>
                <a:latin typeface="+mn-lt"/>
                <a:ea typeface="ＭＳ Ｐゴシック" charset="-128"/>
                <a:cs typeface="ＭＳ Ｐゴシック" charset="-128"/>
                <a:hlinkClick r:id="rId18"/>
              </a:rPr>
              <a:t>.</a:t>
            </a:r>
            <a:endParaRPr lang="en-US" sz="1200" b="1" kern="1200" baseline="0" dirty="0">
              <a:solidFill>
                <a:schemeClr val="tx1"/>
              </a:solidFill>
              <a:latin typeface="+mn-lt"/>
              <a:ea typeface="ＭＳ Ｐゴシック" charset="-128"/>
              <a:cs typeface="ＭＳ Ｐゴシック" charset="-128"/>
            </a:endParaRPr>
          </a:p>
          <a:p>
            <a:endParaRPr lang="en-US" sz="1200" b="1" kern="1200" dirty="0">
              <a:solidFill>
                <a:schemeClr val="tx1"/>
              </a:solidFill>
              <a:latin typeface="+mn-lt"/>
              <a:ea typeface="ＭＳ Ｐゴシック" charset="-128"/>
              <a:cs typeface="ＭＳ Ｐゴシック" charset="-128"/>
              <a:hlinkClick r:id="rId4"/>
            </a:endParaRPr>
          </a:p>
          <a:p>
            <a:r>
              <a:rPr lang="en-US" sz="1200" kern="1200" dirty="0">
                <a:solidFill>
                  <a:schemeClr val="tx1"/>
                </a:solidFill>
                <a:latin typeface="+mn-lt"/>
                <a:ea typeface="ＭＳ Ｐゴシック" charset="-128"/>
                <a:cs typeface="ＭＳ Ｐゴシック" charset="-128"/>
              </a:rPr>
              <a:t>When placed between two polarizing filters set at right angles to each other, the optical properties of the minerals in the thin section alter the </a:t>
            </a:r>
            <a:r>
              <a:rPr lang="en-US" sz="1200" kern="1200" dirty="0" err="1">
                <a:solidFill>
                  <a:schemeClr val="tx1"/>
                </a:solidFill>
                <a:latin typeface="+mn-lt"/>
                <a:ea typeface="ＭＳ Ｐゴシック" charset="-128"/>
                <a:cs typeface="ＭＳ Ｐゴシック" charset="-128"/>
              </a:rPr>
              <a:t>colour</a:t>
            </a:r>
            <a:r>
              <a:rPr lang="en-US" sz="1200" kern="1200" dirty="0">
                <a:solidFill>
                  <a:schemeClr val="tx1"/>
                </a:solidFill>
                <a:latin typeface="+mn-lt"/>
                <a:ea typeface="ＭＳ Ｐゴシック" charset="-128"/>
                <a:cs typeface="ＭＳ Ｐゴシック" charset="-128"/>
              </a:rPr>
              <a:t> and intensity of the light as seen by the viewer. As different minerals have different optical properties, most rock forming minerals can be easily identified. </a:t>
            </a:r>
            <a:r>
              <a:rPr lang="en-US" sz="1200" kern="1200" dirty="0">
                <a:solidFill>
                  <a:schemeClr val="tx1"/>
                </a:solidFill>
                <a:latin typeface="+mn-lt"/>
                <a:ea typeface="ＭＳ Ｐゴシック" charset="-128"/>
                <a:cs typeface="ＭＳ Ｐゴシック" charset="-128"/>
                <a:hlinkClick r:id="rId19"/>
              </a:rPr>
              <a:t>Plagioclase for example can be seen in the photo on the right as a clear mineral with multiple parallel </a:t>
            </a:r>
            <a:r>
              <a:rPr lang="en-US" sz="1200" kern="1200" dirty="0">
                <a:solidFill>
                  <a:schemeClr val="tx1"/>
                </a:solidFill>
                <a:latin typeface="+mn-lt"/>
                <a:ea typeface="ＭＳ Ｐゴシック" charset="-128"/>
                <a:cs typeface="ＭＳ Ｐゴシック" charset="-128"/>
                <a:hlinkClick r:id="rId20"/>
              </a:rPr>
              <a:t>twinning planes. The large blue-green minerals are </a:t>
            </a:r>
            <a:r>
              <a:rPr lang="en-US" sz="1200" kern="1200" dirty="0">
                <a:solidFill>
                  <a:schemeClr val="tx1"/>
                </a:solidFill>
                <a:latin typeface="+mn-lt"/>
                <a:ea typeface="ＭＳ Ｐゴシック" charset="-128"/>
                <a:cs typeface="ＭＳ Ｐゴシック" charset="-128"/>
                <a:hlinkClick r:id="rId21"/>
              </a:rPr>
              <a:t>clinopyroxene with some exsolution of </a:t>
            </a:r>
            <a:r>
              <a:rPr lang="en-US" sz="1200" kern="1200" dirty="0">
                <a:solidFill>
                  <a:schemeClr val="tx1"/>
                </a:solidFill>
                <a:latin typeface="+mn-lt"/>
                <a:ea typeface="ＭＳ Ｐゴシック" charset="-128"/>
                <a:cs typeface="ＭＳ Ｐゴシック" charset="-128"/>
                <a:hlinkClick r:id="rId22"/>
              </a:rPr>
              <a:t>orthopyroxene.Thin sections are prepared in order to investigate the optical properties of the minerals in the rock. This work is a part of </a:t>
            </a:r>
            <a:r>
              <a:rPr lang="en-US" sz="1200" kern="1200" dirty="0">
                <a:solidFill>
                  <a:schemeClr val="tx1"/>
                </a:solidFill>
                <a:latin typeface="+mn-lt"/>
                <a:ea typeface="ＭＳ Ｐゴシック" charset="-128"/>
                <a:cs typeface="ＭＳ Ｐゴシック" charset="-128"/>
                <a:hlinkClick r:id="rId23"/>
              </a:rPr>
              <a:t>petrology and helps to reveal the origin and evolution of the parent rock.</a:t>
            </a:r>
            <a:endParaRPr lang="en-US" sz="1200" b="1" kern="1200" dirty="0">
              <a:solidFill>
                <a:schemeClr val="tx1"/>
              </a:solidFill>
              <a:latin typeface="+mn-lt"/>
              <a:ea typeface="ＭＳ Ｐゴシック" charset="-128"/>
              <a:cs typeface="ＭＳ Ｐゴシック" charset="-128"/>
              <a:hlinkClick r:id="rId4"/>
            </a:endParaRPr>
          </a:p>
        </p:txBody>
      </p:sp>
      <p:sp>
        <p:nvSpPr>
          <p:cNvPr id="4" name="Slide Number Placeholder 3"/>
          <p:cNvSpPr>
            <a:spLocks noGrp="1"/>
          </p:cNvSpPr>
          <p:nvPr>
            <p:ph type="sldNum" sz="quarter" idx="10"/>
          </p:nvPr>
        </p:nvSpPr>
        <p:spPr/>
        <p:txBody>
          <a:bodyPr/>
          <a:lstStyle/>
          <a:p>
            <a:pPr>
              <a:defRPr/>
            </a:pPr>
            <a:fld id="{90E3A1BB-E7E6-F741-AD8F-BE36F3BAA23B}" type="slidenum">
              <a:rPr lang="en-US" smtClean="0"/>
              <a:pPr>
                <a:defRPr/>
              </a:pPr>
              <a:t>34</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a:solidFill>
                  <a:schemeClr val="tx1"/>
                </a:solidFill>
                <a:latin typeface="+mn-lt"/>
                <a:ea typeface="ＭＳ Ｐゴシック" charset="-128"/>
                <a:cs typeface="ＭＳ Ｐゴシック" charset="-128"/>
                <a:hlinkClick r:id="rId3"/>
              </a:rPr>
              <a:t>Stromatolites,</a:t>
            </a:r>
            <a:r>
              <a:rPr lang="en-US" sz="1200" b="1" kern="1200" baseline="0" dirty="0">
                <a:solidFill>
                  <a:schemeClr val="tx1"/>
                </a:solidFill>
                <a:latin typeface="+mn-lt"/>
                <a:ea typeface="ＭＳ Ｐゴシック" charset="-128"/>
                <a:cs typeface="ＭＳ Ｐゴシック" charset="-128"/>
                <a:hlinkClick r:id="rId3"/>
              </a:rPr>
              <a:t> Shark Bay, Australia</a:t>
            </a:r>
            <a:endParaRPr lang="en-US" sz="1200" b="1" kern="1200" dirty="0">
              <a:solidFill>
                <a:schemeClr val="tx1"/>
              </a:solidFill>
              <a:latin typeface="+mn-lt"/>
              <a:ea typeface="ＭＳ Ｐゴシック" charset="-128"/>
              <a:cs typeface="ＭＳ Ｐゴシック" charset="-128"/>
              <a:hlinkClick r:id="rId3"/>
            </a:endParaRPr>
          </a:p>
        </p:txBody>
      </p:sp>
      <p:sp>
        <p:nvSpPr>
          <p:cNvPr id="4" name="Slide Number Placeholder 3"/>
          <p:cNvSpPr>
            <a:spLocks noGrp="1"/>
          </p:cNvSpPr>
          <p:nvPr>
            <p:ph type="sldNum" sz="quarter" idx="10"/>
          </p:nvPr>
        </p:nvSpPr>
        <p:spPr/>
        <p:txBody>
          <a:bodyPr/>
          <a:lstStyle/>
          <a:p>
            <a:pPr>
              <a:defRPr/>
            </a:pPr>
            <a:fld id="{90E3A1BB-E7E6-F741-AD8F-BE36F3BAA23B}" type="slidenum">
              <a:rPr lang="en-US" smtClean="0"/>
              <a:pPr>
                <a:defRPr/>
              </a:pPr>
              <a:t>36</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1" kern="1200" dirty="0">
              <a:solidFill>
                <a:schemeClr val="tx1"/>
              </a:solidFill>
              <a:latin typeface="+mn-lt"/>
              <a:ea typeface="ＭＳ Ｐゴシック" charset="-128"/>
              <a:cs typeface="ＭＳ Ｐゴシック" charset="-128"/>
              <a:hlinkClick r:id="rId3"/>
            </a:endParaRPr>
          </a:p>
        </p:txBody>
      </p:sp>
      <p:sp>
        <p:nvSpPr>
          <p:cNvPr id="4" name="Slide Number Placeholder 3"/>
          <p:cNvSpPr>
            <a:spLocks noGrp="1"/>
          </p:cNvSpPr>
          <p:nvPr>
            <p:ph type="sldNum" sz="quarter" idx="10"/>
          </p:nvPr>
        </p:nvSpPr>
        <p:spPr/>
        <p:txBody>
          <a:bodyPr/>
          <a:lstStyle/>
          <a:p>
            <a:pPr>
              <a:defRPr/>
            </a:pPr>
            <a:fld id="{90E3A1BB-E7E6-F741-AD8F-BE36F3BAA23B}" type="slidenum">
              <a:rPr lang="en-US" smtClean="0"/>
              <a:pPr>
                <a:defRPr/>
              </a:pPr>
              <a:t>37</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1" kern="1200" dirty="0">
              <a:solidFill>
                <a:schemeClr val="tx1"/>
              </a:solidFill>
              <a:latin typeface="+mn-lt"/>
              <a:ea typeface="ＭＳ Ｐゴシック" charset="-128"/>
              <a:cs typeface="ＭＳ Ｐゴシック" charset="-128"/>
              <a:hlinkClick r:id="rId3"/>
            </a:endParaRPr>
          </a:p>
        </p:txBody>
      </p:sp>
      <p:sp>
        <p:nvSpPr>
          <p:cNvPr id="4" name="Slide Number Placeholder 3"/>
          <p:cNvSpPr>
            <a:spLocks noGrp="1"/>
          </p:cNvSpPr>
          <p:nvPr>
            <p:ph type="sldNum" sz="quarter" idx="10"/>
          </p:nvPr>
        </p:nvSpPr>
        <p:spPr/>
        <p:txBody>
          <a:bodyPr/>
          <a:lstStyle/>
          <a:p>
            <a:pPr>
              <a:defRPr/>
            </a:pPr>
            <a:fld id="{90E3A1BB-E7E6-F741-AD8F-BE36F3BAA23B}" type="slidenum">
              <a:rPr lang="en-US" smtClean="0"/>
              <a:pPr>
                <a:defRPr/>
              </a:pPr>
              <a:t>38</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1" kern="1200" dirty="0">
              <a:solidFill>
                <a:schemeClr val="tx1"/>
              </a:solidFill>
              <a:latin typeface="+mn-lt"/>
              <a:ea typeface="ＭＳ Ｐゴシック" charset="-128"/>
              <a:cs typeface="ＭＳ Ｐゴシック" charset="-128"/>
              <a:hlinkClick r:id="rId3"/>
            </a:endParaRPr>
          </a:p>
        </p:txBody>
      </p:sp>
      <p:sp>
        <p:nvSpPr>
          <p:cNvPr id="4" name="Slide Number Placeholder 3"/>
          <p:cNvSpPr>
            <a:spLocks noGrp="1"/>
          </p:cNvSpPr>
          <p:nvPr>
            <p:ph type="sldNum" sz="quarter" idx="10"/>
          </p:nvPr>
        </p:nvSpPr>
        <p:spPr/>
        <p:txBody>
          <a:bodyPr/>
          <a:lstStyle/>
          <a:p>
            <a:pPr>
              <a:defRPr/>
            </a:pPr>
            <a:fld id="{90E3A1BB-E7E6-F741-AD8F-BE36F3BAA23B}" type="slidenum">
              <a:rPr lang="en-US" smtClean="0"/>
              <a:pPr>
                <a:defRPr/>
              </a:pPr>
              <a:t>39</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1" kern="1200" dirty="0">
              <a:solidFill>
                <a:schemeClr val="tx1"/>
              </a:solidFill>
              <a:latin typeface="+mn-lt"/>
              <a:ea typeface="ＭＳ Ｐゴシック" charset="-128"/>
              <a:cs typeface="ＭＳ Ｐゴシック" charset="-128"/>
              <a:hlinkClick r:id="rId3"/>
            </a:endParaRPr>
          </a:p>
        </p:txBody>
      </p:sp>
      <p:sp>
        <p:nvSpPr>
          <p:cNvPr id="4" name="Slide Number Placeholder 3"/>
          <p:cNvSpPr>
            <a:spLocks noGrp="1"/>
          </p:cNvSpPr>
          <p:nvPr>
            <p:ph type="sldNum" sz="quarter" idx="10"/>
          </p:nvPr>
        </p:nvSpPr>
        <p:spPr/>
        <p:txBody>
          <a:bodyPr/>
          <a:lstStyle/>
          <a:p>
            <a:pPr>
              <a:defRPr/>
            </a:pPr>
            <a:fld id="{90E3A1BB-E7E6-F741-AD8F-BE36F3BAA23B}" type="slidenum">
              <a:rPr lang="en-US" smtClean="0"/>
              <a:pPr>
                <a:defRPr/>
              </a:pPr>
              <a:t>40</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a:solidFill>
                  <a:schemeClr val="tx1"/>
                </a:solidFill>
                <a:latin typeface="+mn-lt"/>
                <a:ea typeface="ＭＳ Ｐゴシック" charset="-128"/>
                <a:cs typeface="ＭＳ Ｐゴシック" charset="-128"/>
                <a:hlinkClick r:id="rId3"/>
              </a:rPr>
              <a:t>Show houses</a:t>
            </a:r>
            <a:r>
              <a:rPr lang="en-US" sz="1200" b="1" kern="1200" baseline="0" dirty="0">
                <a:solidFill>
                  <a:schemeClr val="tx1"/>
                </a:solidFill>
                <a:latin typeface="+mn-lt"/>
                <a:ea typeface="ＭＳ Ｐゴシック" charset="-128"/>
                <a:cs typeface="ＭＳ Ｐゴシック" charset="-128"/>
                <a:hlinkClick r:id="rId3"/>
              </a:rPr>
              <a:t> because household energy expanses account for about 2/5 of emissions. Transport only 1/5</a:t>
            </a:r>
          </a:p>
          <a:p>
            <a:r>
              <a:rPr lang="en-US" sz="1200" b="1" kern="1200" baseline="0" dirty="0">
                <a:solidFill>
                  <a:schemeClr val="tx1"/>
                </a:solidFill>
                <a:latin typeface="+mn-lt"/>
                <a:ea typeface="ＭＳ Ｐゴシック" charset="-128"/>
                <a:cs typeface="ＭＳ Ｐゴシック" charset="-128"/>
                <a:hlinkClick r:id="rId3"/>
              </a:rPr>
              <a:t>Electricity generation and residential, heating</a:t>
            </a:r>
          </a:p>
          <a:p>
            <a:r>
              <a:rPr lang="en-US" sz="1200" b="1" kern="1200" baseline="0" dirty="0">
                <a:solidFill>
                  <a:schemeClr val="tx1"/>
                </a:solidFill>
                <a:latin typeface="+mn-lt"/>
                <a:ea typeface="ＭＳ Ｐゴシック" charset="-128"/>
                <a:cs typeface="ＭＳ Ｐゴシック" charset="-128"/>
                <a:hlinkClick r:id="rId3"/>
              </a:rPr>
              <a:t>Insulate houses, turn off lights and use energy efficient appliances do a lot!</a:t>
            </a:r>
          </a:p>
          <a:p>
            <a:r>
              <a:rPr lang="en-US" sz="1200" b="1" kern="1200" baseline="0" dirty="0">
                <a:solidFill>
                  <a:schemeClr val="tx1"/>
                </a:solidFill>
                <a:latin typeface="+mn-lt"/>
                <a:ea typeface="ＭＳ Ｐゴシック" charset="-128"/>
                <a:cs typeface="ＭＳ Ｐゴシック" charset="-128"/>
                <a:hlinkClick r:id="rId3"/>
              </a:rPr>
              <a:t>Stabilization wedges (https://cmi.princeton.edu/wedges/pdfs/teachers_guide.pdf)</a:t>
            </a:r>
            <a:endParaRPr lang="en-US" sz="1200" b="1" kern="1200" dirty="0">
              <a:solidFill>
                <a:schemeClr val="tx1"/>
              </a:solidFill>
              <a:latin typeface="+mn-lt"/>
              <a:ea typeface="ＭＳ Ｐゴシック" charset="-128"/>
              <a:cs typeface="ＭＳ Ｐゴシック" charset="-128"/>
              <a:hlinkClick r:id="rId3"/>
            </a:endParaRPr>
          </a:p>
        </p:txBody>
      </p:sp>
      <p:sp>
        <p:nvSpPr>
          <p:cNvPr id="4" name="Slide Number Placeholder 3"/>
          <p:cNvSpPr>
            <a:spLocks noGrp="1"/>
          </p:cNvSpPr>
          <p:nvPr>
            <p:ph type="sldNum" sz="quarter" idx="10"/>
          </p:nvPr>
        </p:nvSpPr>
        <p:spPr/>
        <p:txBody>
          <a:bodyPr/>
          <a:lstStyle/>
          <a:p>
            <a:pPr>
              <a:defRPr/>
            </a:pPr>
            <a:fld id="{90E3A1BB-E7E6-F741-AD8F-BE36F3BAA23B}" type="slidenum">
              <a:rPr lang="en-US" smtClean="0"/>
              <a:pPr>
                <a:defRPr/>
              </a:pPr>
              <a:t>41</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a:t>From condensates of solar nebular gases about 4.5 billion years ago</a:t>
            </a:r>
          </a:p>
          <a:p>
            <a:r>
              <a:rPr lang="en-US" sz="1000" dirty="0"/>
              <a:t>We can estimate the composition of the nebular gas by measuring the composition of meteorites (planets are too fractionated)</a:t>
            </a:r>
          </a:p>
          <a:p>
            <a:r>
              <a:rPr lang="en-US" sz="1000" dirty="0"/>
              <a:t>Radiogenic heat production + primordial heat = 47 TW (10</a:t>
            </a:r>
            <a:r>
              <a:rPr lang="en-US" sz="1000" baseline="30000" dirty="0"/>
              <a:t>12</a:t>
            </a:r>
            <a:r>
              <a:rPr lang="en-US" sz="1000" dirty="0"/>
              <a:t>W = 10 billion 100W light bulbs)</a:t>
            </a:r>
          </a:p>
          <a:p>
            <a:r>
              <a:rPr lang="en-US" sz="1000" dirty="0" err="1"/>
              <a:t>Vs</a:t>
            </a:r>
            <a:r>
              <a:rPr lang="en-US" sz="1000" dirty="0"/>
              <a:t> 173000 TW from solar radiation</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000" b="1" kern="1200" dirty="0">
              <a:solidFill>
                <a:schemeClr val="tx1"/>
              </a:solidFill>
              <a:latin typeface="+mn-lt"/>
              <a:ea typeface="ＭＳ Ｐゴシック" charset="-128"/>
              <a:cs typeface="ＭＳ Ｐゴシック" charset="-128"/>
              <a:hlinkClick r:id="rId3"/>
            </a:endParaRPr>
          </a:p>
        </p:txBody>
      </p:sp>
      <p:sp>
        <p:nvSpPr>
          <p:cNvPr id="4" name="Slide Number Placeholder 3"/>
          <p:cNvSpPr>
            <a:spLocks noGrp="1"/>
          </p:cNvSpPr>
          <p:nvPr>
            <p:ph type="sldNum" sz="quarter" idx="10"/>
          </p:nvPr>
        </p:nvSpPr>
        <p:spPr/>
        <p:txBody>
          <a:bodyPr/>
          <a:lstStyle/>
          <a:p>
            <a:pPr>
              <a:defRPr/>
            </a:pPr>
            <a:fld id="{90E3A1BB-E7E6-F741-AD8F-BE36F3BAA23B}" type="slidenum">
              <a:rPr lang="en-US" smtClean="0"/>
              <a:pPr>
                <a:defRPr/>
              </a:pPr>
              <a:t>42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b="1" kern="1200" dirty="0">
              <a:solidFill>
                <a:schemeClr val="tx1"/>
              </a:solidFill>
              <a:latin typeface="+mn-lt"/>
              <a:ea typeface="ＭＳ Ｐゴシック" charset="-128"/>
              <a:cs typeface="ＭＳ Ｐゴシック" charset="-128"/>
              <a:hlinkClick r:id="rId3"/>
            </a:endParaRPr>
          </a:p>
        </p:txBody>
      </p:sp>
      <p:sp>
        <p:nvSpPr>
          <p:cNvPr id="4" name="Slide Number Placeholder 3"/>
          <p:cNvSpPr>
            <a:spLocks noGrp="1"/>
          </p:cNvSpPr>
          <p:nvPr>
            <p:ph type="sldNum" sz="quarter" idx="10"/>
          </p:nvPr>
        </p:nvSpPr>
        <p:spPr/>
        <p:txBody>
          <a:bodyPr/>
          <a:lstStyle/>
          <a:p>
            <a:pPr>
              <a:defRPr/>
            </a:pPr>
            <a:fld id="{90E3A1BB-E7E6-F741-AD8F-BE36F3BAA23B}"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ＭＳ Ｐゴシック" charset="-128"/>
                <a:cs typeface="ＭＳ Ｐゴシック" charset="-128"/>
              </a:rPr>
              <a:t>was the first </a:t>
            </a:r>
            <a:r>
              <a:rPr lang="en-US" sz="1200" kern="1200" dirty="0">
                <a:solidFill>
                  <a:schemeClr val="tx1"/>
                </a:solidFill>
                <a:latin typeface="+mn-lt"/>
                <a:ea typeface="ＭＳ Ｐゴシック" charset="-128"/>
                <a:cs typeface="ＭＳ Ｐゴシック" charset="-128"/>
                <a:hlinkClick r:id="rId3"/>
              </a:rPr>
              <a:t>artificial Earth satellite. It was a 58 cm (23 in) diameter polished metal sphere, with four external radio antennas to broadcast radio pulses. </a:t>
            </a:r>
            <a:endParaRPr lang="en-US" sz="1200" kern="1200" dirty="0">
              <a:solidFill>
                <a:schemeClr val="tx1"/>
              </a:solidFill>
              <a:latin typeface="+mn-lt"/>
              <a:ea typeface="ＭＳ Ｐゴシック" charset="-128"/>
              <a:cs typeface="ＭＳ Ｐゴシック" charset="-128"/>
            </a:endParaRPr>
          </a:p>
          <a:p>
            <a:r>
              <a:rPr lang="en-US" sz="1200" i="1" kern="1200" dirty="0">
                <a:solidFill>
                  <a:schemeClr val="tx1"/>
                </a:solidFill>
                <a:latin typeface="+mn-lt"/>
                <a:ea typeface="ＭＳ Ｐゴシック" charset="-128"/>
                <a:cs typeface="ＭＳ Ｐゴシック" charset="-128"/>
              </a:rPr>
              <a:t>Sputnik itself provided scientists with valuable information. The density of the upper </a:t>
            </a:r>
            <a:r>
              <a:rPr lang="en-US" sz="1200" i="1" kern="1200" dirty="0">
                <a:solidFill>
                  <a:schemeClr val="tx1"/>
                </a:solidFill>
                <a:latin typeface="+mn-lt"/>
                <a:ea typeface="ＭＳ Ｐゴシック" charset="-128"/>
                <a:cs typeface="ＭＳ Ｐゴシック" charset="-128"/>
                <a:hlinkClick r:id="rId4"/>
              </a:rPr>
              <a:t>atmosphere could be deduced from its </a:t>
            </a:r>
            <a:r>
              <a:rPr lang="en-US" sz="1200" i="1" kern="1200" dirty="0">
                <a:solidFill>
                  <a:schemeClr val="tx1"/>
                </a:solidFill>
                <a:latin typeface="+mn-lt"/>
                <a:ea typeface="ＭＳ Ｐゴシック" charset="-128"/>
                <a:cs typeface="ＭＳ Ｐゴシック" charset="-128"/>
                <a:hlinkClick r:id="rId5"/>
              </a:rPr>
              <a:t>drag on the orbit, and the propagation of its radio signals gave information about the </a:t>
            </a:r>
            <a:r>
              <a:rPr lang="en-US" sz="1200" i="1" kern="1200" dirty="0">
                <a:solidFill>
                  <a:schemeClr val="tx1"/>
                </a:solidFill>
                <a:latin typeface="+mn-lt"/>
                <a:ea typeface="ＭＳ Ｐゴシック" charset="-128"/>
                <a:cs typeface="ＭＳ Ｐゴシック" charset="-128"/>
                <a:hlinkClick r:id="rId6"/>
              </a:rPr>
              <a:t>ionosphere.</a:t>
            </a:r>
            <a:endParaRPr lang="en-US" dirty="0"/>
          </a:p>
        </p:txBody>
      </p:sp>
      <p:sp>
        <p:nvSpPr>
          <p:cNvPr id="4" name="Slide Number Placeholder 3"/>
          <p:cNvSpPr>
            <a:spLocks noGrp="1"/>
          </p:cNvSpPr>
          <p:nvPr>
            <p:ph type="sldNum" sz="quarter" idx="10"/>
          </p:nvPr>
        </p:nvSpPr>
        <p:spPr/>
        <p:txBody>
          <a:bodyPr/>
          <a:lstStyle/>
          <a:p>
            <a:pPr>
              <a:defRPr/>
            </a:pPr>
            <a:fld id="{90E3A1BB-E7E6-F741-AD8F-BE36F3BAA23B}"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latin typeface="+mn-lt"/>
                <a:ea typeface="ＭＳ Ｐゴシック" charset="-128"/>
                <a:cs typeface="ＭＳ Ｐゴシック" charset="-128"/>
                <a:hlinkClick r:id="rId3"/>
              </a:rPr>
              <a:t>This light was emitted by hydrogen gas 375,000 years after the Big Bang, before stars and galaxies formed.</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b="1" kern="1200" dirty="0">
              <a:solidFill>
                <a:schemeClr val="tx1"/>
              </a:solidFill>
              <a:latin typeface="+mn-lt"/>
              <a:ea typeface="ＭＳ Ｐゴシック" charset="-128"/>
              <a:cs typeface="ＭＳ Ｐゴシック" charset="-128"/>
              <a:hlinkClick r:id="rId3"/>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latin typeface="+mn-lt"/>
                <a:ea typeface="ＭＳ Ｐゴシック" charset="-128"/>
                <a:cs typeface="ＭＳ Ｐゴシック" charset="-128"/>
                <a:hlinkClick r:id="rId3"/>
              </a:rPr>
              <a:t>The CMB light shows tiny variations in the early gas density (1 in 100,000). This pattern is like a fingerprint. It is unique to the amount of the ingredients making up our universe. The "ripples" of microwave light are shaped by sound waves in the hydrogen gas. The sound waves are shaped by the Matter and Density of the universe. From the size of the temperature "ripples" that create the sky pattern, scientists can compute a unique signature called the "Power Spectrum". This provides the information needed to calculate the age, shape, and composition of our universe.</a:t>
            </a:r>
          </a:p>
        </p:txBody>
      </p:sp>
      <p:sp>
        <p:nvSpPr>
          <p:cNvPr id="4" name="Slide Number Placeholder 3"/>
          <p:cNvSpPr>
            <a:spLocks noGrp="1"/>
          </p:cNvSpPr>
          <p:nvPr>
            <p:ph type="sldNum" sz="quarter" idx="10"/>
          </p:nvPr>
        </p:nvSpPr>
        <p:spPr/>
        <p:txBody>
          <a:bodyPr/>
          <a:lstStyle/>
          <a:p>
            <a:pPr>
              <a:defRPr/>
            </a:pPr>
            <a:fld id="{90E3A1BB-E7E6-F741-AD8F-BE36F3BAA23B}"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latin typeface="+mn-lt"/>
                <a:ea typeface="ＭＳ Ｐゴシック" charset="-128"/>
                <a:cs typeface="ＭＳ Ｐゴシック" charset="-128"/>
                <a:hlinkClick r:id="rId3"/>
              </a:rPr>
              <a:t>Several hundred never before seen galaxies are visible in this "deepest-ever" view of the universe, called the Hubble Deep Field (HDF), made with NASA's Hubble Space Telescope. Besides the classical spiral and elliptical shaped galaxies, there is a bewildering variety of other galaxy shapes and colors that are important clues to understanding the evolution of the universe. Some of the galaxies may have formed less that one billion years after the Big Bang.</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b="1" kern="1200" dirty="0">
              <a:solidFill>
                <a:schemeClr val="tx1"/>
              </a:solidFill>
              <a:latin typeface="+mn-lt"/>
              <a:ea typeface="ＭＳ Ｐゴシック" charset="-128"/>
              <a:cs typeface="ＭＳ Ｐゴシック" charset="-128"/>
              <a:hlinkClick r:id="rId3"/>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latin typeface="+mn-lt"/>
                <a:ea typeface="ＭＳ Ｐゴシック" charset="-128"/>
                <a:cs typeface="ＭＳ Ｐゴシック" charset="-128"/>
                <a:hlinkClick r:id="rId3"/>
              </a:rPr>
              <a:t>Representing a narrow "keyhole" view all the way to the visible horizon of the universe, the HDF image covers a speck of sky 1/30th the diameter of the full Moon (about 25% of the entire HDF is shown here). This is so narrow, just a few foreground stars in our Milky Way galaxy are visible and are vastly outnumbered by the menagerie of far more distant galaxies, some nearly as faint as 30th magnitude, or nearly four billion times fainter than the limits of human vision. (The relatively bright object with diffraction spikes just left of center may be a 20th magnitude star.) Though the field is a very small sample of sky area it is considered representative of the typical distribution of galaxies in space because the universe, statistically, looks the same in all directions.</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b="1" kern="1200" dirty="0">
              <a:solidFill>
                <a:schemeClr val="tx1"/>
              </a:solidFill>
              <a:latin typeface="+mn-lt"/>
              <a:ea typeface="ＭＳ Ｐゴシック" charset="-128"/>
              <a:cs typeface="ＭＳ Ｐゴシック" charset="-128"/>
              <a:hlinkClick r:id="rId3"/>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latin typeface="+mn-lt"/>
                <a:ea typeface="ＭＳ Ｐゴシック" charset="-128"/>
                <a:cs typeface="ＭＳ Ｐゴシック" charset="-128"/>
                <a:hlinkClick r:id="rId3"/>
              </a:rPr>
              <a:t>The image was assembled from many separate exposures (342 frames total were taken, 276 have been fully processed to date and used for this picture) with the Wide Field and Planetary Camera 2 (WFPC2), for ten consecutive days between December 18 to 28, 1995. This picture is from one of three wide-field CCD (Charged Coupled Device) detectors on the WFPC2.</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b="1" kern="1200" dirty="0">
              <a:solidFill>
                <a:schemeClr val="tx1"/>
              </a:solidFill>
              <a:latin typeface="+mn-lt"/>
              <a:ea typeface="ＭＳ Ｐゴシック" charset="-128"/>
              <a:cs typeface="ＭＳ Ｐゴシック" charset="-128"/>
              <a:hlinkClick r:id="rId3"/>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latin typeface="+mn-lt"/>
                <a:ea typeface="ＭＳ Ｐゴシック" charset="-128"/>
                <a:cs typeface="ＭＳ Ｐゴシック" charset="-128"/>
                <a:hlinkClick r:id="rId3"/>
              </a:rPr>
              <a:t>This "true-color" view was assembled from separate images were taken in blue, red, and infrared light. By combining these separate images into a single color picture, astronomers will be able to infer – at least statistically – the distance, age, and composition of galaxies in the field. Bluer objects contain young stars and/or are relatively close, while redder objects contain older stellar populations and/or farther away.</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b="1" kern="1200" dirty="0">
              <a:solidFill>
                <a:schemeClr val="tx1"/>
              </a:solidFill>
              <a:latin typeface="+mn-lt"/>
              <a:ea typeface="ＭＳ Ｐゴシック" charset="-128"/>
              <a:cs typeface="ＭＳ Ｐゴシック" charset="-128"/>
              <a:hlinkClick r:id="rId3"/>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latin typeface="+mn-lt"/>
                <a:ea typeface="ＭＳ Ｐゴシック" charset="-128"/>
                <a:cs typeface="ＭＳ Ｐゴシック" charset="-128"/>
                <a:hlinkClick r:id="rId3"/>
              </a:rPr>
              <a:t>This material was presented to the 187th meeting of the American Astronomical Society in San Antonio, Texas on January 15, 1996.</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b="1" kern="1200" dirty="0">
              <a:solidFill>
                <a:schemeClr val="tx1"/>
              </a:solidFill>
              <a:latin typeface="+mn-lt"/>
              <a:ea typeface="ＭＳ Ｐゴシック" charset="-128"/>
              <a:cs typeface="ＭＳ Ｐゴシック" charset="-128"/>
              <a:hlinkClick r:id="rId3"/>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b="1" kern="1200" dirty="0">
              <a:solidFill>
                <a:schemeClr val="tx1"/>
              </a:solidFill>
              <a:latin typeface="+mn-lt"/>
              <a:ea typeface="ＭＳ Ｐゴシック" charset="-128"/>
              <a:cs typeface="ＭＳ Ｐゴシック" charset="-128"/>
              <a:hlinkClick r:id="rId3"/>
            </a:endParaRPr>
          </a:p>
        </p:txBody>
      </p:sp>
      <p:sp>
        <p:nvSpPr>
          <p:cNvPr id="4" name="Slide Number Placeholder 3"/>
          <p:cNvSpPr>
            <a:spLocks noGrp="1"/>
          </p:cNvSpPr>
          <p:nvPr>
            <p:ph type="sldNum" sz="quarter" idx="10"/>
          </p:nvPr>
        </p:nvSpPr>
        <p:spPr/>
        <p:txBody>
          <a:bodyPr/>
          <a:lstStyle/>
          <a:p>
            <a:pPr>
              <a:defRPr/>
            </a:pPr>
            <a:fld id="{90E3A1BB-E7E6-F741-AD8F-BE36F3BAA23B}"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000" b="1" kern="1200" dirty="0">
                <a:solidFill>
                  <a:schemeClr val="tx1"/>
                </a:solidFill>
                <a:latin typeface="+mn-lt"/>
                <a:ea typeface="ＭＳ Ｐゴシック" charset="-128"/>
                <a:cs typeface="ＭＳ Ｐゴシック" charset="-128"/>
                <a:hlinkClick r:id="rId3"/>
              </a:rPr>
              <a:t>This eerie, dark structure, resembling an imaginary sea serpent's head, is a column of cool molecular hydrogen gas (two atoms of hydrogen in each molecule) and dust that is an incubator for new stars. The stars are embedded inside finger-like protrusions extending from the top of the nebula. Each "fingertip" is somewhat larger than our own solar system.</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000" b="1" kern="1200" dirty="0">
              <a:solidFill>
                <a:schemeClr val="tx1"/>
              </a:solidFill>
              <a:latin typeface="+mn-lt"/>
              <a:ea typeface="ＭＳ Ｐゴシック" charset="-128"/>
              <a:cs typeface="ＭＳ Ｐゴシック" charset="-128"/>
              <a:hlinkClick r:id="rId3"/>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000" b="1" kern="1200" dirty="0">
                <a:solidFill>
                  <a:schemeClr val="tx1"/>
                </a:solidFill>
                <a:latin typeface="+mn-lt"/>
                <a:ea typeface="ＭＳ Ｐゴシック" charset="-128"/>
                <a:cs typeface="ＭＳ Ｐゴシック" charset="-128"/>
                <a:hlinkClick r:id="rId3"/>
              </a:rPr>
              <a:t>The pillar is slowly eroding away by the ultraviolet light from nearby hot stars, a process called "photoevaporation". As it does, small globules of especially dense gas buried within the cloud is uncovered. These globules have been dubbed "EGGs" - an acronym for "Evaporating Gaseous Globules". The shadows of the EGGs protect gas behind them, resulting in the finger-like structures at the top of the cloud.</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000" b="1" kern="1200" dirty="0">
              <a:solidFill>
                <a:schemeClr val="tx1"/>
              </a:solidFill>
              <a:latin typeface="+mn-lt"/>
              <a:ea typeface="ＭＳ Ｐゴシック" charset="-128"/>
              <a:cs typeface="ＭＳ Ｐゴシック" charset="-128"/>
              <a:hlinkClick r:id="rId3"/>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000" b="1" kern="1200" dirty="0">
                <a:solidFill>
                  <a:schemeClr val="tx1"/>
                </a:solidFill>
                <a:latin typeface="+mn-lt"/>
                <a:ea typeface="ＭＳ Ｐゴシック" charset="-128"/>
                <a:cs typeface="ＭＳ Ｐゴシック" charset="-128"/>
                <a:hlinkClick r:id="rId3"/>
              </a:rPr>
              <a:t>Forming inside at least some of the EGGs are embryonic stars - stars that abruptly stop growing when the EGGs are uncovered and they are separated from the larger reservoir of gas from which they were drawing mass. Eventually the stars emerge, as the EGGs themselves succumb to photoevaporation.</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000" b="1" kern="1200" dirty="0">
              <a:solidFill>
                <a:schemeClr val="tx1"/>
              </a:solidFill>
              <a:latin typeface="+mn-lt"/>
              <a:ea typeface="ＭＳ Ｐゴシック" charset="-128"/>
              <a:cs typeface="ＭＳ Ｐゴシック" charset="-128"/>
              <a:hlinkClick r:id="rId3"/>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000" b="1" kern="1200" dirty="0">
                <a:solidFill>
                  <a:schemeClr val="tx1"/>
                </a:solidFill>
                <a:latin typeface="+mn-lt"/>
                <a:ea typeface="ＭＳ Ｐゴシック" charset="-128"/>
                <a:cs typeface="ＭＳ Ｐゴシック" charset="-128"/>
                <a:hlinkClick r:id="rId3"/>
              </a:rPr>
              <a:t>The stellar EGGS are found, appropriately enough, in the "Eagle Nebula" (also called M16 - the 16th object in Charles Messier's 18th century catalog of "fuzzy" permanent objects in the sky), a nearby star-forming region 6,500 light-years away in the constellation Serpens.</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000" b="1" kern="1200" dirty="0">
              <a:solidFill>
                <a:schemeClr val="tx1"/>
              </a:solidFill>
              <a:latin typeface="+mn-lt"/>
              <a:ea typeface="ＭＳ Ｐゴシック" charset="-128"/>
              <a:cs typeface="ＭＳ Ｐゴシック" charset="-128"/>
              <a:hlinkClick r:id="rId3"/>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000" b="1" kern="1200" dirty="0">
                <a:solidFill>
                  <a:schemeClr val="tx1"/>
                </a:solidFill>
                <a:latin typeface="+mn-lt"/>
                <a:ea typeface="ＭＳ Ｐゴシック" charset="-128"/>
                <a:cs typeface="ＭＳ Ｐゴシック" charset="-128"/>
                <a:hlinkClick r:id="rId3"/>
              </a:rPr>
              <a:t>The picture was taken on April 1, 1995 with the Hubble Space Telescope Wide Field and Planetary Camera 2. The color image is constructed from three separate images taken in the light of emission from different types of atoms. Red shows emission from singly-ionized sulfur atoms. Green shows emission from hydrogen. Blue shows light emitted by doubly- ionized oxygen atoms.</a:t>
            </a:r>
          </a:p>
        </p:txBody>
      </p:sp>
      <p:sp>
        <p:nvSpPr>
          <p:cNvPr id="4" name="Slide Number Placeholder 3"/>
          <p:cNvSpPr>
            <a:spLocks noGrp="1"/>
          </p:cNvSpPr>
          <p:nvPr>
            <p:ph type="sldNum" sz="quarter" idx="10"/>
          </p:nvPr>
        </p:nvSpPr>
        <p:spPr/>
        <p:txBody>
          <a:bodyPr/>
          <a:lstStyle/>
          <a:p>
            <a:pPr>
              <a:defRPr/>
            </a:pPr>
            <a:fld id="{90E3A1BB-E7E6-F741-AD8F-BE36F3BAA23B}"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000" b="1" kern="1200" dirty="0">
                <a:solidFill>
                  <a:schemeClr val="tx1"/>
                </a:solidFill>
                <a:latin typeface="+mn-lt"/>
                <a:ea typeface="ＭＳ Ｐゴシック" charset="-128"/>
                <a:cs typeface="ＭＳ Ｐゴシック" charset="-128"/>
                <a:hlinkClick r:id="rId3"/>
              </a:rPr>
              <a:t>This eerie, dark structure, resembling an imaginary sea serpent's head, is a column of cool molecular hydrogen gas (two atoms of hydrogen in each molecule) and dust that is an incubator for new stars. The stars are embedded inside finger-like protrusions extending from the top of the nebula. Each "fingertip" is somewhat larger than our own solar system.</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000" b="1" kern="1200" dirty="0">
              <a:solidFill>
                <a:schemeClr val="tx1"/>
              </a:solidFill>
              <a:latin typeface="+mn-lt"/>
              <a:ea typeface="ＭＳ Ｐゴシック" charset="-128"/>
              <a:cs typeface="ＭＳ Ｐゴシック" charset="-128"/>
              <a:hlinkClick r:id="rId3"/>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000" b="1" kern="1200" dirty="0">
                <a:solidFill>
                  <a:schemeClr val="tx1"/>
                </a:solidFill>
                <a:latin typeface="+mn-lt"/>
                <a:ea typeface="ＭＳ Ｐゴシック" charset="-128"/>
                <a:cs typeface="ＭＳ Ｐゴシック" charset="-128"/>
                <a:hlinkClick r:id="rId3"/>
              </a:rPr>
              <a:t>The pillar is slowly eroding away by the ultraviolet light from nearby hot stars, a process called "photoevaporation". As it does, small globules of especially dense gas buried within the cloud is uncovered. These globules have been dubbed "EGGs" - an acronym for "Evaporating Gaseous Globules". The shadows of the EGGs protect gas behind them, resulting in the finger-like structures at the top of the cloud.</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000" b="1" kern="1200" dirty="0">
              <a:solidFill>
                <a:schemeClr val="tx1"/>
              </a:solidFill>
              <a:latin typeface="+mn-lt"/>
              <a:ea typeface="ＭＳ Ｐゴシック" charset="-128"/>
              <a:cs typeface="ＭＳ Ｐゴシック" charset="-128"/>
              <a:hlinkClick r:id="rId3"/>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000" b="1" kern="1200" dirty="0">
                <a:solidFill>
                  <a:schemeClr val="tx1"/>
                </a:solidFill>
                <a:latin typeface="+mn-lt"/>
                <a:ea typeface="ＭＳ Ｐゴシック" charset="-128"/>
                <a:cs typeface="ＭＳ Ｐゴシック" charset="-128"/>
                <a:hlinkClick r:id="rId3"/>
              </a:rPr>
              <a:t>Forming inside at least some of the EGGs are embryonic stars - stars that abruptly stop growing when the EGGs are uncovered and they are separated from the larger reservoir of gas from which they were drawing mass. Eventually the stars emerge, as the EGGs themselves succumb to photoevaporation.</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000" b="1" kern="1200" dirty="0">
              <a:solidFill>
                <a:schemeClr val="tx1"/>
              </a:solidFill>
              <a:latin typeface="+mn-lt"/>
              <a:ea typeface="ＭＳ Ｐゴシック" charset="-128"/>
              <a:cs typeface="ＭＳ Ｐゴシック" charset="-128"/>
              <a:hlinkClick r:id="rId3"/>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000" b="1" kern="1200" dirty="0">
                <a:solidFill>
                  <a:schemeClr val="tx1"/>
                </a:solidFill>
                <a:latin typeface="+mn-lt"/>
                <a:ea typeface="ＭＳ Ｐゴシック" charset="-128"/>
                <a:cs typeface="ＭＳ Ｐゴシック" charset="-128"/>
                <a:hlinkClick r:id="rId3"/>
              </a:rPr>
              <a:t>The stellar EGGS are found, appropriately enough, in the "Eagle Nebula" (also called M16 - the 16th object in Charles Messier's 18th century catalog of "fuzzy" permanent objects in the sky), a nearby star-forming region 6,500 light-years away in the constellation Serpens.</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000" b="1" kern="1200" dirty="0">
              <a:solidFill>
                <a:schemeClr val="tx1"/>
              </a:solidFill>
              <a:latin typeface="+mn-lt"/>
              <a:ea typeface="ＭＳ Ｐゴシック" charset="-128"/>
              <a:cs typeface="ＭＳ Ｐゴシック" charset="-128"/>
              <a:hlinkClick r:id="rId3"/>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000" b="1" kern="1200" dirty="0">
                <a:solidFill>
                  <a:schemeClr val="tx1"/>
                </a:solidFill>
                <a:latin typeface="+mn-lt"/>
                <a:ea typeface="ＭＳ Ｐゴシック" charset="-128"/>
                <a:cs typeface="ＭＳ Ｐゴシック" charset="-128"/>
                <a:hlinkClick r:id="rId3"/>
              </a:rPr>
              <a:t>The picture was taken on April 1, 1995 with the Hubble Space Telescope Wide Field and Planetary Camera 2. The color image is constructed from three separate images taken in the light of emission from different types of atoms. Red shows emission from singly-ionized sulfur atoms. Green shows emission from hydrogen. Blue shows light emitted by doubly- ionized oxygen atoms.</a:t>
            </a:r>
          </a:p>
        </p:txBody>
      </p:sp>
      <p:sp>
        <p:nvSpPr>
          <p:cNvPr id="4" name="Slide Number Placeholder 3"/>
          <p:cNvSpPr>
            <a:spLocks noGrp="1"/>
          </p:cNvSpPr>
          <p:nvPr>
            <p:ph type="sldNum" sz="quarter" idx="10"/>
          </p:nvPr>
        </p:nvSpPr>
        <p:spPr/>
        <p:txBody>
          <a:bodyPr/>
          <a:lstStyle/>
          <a:p>
            <a:pPr>
              <a:defRPr/>
            </a:pPr>
            <a:fld id="{90E3A1BB-E7E6-F741-AD8F-BE36F3BAA23B}"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685800" y="3355848"/>
            <a:ext cx="8077200" cy="1673352"/>
          </a:xfrm>
        </p:spPr>
        <p:txBody>
          <a:bodyPr tIns="0" bIns="0" anchor="t"/>
          <a:lstStyle>
            <a:lvl1pPr algn="l">
              <a:defRPr sz="4700" b="1"/>
            </a:lvl1pPr>
          </a:lstStyle>
          <a:p>
            <a:r>
              <a:rPr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Date Placeholder 3"/>
          <p:cNvSpPr>
            <a:spLocks noGrp="1"/>
          </p:cNvSpPr>
          <p:nvPr>
            <p:ph type="dt" sz="half" idx="10"/>
          </p:nvPr>
        </p:nvSpPr>
        <p:spPr/>
        <p:txBody>
          <a:bodyPr/>
          <a:lstStyle>
            <a:lvl1pPr>
              <a:defRPr>
                <a:solidFill>
                  <a:srgbClr val="FFFFFF"/>
                </a:solidFill>
              </a:defRPr>
            </a:lvl1pPr>
          </a:lstStyle>
          <a:p>
            <a:pPr>
              <a:defRPr/>
            </a:pPr>
            <a:fld id="{468362CD-04AE-574D-AFE8-99F0FEB444E9}" type="datetime1">
              <a:rPr lang="en-US"/>
              <a:pPr>
                <a:defRPr/>
              </a:pPr>
              <a:t>8/2/18</a:t>
            </a:fld>
            <a:endParaRPr lang="en-US"/>
          </a:p>
        </p:txBody>
      </p:sp>
      <p:sp>
        <p:nvSpPr>
          <p:cNvPr id="7" name="Footer Placeholder 4"/>
          <p:cNvSpPr>
            <a:spLocks noGrp="1"/>
          </p:cNvSpPr>
          <p:nvPr>
            <p:ph type="ftr" sz="quarter" idx="11"/>
          </p:nvPr>
        </p:nvSpPr>
        <p:spPr/>
        <p:txBody>
          <a:bodyPr/>
          <a:lstStyle>
            <a:lvl1pPr>
              <a:defRPr/>
            </a:lvl1pPr>
          </a:lstStyle>
          <a:p>
            <a:pPr>
              <a:defRPr/>
            </a:pPr>
            <a:r>
              <a:rPr lang="en-US"/>
              <a:t>Carbon uptake by eMLR</a:t>
            </a:r>
          </a:p>
        </p:txBody>
      </p:sp>
      <p:sp>
        <p:nvSpPr>
          <p:cNvPr id="8" name="Slide Number Placeholder 5"/>
          <p:cNvSpPr>
            <a:spLocks noGrp="1"/>
          </p:cNvSpPr>
          <p:nvPr>
            <p:ph type="sldNum" sz="quarter" idx="12"/>
          </p:nvPr>
        </p:nvSpPr>
        <p:spPr/>
        <p:txBody>
          <a:bodyPr/>
          <a:lstStyle>
            <a:lvl1pPr>
              <a:defRPr>
                <a:solidFill>
                  <a:srgbClr val="FFFFFF"/>
                </a:solidFill>
              </a:defRPr>
            </a:lvl1pPr>
          </a:lstStyle>
          <a:p>
            <a:pPr>
              <a:defRPr/>
            </a:pPr>
            <a:fld id="{E6517369-79E8-D449-A305-18C1DBBC551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1146FBE-13D5-D341-BF1A-50EB0DDA79E1}" type="datetime1">
              <a:rPr lang="en-US"/>
              <a:pPr>
                <a:defRPr/>
              </a:pPr>
              <a:t>8/2/18</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Carbon uptake by eMLR</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EE13F52-C80F-4E46-A9F1-D9E9643D632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invGray">
          <a:xfrm>
            <a:off x="6599238"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Vertical Title 1"/>
          <p:cNvSpPr>
            <a:spLocks noGrp="1"/>
          </p:cNvSpPr>
          <p:nvPr>
            <p:ph type="title" orient="vert"/>
          </p:nvPr>
        </p:nvSpPr>
        <p:spPr>
          <a:xfrm>
            <a:off x="6781800" y="274640"/>
            <a:ext cx="19050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fld id="{1ADB6FE7-43D4-684C-8B9A-1A28CFC8F803}" type="datetime1">
              <a:rPr lang="en-US"/>
              <a:pPr>
                <a:defRPr/>
              </a:pPr>
              <a:t>8/2/18</a:t>
            </a:fld>
            <a:endParaRPr lang="en-US"/>
          </a:p>
        </p:txBody>
      </p:sp>
      <p:sp>
        <p:nvSpPr>
          <p:cNvPr id="7" name="Footer Placeholder 4"/>
          <p:cNvSpPr>
            <a:spLocks noGrp="1"/>
          </p:cNvSpPr>
          <p:nvPr>
            <p:ph type="ftr" sz="quarter" idx="11"/>
          </p:nvPr>
        </p:nvSpPr>
        <p:spPr>
          <a:xfrm>
            <a:off x="2640013" y="6376988"/>
            <a:ext cx="3836987" cy="365125"/>
          </a:xfrm>
        </p:spPr>
        <p:txBody>
          <a:bodyPr/>
          <a:lstStyle>
            <a:lvl1pPr>
              <a:defRPr/>
            </a:lvl1pPr>
          </a:lstStyle>
          <a:p>
            <a:pPr>
              <a:defRPr/>
            </a:pPr>
            <a:r>
              <a:rPr lang="en-US"/>
              <a:t>Carbon uptake by eMLR</a:t>
            </a:r>
          </a:p>
        </p:txBody>
      </p:sp>
      <p:sp>
        <p:nvSpPr>
          <p:cNvPr id="8" name="Slide Number Placeholder 5"/>
          <p:cNvSpPr>
            <a:spLocks noGrp="1"/>
          </p:cNvSpPr>
          <p:nvPr>
            <p:ph type="sldNum" sz="quarter" idx="12"/>
          </p:nvPr>
        </p:nvSpPr>
        <p:spPr/>
        <p:txBody>
          <a:bodyPr/>
          <a:lstStyle>
            <a:lvl1pPr>
              <a:defRPr/>
            </a:lvl1pPr>
          </a:lstStyle>
          <a:p>
            <a:pPr>
              <a:defRPr/>
            </a:pPr>
            <a:fld id="{683090E9-34D6-1E46-AD0E-E08CF70A14A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7E4D41C-3FAF-5F4C-AE6B-47F343215FD1}" type="datetime1">
              <a:rPr lang="en-US"/>
              <a:pPr>
                <a:defRPr/>
              </a:pPr>
              <a:t>8/2/18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Carbon uptake by eMLR</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B3E5878-9260-A64E-A3EB-DCB801D01B65}"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36A34DC-BE40-3C47-B9DC-2818C0E2A7C7}" type="datetime1">
              <a:rPr lang="en-US"/>
              <a:pPr>
                <a:defRPr/>
              </a:pPr>
              <a:t>8/2/18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Carbon uptake by eMLR</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CA49F36-A7C5-CA41-990B-C1A982A5B39D}"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C26F578-5CAA-9546-9B7D-136311CC0FDC}" type="datetime1">
              <a:rPr lang="en-US"/>
              <a:pPr>
                <a:defRPr/>
              </a:pPr>
              <a:t>8/2/18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Carbon uptake by eMLR</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A14DA74-9535-2D4C-8A27-8C7F52D8B0AE}"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967F4A32-C665-6E41-8965-08B4D7C8F319}" type="datetime1">
              <a:rPr lang="en-US"/>
              <a:pPr>
                <a:defRPr/>
              </a:pPr>
              <a:t>8/2/18</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Carbon uptake by eMLR</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6CC2B3B-61D5-7948-8745-035F5C7F5D60}"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AB580CC-6035-D847-B506-12812D1CCFF7}" type="datetime1">
              <a:rPr lang="en-US"/>
              <a:pPr>
                <a:defRPr/>
              </a:pPr>
              <a:t>8/2/18</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a:t>Carbon uptake by eMLR</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80AD09D9-247F-9247-AEAC-D937797DE152}"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9DDFC7EB-F926-E244-9236-2E3DFEEF0084}" type="datetime1">
              <a:rPr lang="en-US"/>
              <a:pPr>
                <a:defRPr/>
              </a:pPr>
              <a:t>8/2/18</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Carbon uptake by eMLR</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ADD09638-28FB-B840-AF1F-F44E4E5EA345}"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082CCFF-155A-9B4A-9292-E0DAF3E5C06B}" type="datetime1">
              <a:rPr lang="en-US"/>
              <a:pPr>
                <a:defRPr/>
              </a:pPr>
              <a:t>8/2/18</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a:t>Carbon uptake by eMLR</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71B6D0C3-947F-5F41-93CD-7F08F6ADBC34}"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0CD9AE8-7F8F-1B48-8B83-BA087961B6A9}" type="datetime1">
              <a:rPr lang="en-US"/>
              <a:pPr>
                <a:defRPr/>
              </a:pPr>
              <a:t>8/2/18</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Carbon uptake by eMLR</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8225D40-6707-8E42-A620-F5C39F879474}"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C01427A-6584-5249-96DA-33C1592829A4}" type="datetime1">
              <a:rPr lang="en-US"/>
              <a:pPr>
                <a:defRPr/>
              </a:pPr>
              <a:t>8/2/18</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Carbon uptake by eMLR</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3A1BA58-4263-DC4D-A03E-170389AC35DC}"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B0BD2B7-F0D2-EE4C-A86F-87700CCD7BE5}" type="datetime1">
              <a:rPr lang="en-US"/>
              <a:pPr>
                <a:defRPr/>
              </a:pPr>
              <a:t>8/2/18</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Carbon uptake by eMLR</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CCC5D85-37C3-2A45-9D93-863BCCCFF4E2}"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AD56A17-6126-A241-8F97-8D2BFAB09C3C}" type="datetime1">
              <a:rPr lang="en-US"/>
              <a:pPr>
                <a:defRPr/>
              </a:pPr>
              <a:t>8/2/18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Carbon uptake by eMLR</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808F45E-277E-0F45-908B-82A7F0155C6F}"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BC8CF18-AF16-AB42-BC3A-A32AC9877360}" type="datetime1">
              <a:rPr lang="en-US"/>
              <a:pPr>
                <a:defRPr/>
              </a:pPr>
              <a:t>8/2/18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Carbon uptake by eMLR</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44C9E9A-AB10-164D-AFC6-4FD609265FFA}"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49808" y="118872"/>
            <a:ext cx="8013192" cy="1636776"/>
          </a:xfrm>
        </p:spPr>
        <p:txBody>
          <a:bodyPr tIns="0" rIns="91440" bIns="0" anchor="b"/>
          <a:lstStyle>
            <a:lvl1pPr algn="l">
              <a:defRPr sz="4700" b="1" cap="none" baseline="0"/>
            </a:lvl1pPr>
          </a:lstStyle>
          <a:p>
            <a:r>
              <a:rPr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Date Placeholder 3"/>
          <p:cNvSpPr>
            <a:spLocks noGrp="1"/>
          </p:cNvSpPr>
          <p:nvPr>
            <p:ph type="dt" sz="half" idx="10"/>
          </p:nvPr>
        </p:nvSpPr>
        <p:spPr/>
        <p:txBody>
          <a:bodyPr/>
          <a:lstStyle>
            <a:lvl1pPr>
              <a:defRPr>
                <a:solidFill>
                  <a:srgbClr val="FFFFFF"/>
                </a:solidFill>
              </a:defRPr>
            </a:lvl1pPr>
          </a:lstStyle>
          <a:p>
            <a:pPr>
              <a:defRPr/>
            </a:pPr>
            <a:fld id="{4E63176B-56AD-7640-AC3E-FAE96766E16E}" type="datetime1">
              <a:rPr lang="en-US"/>
              <a:pPr>
                <a:defRPr/>
              </a:pPr>
              <a:t>8/2/18</a:t>
            </a:fld>
            <a:endParaRPr lang="en-US"/>
          </a:p>
        </p:txBody>
      </p:sp>
      <p:sp>
        <p:nvSpPr>
          <p:cNvPr id="7" name="Footer Placeholder 4"/>
          <p:cNvSpPr>
            <a:spLocks noGrp="1"/>
          </p:cNvSpPr>
          <p:nvPr>
            <p:ph type="ftr" sz="quarter" idx="11"/>
          </p:nvPr>
        </p:nvSpPr>
        <p:spPr/>
        <p:txBody>
          <a:bodyPr/>
          <a:lstStyle>
            <a:lvl1pPr>
              <a:defRPr/>
            </a:lvl1pPr>
          </a:lstStyle>
          <a:p>
            <a:pPr>
              <a:defRPr/>
            </a:pPr>
            <a:r>
              <a:rPr lang="en-US"/>
              <a:t>Carbon uptake by eMLR</a:t>
            </a:r>
          </a:p>
        </p:txBody>
      </p:sp>
      <p:sp>
        <p:nvSpPr>
          <p:cNvPr id="8" name="Slide Number Placeholder 5"/>
          <p:cNvSpPr>
            <a:spLocks noGrp="1"/>
          </p:cNvSpPr>
          <p:nvPr>
            <p:ph type="sldNum" sz="quarter" idx="12"/>
          </p:nvPr>
        </p:nvSpPr>
        <p:spPr/>
        <p:txBody>
          <a:bodyPr/>
          <a:lstStyle>
            <a:lvl1pPr>
              <a:defRPr>
                <a:solidFill>
                  <a:srgbClr val="FFFFFF"/>
                </a:solidFill>
              </a:defRPr>
            </a:lvl1pPr>
          </a:lstStyle>
          <a:p>
            <a:pPr>
              <a:defRPr/>
            </a:pPr>
            <a:fld id="{E7E8A8B6-1D5D-7B4A-8BC9-8D9479BF3755}"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1BF17207-47B7-174B-8D2D-A9B23869A210}" type="datetime1">
              <a:rPr lang="en-US"/>
              <a:pPr>
                <a:defRPr/>
              </a:pPr>
              <a:t>8/2/18</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Carbon uptake by eMLR</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DE53FFC-C78F-A545-B8F0-545BBCE6B8C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701F8AD1-4347-6C42-A903-875E3F254482}" type="datetime1">
              <a:rPr lang="en-US"/>
              <a:pPr>
                <a:defRPr/>
              </a:pPr>
              <a:t>8/2/18</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Carbon uptake by eMLR</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9F5867F2-E84C-294F-B115-8E18338A294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7F07CD05-FB87-384B-B9B6-4C1D80159E7A}" type="datetime1">
              <a:rPr lang="en-US"/>
              <a:pPr>
                <a:defRPr/>
              </a:pPr>
              <a:t>8/2/18</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Carbon uptake by eMLR</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2DBA0327-4F3D-F042-A009-E684AB634F3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A32E76A-794D-674C-9C3A-8E8812346C6E}" type="datetime1">
              <a:rPr lang="en-US"/>
              <a:pPr>
                <a:defRPr/>
              </a:pPr>
              <a:t>8/2/18</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Carbon uptake by eMLR</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87E21D11-6AFF-FC43-8C73-6746DA65865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167838" y="152400"/>
            <a:ext cx="2523744" cy="978408"/>
          </a:xfrm>
        </p:spPr>
        <p:txBody>
          <a:bodyPr lIns="73152" bIns="0" anchor="b">
            <a:sp3d prstMaterial="matte"/>
          </a:bodyPr>
          <a:lstStyle>
            <a:lvl1pPr algn="l">
              <a:defRPr sz="2000" b="0"/>
            </a:lvl1pPr>
          </a:lstStyle>
          <a:p>
            <a:r>
              <a:rPr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lvl1pPr>
              <a:defRPr/>
            </a:lvl1pPr>
          </a:lstStyle>
          <a:p>
            <a:pPr>
              <a:defRPr/>
            </a:pPr>
            <a:fld id="{7D9A7379-3F63-0A44-BEDD-A0003CEEF8D5}" type="datetime1">
              <a:rPr lang="en-US"/>
              <a:pPr>
                <a:defRPr/>
              </a:pPr>
              <a:t>8/2/18</a:t>
            </a:fld>
            <a:endParaRPr lang="en-US"/>
          </a:p>
        </p:txBody>
      </p:sp>
      <p:sp>
        <p:nvSpPr>
          <p:cNvPr id="8" name="Footer Placeholder 5"/>
          <p:cNvSpPr>
            <a:spLocks noGrp="1"/>
          </p:cNvSpPr>
          <p:nvPr>
            <p:ph type="ftr" sz="quarter" idx="11"/>
          </p:nvPr>
        </p:nvSpPr>
        <p:spPr/>
        <p:txBody>
          <a:bodyPr/>
          <a:lstStyle>
            <a:lvl1pPr>
              <a:defRPr/>
            </a:lvl1pPr>
          </a:lstStyle>
          <a:p>
            <a:pPr>
              <a:defRPr/>
            </a:pPr>
            <a:r>
              <a:rPr lang="en-US"/>
              <a:t>Carbon uptake by eMLR</a:t>
            </a:r>
          </a:p>
        </p:txBody>
      </p:sp>
      <p:sp>
        <p:nvSpPr>
          <p:cNvPr id="9" name="Slide Number Placeholder 6"/>
          <p:cNvSpPr>
            <a:spLocks noGrp="1"/>
          </p:cNvSpPr>
          <p:nvPr>
            <p:ph type="sldNum" sz="quarter" idx="12"/>
          </p:nvPr>
        </p:nvSpPr>
        <p:spPr/>
        <p:txBody>
          <a:bodyPr/>
          <a:lstStyle>
            <a:lvl1pPr>
              <a:defRPr/>
            </a:lvl1pPr>
          </a:lstStyle>
          <a:p>
            <a:pPr>
              <a:defRPr/>
            </a:pPr>
            <a:fld id="{9D470205-6A68-A643-AFC4-A9C4932408B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lstStyle>
          <a:p>
            <a:r>
              <a:rPr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a:xfrm>
            <a:off x="165100" y="1169988"/>
            <a:ext cx="2522538" cy="201612"/>
          </a:xfrm>
        </p:spPr>
        <p:txBody>
          <a:bodyPr/>
          <a:lstStyle>
            <a:lvl1pPr>
              <a:defRPr/>
            </a:lvl1pPr>
          </a:lstStyle>
          <a:p>
            <a:pPr>
              <a:defRPr/>
            </a:pPr>
            <a:fld id="{748F57CD-9FBE-CF4E-91B4-AA11835C23D7}" type="datetime1">
              <a:rPr lang="en-US"/>
              <a:pPr>
                <a:defRPr/>
              </a:pPr>
              <a:t>8/2/18</a:t>
            </a:fld>
            <a:endParaRPr lang="en-US"/>
          </a:p>
        </p:txBody>
      </p:sp>
      <p:sp>
        <p:nvSpPr>
          <p:cNvPr id="8" name="Footer Placeholder 5"/>
          <p:cNvSpPr>
            <a:spLocks noGrp="1"/>
          </p:cNvSpPr>
          <p:nvPr>
            <p:ph type="ftr" sz="quarter" idx="11"/>
          </p:nvPr>
        </p:nvSpPr>
        <p:spPr>
          <a:xfrm>
            <a:off x="3035300" y="1169988"/>
            <a:ext cx="5194300" cy="201612"/>
          </a:xfrm>
        </p:spPr>
        <p:txBody>
          <a:bodyPr/>
          <a:lstStyle>
            <a:lvl1pPr>
              <a:defRPr>
                <a:solidFill>
                  <a:schemeClr val="bg1">
                    <a:shade val="50000"/>
                  </a:schemeClr>
                </a:solidFill>
              </a:defRPr>
            </a:lvl1pPr>
          </a:lstStyle>
          <a:p>
            <a:pPr>
              <a:defRPr/>
            </a:pPr>
            <a:r>
              <a:rPr lang="en-US"/>
              <a:t>Carbon uptake by eMLR</a:t>
            </a:r>
          </a:p>
        </p:txBody>
      </p:sp>
      <p:sp>
        <p:nvSpPr>
          <p:cNvPr id="9" name="Slide Number Placeholder 6"/>
          <p:cNvSpPr>
            <a:spLocks noGrp="1"/>
          </p:cNvSpPr>
          <p:nvPr>
            <p:ph type="sldNum" sz="quarter" idx="12"/>
          </p:nvPr>
        </p:nvSpPr>
        <p:spPr>
          <a:xfrm>
            <a:off x="8339138" y="1169988"/>
            <a:ext cx="733425" cy="201612"/>
          </a:xfrm>
        </p:spPr>
        <p:txBody>
          <a:bodyPr/>
          <a:lstStyle>
            <a:lvl1pPr>
              <a:defRPr/>
            </a:lvl1pPr>
          </a:lstStyle>
          <a:p>
            <a:pPr>
              <a:defRPr/>
            </a:pPr>
            <a:fld id="{3AA975A9-6197-E549-A53E-FE3CA9589544}"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10" name="Rectangle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lang="en-US"/>
              <a:t>Click to edit Master title style</a:t>
            </a:r>
          </a:p>
        </p:txBody>
      </p:sp>
      <p:sp>
        <p:nvSpPr>
          <p:cNvPr id="1029" name="Text Placeholder 2"/>
          <p:cNvSpPr>
            <a:spLocks noGrp="1"/>
          </p:cNvSpPr>
          <p:nvPr>
            <p:ph type="body" idx="1"/>
          </p:nvPr>
        </p:nvSpPr>
        <p:spPr bwMode="auto">
          <a:xfrm>
            <a:off x="457200" y="1774825"/>
            <a:ext cx="8229600" cy="4625975"/>
          </a:xfrm>
          <a:prstGeom prst="rect">
            <a:avLst/>
          </a:prstGeom>
          <a:noFill/>
          <a:ln w="9525">
            <a:noFill/>
            <a:miter lim="800000"/>
            <a:headEnd/>
            <a:tailEnd/>
          </a:ln>
        </p:spPr>
        <p:txBody>
          <a:bodyPr vert="horz" wrap="square" lIns="54864" tIns="9144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3025" y="6524625"/>
            <a:ext cx="1584325" cy="274638"/>
          </a:xfrm>
          <a:prstGeom prst="rect">
            <a:avLst/>
          </a:prstGeom>
          <a:solidFill>
            <a:schemeClr val="bg2">
              <a:lumMod val="10000"/>
            </a:schemeClr>
          </a:solidFill>
        </p:spPr>
        <p:txBody>
          <a:bodyPr vert="horz" wrap="square" lIns="109728" tIns="45720" rIns="45720" bIns="0" numCol="1" anchor="b" anchorCtr="0" compatLnSpc="1">
            <a:prstTxWarp prst="textNoShape">
              <a:avLst/>
            </a:prstTxWarp>
          </a:bodyPr>
          <a:lstStyle>
            <a:lvl1pPr>
              <a:defRPr sz="1200">
                <a:solidFill>
                  <a:srgbClr val="FFF697"/>
                </a:solidFill>
                <a:latin typeface="Andale Mono" charset="0"/>
                <a:ea typeface="Andale Mono" charset="0"/>
                <a:cs typeface="Andale Mono" charset="0"/>
              </a:defRPr>
            </a:lvl1pPr>
          </a:lstStyle>
          <a:p>
            <a:pPr>
              <a:defRPr/>
            </a:pPr>
            <a:fld id="{A479DF29-AAED-034B-9DB7-F78271C54FAF}" type="datetime1">
              <a:rPr lang="en-US"/>
              <a:pPr>
                <a:defRPr/>
              </a:pPr>
              <a:t>8/2/18</a:t>
            </a:fld>
            <a:endParaRPr lang="en-US"/>
          </a:p>
        </p:txBody>
      </p:sp>
      <p:sp>
        <p:nvSpPr>
          <p:cNvPr id="5" name="Footer Placeholder 4"/>
          <p:cNvSpPr>
            <a:spLocks noGrp="1"/>
          </p:cNvSpPr>
          <p:nvPr>
            <p:ph type="ftr" sz="quarter" idx="3"/>
          </p:nvPr>
        </p:nvSpPr>
        <p:spPr>
          <a:xfrm>
            <a:off x="1657350" y="6524625"/>
            <a:ext cx="6704013" cy="274638"/>
          </a:xfrm>
          <a:prstGeom prst="rect">
            <a:avLst/>
          </a:prstGeom>
          <a:solidFill>
            <a:schemeClr val="bg2">
              <a:lumMod val="10000"/>
            </a:schemeClr>
          </a:solidFill>
        </p:spPr>
        <p:txBody>
          <a:bodyPr vert="horz" lIns="45720" rIns="45720" bIns="0" rtlCol="0" anchor="b"/>
          <a:lstStyle>
            <a:lvl1pPr algn="ctr" eaLnBrk="1" fontAlgn="auto" latinLnBrk="0" hangingPunct="1">
              <a:spcBef>
                <a:spcPts val="0"/>
              </a:spcBef>
              <a:spcAft>
                <a:spcPts val="0"/>
              </a:spcAft>
              <a:defRPr kumimoji="0" sz="1200">
                <a:solidFill>
                  <a:schemeClr val="tx1">
                    <a:tint val="95000"/>
                  </a:schemeClr>
                </a:solidFill>
                <a:latin typeface="Andale Mono"/>
                <a:ea typeface="+mn-ea"/>
                <a:cs typeface="Andale Mono"/>
              </a:defRPr>
            </a:lvl1pPr>
          </a:lstStyle>
          <a:p>
            <a:pPr>
              <a:defRPr/>
            </a:pPr>
            <a:r>
              <a:rPr lang="en-US"/>
              <a:t>Carbon uptake by eMLR</a:t>
            </a:r>
            <a:endParaRPr lang="en-US" dirty="0"/>
          </a:p>
        </p:txBody>
      </p:sp>
      <p:sp>
        <p:nvSpPr>
          <p:cNvPr id="6" name="Slide Number Placeholder 5"/>
          <p:cNvSpPr>
            <a:spLocks noGrp="1"/>
          </p:cNvSpPr>
          <p:nvPr>
            <p:ph type="sldNum" sz="quarter" idx="4"/>
          </p:nvPr>
        </p:nvSpPr>
        <p:spPr>
          <a:xfrm>
            <a:off x="8361363" y="6524625"/>
            <a:ext cx="735012" cy="274638"/>
          </a:xfrm>
          <a:prstGeom prst="rect">
            <a:avLst/>
          </a:prstGeom>
          <a:solidFill>
            <a:schemeClr val="bg2">
              <a:lumMod val="10000"/>
            </a:schemeClr>
          </a:solidFill>
        </p:spPr>
        <p:txBody>
          <a:bodyPr vert="horz" wrap="square" lIns="91440" tIns="45720" rIns="91440" bIns="0" numCol="1" anchor="b" anchorCtr="0" compatLnSpc="1">
            <a:prstTxWarp prst="textNoShape">
              <a:avLst/>
            </a:prstTxWarp>
          </a:bodyPr>
          <a:lstStyle>
            <a:lvl1pPr algn="r">
              <a:defRPr sz="1200">
                <a:solidFill>
                  <a:srgbClr val="FFF697"/>
                </a:solidFill>
                <a:latin typeface="Andale Mono" charset="0"/>
                <a:ea typeface="Andale Mono" charset="0"/>
                <a:cs typeface="Andale Mono" charset="0"/>
              </a:defRPr>
            </a:lvl1pPr>
          </a:lstStyle>
          <a:p>
            <a:pPr>
              <a:defRPr/>
            </a:pPr>
            <a:fld id="{DC015F42-58DE-6342-B1F5-C76E4AD4C33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2" r:id="rId1"/>
    <p:sldLayoutId id="2147484025" r:id="rId2"/>
    <p:sldLayoutId id="2147484043" r:id="rId3"/>
    <p:sldLayoutId id="2147484026" r:id="rId4"/>
    <p:sldLayoutId id="2147484027" r:id="rId5"/>
    <p:sldLayoutId id="2147484028" r:id="rId6"/>
    <p:sldLayoutId id="2147484029" r:id="rId7"/>
    <p:sldLayoutId id="2147484044" r:id="rId8"/>
    <p:sldLayoutId id="2147484045" r:id="rId9"/>
    <p:sldLayoutId id="2147484030" r:id="rId10"/>
    <p:sldLayoutId id="2147484046" r:id="rId11"/>
  </p:sldLayoutIdLst>
  <p:hf hdr="0"/>
  <p:txStyles>
    <p:titleStyle>
      <a:lvl1pPr algn="l" rtl="0" eaLnBrk="0" fontAlgn="base" hangingPunct="0">
        <a:spcBef>
          <a:spcPct val="0"/>
        </a:spcBef>
        <a:spcAft>
          <a:spcPct val="0"/>
        </a:spcAft>
        <a:defRPr sz="4500" b="1" kern="1200">
          <a:solidFill>
            <a:srgbClr val="FFC800"/>
          </a:solidFill>
          <a:latin typeface="+mj-lt"/>
          <a:ea typeface="ＭＳ Ｐゴシック" charset="-128"/>
          <a:cs typeface="ＭＳ Ｐゴシック" charset="-128"/>
        </a:defRPr>
      </a:lvl1pPr>
      <a:lvl2pPr algn="l" rtl="0" eaLnBrk="0" fontAlgn="base" hangingPunct="0">
        <a:spcBef>
          <a:spcPct val="0"/>
        </a:spcBef>
        <a:spcAft>
          <a:spcPct val="0"/>
        </a:spcAft>
        <a:defRPr sz="4500" b="1">
          <a:solidFill>
            <a:srgbClr val="FFC800"/>
          </a:solidFill>
          <a:latin typeface="Candara" charset="0"/>
          <a:ea typeface="ＭＳ Ｐゴシック" charset="-128"/>
          <a:cs typeface="ＭＳ Ｐゴシック" charset="-128"/>
        </a:defRPr>
      </a:lvl2pPr>
      <a:lvl3pPr algn="l" rtl="0" eaLnBrk="0" fontAlgn="base" hangingPunct="0">
        <a:spcBef>
          <a:spcPct val="0"/>
        </a:spcBef>
        <a:spcAft>
          <a:spcPct val="0"/>
        </a:spcAft>
        <a:defRPr sz="4500" b="1">
          <a:solidFill>
            <a:srgbClr val="FFC800"/>
          </a:solidFill>
          <a:latin typeface="Candara" charset="0"/>
          <a:ea typeface="ＭＳ Ｐゴシック" charset="-128"/>
          <a:cs typeface="ＭＳ Ｐゴシック" charset="-128"/>
        </a:defRPr>
      </a:lvl3pPr>
      <a:lvl4pPr algn="l" rtl="0" eaLnBrk="0" fontAlgn="base" hangingPunct="0">
        <a:spcBef>
          <a:spcPct val="0"/>
        </a:spcBef>
        <a:spcAft>
          <a:spcPct val="0"/>
        </a:spcAft>
        <a:defRPr sz="4500" b="1">
          <a:solidFill>
            <a:srgbClr val="FFC800"/>
          </a:solidFill>
          <a:latin typeface="Candara" charset="0"/>
          <a:ea typeface="ＭＳ Ｐゴシック" charset="-128"/>
          <a:cs typeface="ＭＳ Ｐゴシック" charset="-128"/>
        </a:defRPr>
      </a:lvl4pPr>
      <a:lvl5pPr algn="l" rtl="0" eaLnBrk="0" fontAlgn="base" hangingPunct="0">
        <a:spcBef>
          <a:spcPct val="0"/>
        </a:spcBef>
        <a:spcAft>
          <a:spcPct val="0"/>
        </a:spcAft>
        <a:defRPr sz="4500" b="1">
          <a:solidFill>
            <a:srgbClr val="FFC800"/>
          </a:solidFill>
          <a:latin typeface="Candara" charset="0"/>
          <a:ea typeface="ＭＳ Ｐゴシック" charset="-128"/>
          <a:cs typeface="ＭＳ Ｐゴシック" charset="-128"/>
        </a:defRPr>
      </a:lvl5pPr>
      <a:lvl6pPr marL="457200" algn="l" rtl="0" fontAlgn="base">
        <a:spcBef>
          <a:spcPct val="0"/>
        </a:spcBef>
        <a:spcAft>
          <a:spcPct val="0"/>
        </a:spcAft>
        <a:defRPr sz="4500" b="1">
          <a:solidFill>
            <a:srgbClr val="FFC800"/>
          </a:solidFill>
          <a:latin typeface="Candara" charset="0"/>
          <a:ea typeface="ＭＳ Ｐゴシック" charset="-128"/>
          <a:cs typeface="ＭＳ Ｐゴシック" charset="-128"/>
        </a:defRPr>
      </a:lvl6pPr>
      <a:lvl7pPr marL="914400" algn="l" rtl="0" fontAlgn="base">
        <a:spcBef>
          <a:spcPct val="0"/>
        </a:spcBef>
        <a:spcAft>
          <a:spcPct val="0"/>
        </a:spcAft>
        <a:defRPr sz="4500" b="1">
          <a:solidFill>
            <a:srgbClr val="FFC800"/>
          </a:solidFill>
          <a:latin typeface="Candara" charset="0"/>
          <a:ea typeface="ＭＳ Ｐゴシック" charset="-128"/>
          <a:cs typeface="ＭＳ Ｐゴシック" charset="-128"/>
        </a:defRPr>
      </a:lvl7pPr>
      <a:lvl8pPr marL="1371600" algn="l" rtl="0" fontAlgn="base">
        <a:spcBef>
          <a:spcPct val="0"/>
        </a:spcBef>
        <a:spcAft>
          <a:spcPct val="0"/>
        </a:spcAft>
        <a:defRPr sz="4500" b="1">
          <a:solidFill>
            <a:srgbClr val="FFC800"/>
          </a:solidFill>
          <a:latin typeface="Candara" charset="0"/>
          <a:ea typeface="ＭＳ Ｐゴシック" charset="-128"/>
          <a:cs typeface="ＭＳ Ｐゴシック" charset="-128"/>
        </a:defRPr>
      </a:lvl8pPr>
      <a:lvl9pPr marL="1828800" algn="l" rtl="0" fontAlgn="base">
        <a:spcBef>
          <a:spcPct val="0"/>
        </a:spcBef>
        <a:spcAft>
          <a:spcPct val="0"/>
        </a:spcAft>
        <a:defRPr sz="4500" b="1">
          <a:solidFill>
            <a:srgbClr val="FFC800"/>
          </a:solidFill>
          <a:latin typeface="Candara" charset="0"/>
          <a:ea typeface="ＭＳ Ｐゴシック" charset="-128"/>
          <a:cs typeface="ＭＳ Ｐゴシック" charset="-128"/>
        </a:defRPr>
      </a:lvl9pPr>
    </p:titleStyle>
    <p:bodyStyle>
      <a:lvl1pPr marL="438150" indent="-319088" algn="l" rtl="0" eaLnBrk="0" fontAlgn="base" hangingPunct="0">
        <a:spcBef>
          <a:spcPct val="0"/>
        </a:spcBef>
        <a:spcAft>
          <a:spcPct val="0"/>
        </a:spcAft>
        <a:buClr>
          <a:schemeClr val="accent1"/>
        </a:buClr>
        <a:buSzPct val="80000"/>
        <a:buFont typeface="Wingdings 2" charset="2"/>
        <a:buChar char=""/>
        <a:defRPr sz="3200" kern="1200">
          <a:solidFill>
            <a:schemeClr val="tx1"/>
          </a:solidFill>
          <a:latin typeface="+mn-lt"/>
          <a:ea typeface="ＭＳ Ｐゴシック" charset="-128"/>
          <a:cs typeface="ＭＳ Ｐゴシック" charset="-128"/>
        </a:defRPr>
      </a:lvl1pPr>
      <a:lvl2pPr marL="730250" indent="-273050" algn="l" rtl="0" eaLnBrk="0" fontAlgn="base" hangingPunct="0">
        <a:spcBef>
          <a:spcPct val="20000"/>
        </a:spcBef>
        <a:spcAft>
          <a:spcPct val="0"/>
        </a:spcAft>
        <a:buClr>
          <a:schemeClr val="accent2"/>
        </a:buClr>
        <a:buSzPct val="90000"/>
        <a:buFont typeface="Wingdings" charset="2"/>
        <a:buChar char=""/>
        <a:defRPr sz="2800" kern="1200">
          <a:solidFill>
            <a:schemeClr val="tx1"/>
          </a:solidFill>
          <a:latin typeface="+mn-lt"/>
          <a:ea typeface="ＭＳ Ｐゴシック" charset="-128"/>
          <a:cs typeface="+mn-cs"/>
        </a:defRPr>
      </a:lvl2pPr>
      <a:lvl3pPr marL="995363" indent="-228600" algn="l" rtl="0" eaLnBrk="0" fontAlgn="base" hangingPunct="0">
        <a:spcBef>
          <a:spcPct val="20000"/>
        </a:spcBef>
        <a:spcAft>
          <a:spcPct val="0"/>
        </a:spcAft>
        <a:buClr>
          <a:srgbClr val="E66C7D"/>
        </a:buClr>
        <a:buFont typeface="Arial" charset="0"/>
        <a:buChar char="▪"/>
        <a:defRPr sz="2400" kern="1200">
          <a:solidFill>
            <a:schemeClr val="tx1"/>
          </a:solidFill>
          <a:latin typeface="+mn-lt"/>
          <a:ea typeface="ＭＳ Ｐゴシック" charset="-128"/>
          <a:cs typeface="+mn-cs"/>
        </a:defRPr>
      </a:lvl3pPr>
      <a:lvl4pPr marL="1216025" indent="-182563" algn="l" rtl="0" eaLnBrk="0" fontAlgn="base" hangingPunct="0">
        <a:spcBef>
          <a:spcPct val="20000"/>
        </a:spcBef>
        <a:spcAft>
          <a:spcPct val="0"/>
        </a:spcAft>
        <a:buClr>
          <a:srgbClr val="6BB76D"/>
        </a:buClr>
        <a:buFont typeface="Arial" charset="0"/>
        <a:buChar char="▪"/>
        <a:defRPr sz="2000" kern="1200">
          <a:solidFill>
            <a:schemeClr val="tx1"/>
          </a:solidFill>
          <a:latin typeface="+mn-lt"/>
          <a:ea typeface="ＭＳ Ｐゴシック" charset="-128"/>
          <a:cs typeface="+mn-cs"/>
        </a:defRPr>
      </a:lvl4pPr>
      <a:lvl5pPr marL="1425575" indent="-182563" algn="l" rtl="0" eaLnBrk="0" fontAlgn="base" hangingPunct="0">
        <a:spcBef>
          <a:spcPct val="20000"/>
        </a:spcBef>
        <a:spcAft>
          <a:spcPct val="0"/>
        </a:spcAft>
        <a:buClr>
          <a:srgbClr val="E88651"/>
        </a:buClr>
        <a:buFont typeface="Wingdings 3" charset="2"/>
        <a:buChar char=""/>
        <a:defRPr lang="en-US" sz="2000" kern="1200">
          <a:solidFill>
            <a:schemeClr val="tx1"/>
          </a:solidFill>
          <a:latin typeface="+mn-lt"/>
          <a:ea typeface="ＭＳ Ｐゴシック" charset="-128"/>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D4B0D1C0-AB7B-CC41-A321-B5C84A660E02}" type="datetime1">
              <a:rPr lang="en-US"/>
              <a:pPr>
                <a:defRPr/>
              </a:pPr>
              <a:t>8/2/18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a:t>Carbon uptake by eMLR</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1D33E29C-ECF0-FA46-81C2-F43E71D0915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031" r:id="rId1"/>
    <p:sldLayoutId id="2147484032" r:id="rId2"/>
    <p:sldLayoutId id="2147484033" r:id="rId3"/>
    <p:sldLayoutId id="2147484034" r:id="rId4"/>
    <p:sldLayoutId id="2147484035" r:id="rId5"/>
    <p:sldLayoutId id="2147484036" r:id="rId6"/>
    <p:sldLayoutId id="2147484037" r:id="rId7"/>
    <p:sldLayoutId id="2147484038" r:id="rId8"/>
    <p:sldLayoutId id="2147484039" r:id="rId9"/>
    <p:sldLayoutId id="2147484040" r:id="rId10"/>
    <p:sldLayoutId id="2147484041" r:id="rId11"/>
  </p:sldLayoutIdLst>
  <p:hf hdr="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yvesp@earth.ox.ac.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hyperlink" Target="https://map.gsfc.nasa.gov/media/080998/index.html" TargetMode="External"/><Relationship Id="rId4" Type="http://schemas.openxmlformats.org/officeDocument/2006/relationships/hyperlink" Target="https://en.wikipedia.org/wiki/Stellar_nucleosynthesi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16.jpg"/><Relationship Id="rId5" Type="http://schemas.openxmlformats.org/officeDocument/2006/relationships/hyperlink" Target="https://map.gsfc.nasa.gov/media/080998/index.html" TargetMode="External"/><Relationship Id="rId4" Type="http://schemas.openxmlformats.org/officeDocument/2006/relationships/hyperlink" Target="https://en.wikipedia.org/wiki/Stellar_nucleosynthesi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hubblesite.org/news_release/news/1995-01"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8.tiff"/></Relationships>
</file>

<file path=ppt/slides/_rels/slide14.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hyperlink" Target="http://hubblesite.org/image/4028/news"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hyperlink" Target="https://en.wikipedia.org/wiki/Nucleosynthesis"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hyperlink" Target="https://en.wikipedia.org/wiki/Chemical_element"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en.wikipedia.org/wiki/Accretion_(astrophysics)" TargetMode="External"/><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21.jpeg"/><Relationship Id="rId4" Type="http://schemas.openxmlformats.org/officeDocument/2006/relationships/hyperlink" Target="https://en.wikipedia.org/wiki/HL_Tauri"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en.wikipedia.org/wiki/Solar_System"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hyperlink" Target="http://oxford-labs.com/wp-content/uploads/2009/04/periodic-table.jp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1.xml"/><Relationship Id="rId1" Type="http://schemas.openxmlformats.org/officeDocument/2006/relationships/slideLayout" Target="../slideLayouts/slideLayout13.xml"/><Relationship Id="rId5" Type="http://schemas.openxmlformats.org/officeDocument/2006/relationships/image" Target="../media/image25.jpg"/><Relationship Id="rId4" Type="http://schemas.openxmlformats.org/officeDocument/2006/relationships/hyperlink" Target="http://www.lpi.usra.edu/lunar/samples/atlas/detail/?mission=Apollo%2016&amp;sample=67215"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13.xml"/><Relationship Id="rId5" Type="http://schemas.openxmlformats.org/officeDocument/2006/relationships/image" Target="../media/image27.jpeg"/><Relationship Id="rId4" Type="http://schemas.openxmlformats.org/officeDocument/2006/relationships/hyperlink" Target="http://www.lpi.usra.edu/lunar/samples/atlas/detail/?mission=Apollo%2016&amp;sample=67215"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13.xml"/><Relationship Id="rId5" Type="http://schemas.openxmlformats.org/officeDocument/2006/relationships/image" Target="../media/image30.jp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hyperlink" Target="https://en.wikipedia.org/wiki/Earth's_internal_heat_budget"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g"/></Relationships>
</file>

<file path=ppt/slides/_rels/slide27.xml.rels><?xml version="1.0" encoding="UTF-8" standalone="yes"?>
<Relationships xmlns="http://schemas.openxmlformats.org/package/2006/relationships"><Relationship Id="rId3" Type="http://schemas.openxmlformats.org/officeDocument/2006/relationships/hyperlink" Target="https://en.wikipedia.org/wiki/Geothermal_gradient" TargetMode="External"/><Relationship Id="rId2" Type="http://schemas.openxmlformats.org/officeDocument/2006/relationships/image" Target="../media/image37.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hyperlink" Target="https://en.wikipedia.org/wiki/Earth's_internal_heat_budget" TargetMode="External"/><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hyperlink" Target="https://en.wikipedia.org/wiki/Solar_irradiance"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hyperlink" Target="https://en.wikipedia.org/wiki/Solar_energy"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hyperlink" Target="https://en.wikipedia.org/wiki/Solar_irradiance"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openxmlformats.org/officeDocument/2006/relationships/hyperlink" Target="https://en.wikipedia.org/wiki/Stromatolite"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3.xml"/><Relationship Id="rId1" Type="http://schemas.openxmlformats.org/officeDocument/2006/relationships/slideLayout" Target="../slideLayouts/slideLayout13.xml"/><Relationship Id="rId6" Type="http://schemas.openxmlformats.org/officeDocument/2006/relationships/hyperlink" Target="https://en.wikipedia.org/wiki/Banded_iron_formation" TargetMode="External"/><Relationship Id="rId5" Type="http://schemas.openxmlformats.org/officeDocument/2006/relationships/image" Target="../media/image49.jpeg"/><Relationship Id="rId4" Type="http://schemas.openxmlformats.org/officeDocument/2006/relationships/image" Target="../media/image48.png"/></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4.xml"/><Relationship Id="rId1" Type="http://schemas.openxmlformats.org/officeDocument/2006/relationships/slideLayout" Target="../slideLayouts/slideLayout13.xml"/><Relationship Id="rId5" Type="http://schemas.openxmlformats.org/officeDocument/2006/relationships/image" Target="../media/image51.jpeg"/><Relationship Id="rId4" Type="http://schemas.openxmlformats.org/officeDocument/2006/relationships/image" Target="../media/image50.jpeg"/></Relationships>
</file>

<file path=ppt/slides/_rels/slide3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5.xml"/><Relationship Id="rId1" Type="http://schemas.openxmlformats.org/officeDocument/2006/relationships/slideLayout" Target="../slideLayouts/slideLayout13.xml"/><Relationship Id="rId6" Type="http://schemas.openxmlformats.org/officeDocument/2006/relationships/image" Target="../media/image51.jpeg"/><Relationship Id="rId5" Type="http://schemas.openxmlformats.org/officeDocument/2006/relationships/image" Target="../media/image53.png"/><Relationship Id="rId4" Type="http://schemas.openxmlformats.org/officeDocument/2006/relationships/hyperlink" Target="https://en.wikipedia.org/wiki/Radiative_forcin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hyperlink" Target="https://map.gsfc.nasa.gov/media/060915/index.html"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6.xml"/><Relationship Id="rId1" Type="http://schemas.openxmlformats.org/officeDocument/2006/relationships/slideLayout" Target="../slideLayouts/slideLayout13.xml"/><Relationship Id="rId6" Type="http://schemas.openxmlformats.org/officeDocument/2006/relationships/image" Target="../media/image51.jpeg"/><Relationship Id="rId5" Type="http://schemas.openxmlformats.org/officeDocument/2006/relationships/image" Target="../media/image54.png"/><Relationship Id="rId4" Type="http://schemas.openxmlformats.org/officeDocument/2006/relationships/hyperlink" Target="https://en.wikipedia.org/wiki/Radiative_forcing"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hyperlink" Target="https://cmi.princeton.edu/wedges/pdfs/teachers_guide.pdf" TargetMode="External"/><Relationship Id="rId2" Type="http://schemas.openxmlformats.org/officeDocument/2006/relationships/notesSlide" Target="../notesSlides/notesSlide37.xml"/><Relationship Id="rId1" Type="http://schemas.openxmlformats.org/officeDocument/2006/relationships/slideLayout" Target="../slideLayouts/slideLayout13.xml"/><Relationship Id="rId6" Type="http://schemas.openxmlformats.org/officeDocument/2006/relationships/image" Target="../media/image56.jpg"/><Relationship Id="rId5" Type="http://schemas.openxmlformats.org/officeDocument/2006/relationships/image" Target="../media/image55.png"/><Relationship Id="rId4" Type="http://schemas.openxmlformats.org/officeDocument/2006/relationships/hyperlink" Target="https://en.wikipedia.org/wiki/Radiative_forcing"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hyperlink" Target="http://mynasadata.larc.nasa.gov/science-processes/electromagnetic-diagra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map.gsfc.nasa.gov/media/121238/index.html"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8.jpe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0.jpg"/><Relationship Id="rId4" Type="http://schemas.openxmlformats.org/officeDocument/2006/relationships/hyperlink" Target="http://hubblesite.org/image/385/news_release/1996-01"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hyperlink" Target="https://en.wikipedia.org/wiki/Eagle_Nebula" TargetMode="External"/><Relationship Id="rId5" Type="http://schemas.openxmlformats.org/officeDocument/2006/relationships/hyperlink" Target="https://map.gsfc.nasa.gov/universe/rel_stars.html" TargetMode="External"/><Relationship Id="rId4" Type="http://schemas.openxmlformats.org/officeDocument/2006/relationships/hyperlink" Target="http://hubblesite.org/image/353/news_release/1995-44"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hyperlink" Target="https://en.wikipedia.org/wiki/Eagle_Nebula" TargetMode="External"/><Relationship Id="rId5" Type="http://schemas.openxmlformats.org/officeDocument/2006/relationships/hyperlink" Target="https://map.gsfc.nasa.gov/universe/rel_stars.html" TargetMode="External"/><Relationship Id="rId4" Type="http://schemas.openxmlformats.org/officeDocument/2006/relationships/hyperlink" Target="http://hubblesite.org/image/353/news_release/1995-4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2237" y="5192713"/>
            <a:ext cx="8900117" cy="1500187"/>
          </a:xfrm>
        </p:spPr>
        <p:txBody>
          <a:bodyPr rtlCol="0">
            <a:normAutofit fontScale="92500" lnSpcReduction="20000"/>
          </a:bodyPr>
          <a:lstStyle/>
          <a:p>
            <a:pPr algn="ctr" eaLnBrk="1" fontAlgn="auto" hangingPunct="1">
              <a:spcBef>
                <a:spcPts val="0"/>
              </a:spcBef>
              <a:spcAft>
                <a:spcPts val="0"/>
              </a:spcAft>
              <a:defRPr/>
            </a:pPr>
            <a:r>
              <a:rPr lang="en-US" dirty="0">
                <a:solidFill>
                  <a:schemeClr val="bg2">
                    <a:lumMod val="50000"/>
                  </a:schemeClr>
                </a:solidFill>
              </a:rPr>
              <a:t>Looking Forward </a:t>
            </a:r>
            <a:r>
              <a:rPr lang="mr-IN" dirty="0">
                <a:solidFill>
                  <a:schemeClr val="bg2">
                    <a:lumMod val="50000"/>
                  </a:schemeClr>
                </a:solidFill>
              </a:rPr>
              <a:t>–</a:t>
            </a:r>
            <a:r>
              <a:rPr lang="en-US" dirty="0">
                <a:solidFill>
                  <a:schemeClr val="bg2">
                    <a:lumMod val="50000"/>
                  </a:schemeClr>
                </a:solidFill>
              </a:rPr>
              <a:t> Energy and the Environment</a:t>
            </a:r>
            <a:endParaRPr lang="en-US" dirty="0">
              <a:solidFill>
                <a:schemeClr val="bg2">
                  <a:lumMod val="50000"/>
                </a:schemeClr>
              </a:solidFill>
              <a:ea typeface="+mn-ea"/>
              <a:cs typeface="+mn-cs"/>
            </a:endParaRPr>
          </a:p>
          <a:p>
            <a:pPr algn="ctr" eaLnBrk="1" fontAlgn="auto" hangingPunct="1">
              <a:spcBef>
                <a:spcPts val="0"/>
              </a:spcBef>
              <a:spcAft>
                <a:spcPts val="0"/>
              </a:spcAft>
              <a:buFont typeface="Wingdings 2"/>
              <a:buNone/>
              <a:defRPr/>
            </a:pPr>
            <a:endParaRPr lang="en-US" dirty="0">
              <a:solidFill>
                <a:schemeClr val="tx2">
                  <a:lumMod val="10000"/>
                </a:schemeClr>
              </a:solidFill>
              <a:ea typeface="+mn-ea"/>
              <a:cs typeface="+mn-cs"/>
            </a:endParaRPr>
          </a:p>
          <a:p>
            <a:pPr algn="ctr" eaLnBrk="1" fontAlgn="auto" hangingPunct="1">
              <a:spcBef>
                <a:spcPts val="0"/>
              </a:spcBef>
              <a:spcAft>
                <a:spcPts val="0"/>
              </a:spcAft>
              <a:buFont typeface="Wingdings 2"/>
              <a:buNone/>
              <a:defRPr/>
            </a:pPr>
            <a:r>
              <a:rPr lang="en-US" sz="2595" dirty="0">
                <a:solidFill>
                  <a:schemeClr val="tx2">
                    <a:lumMod val="10000"/>
                  </a:schemeClr>
                </a:solidFill>
                <a:ea typeface="+mn-ea"/>
                <a:cs typeface="+mn-cs"/>
              </a:rPr>
              <a:t>Dr. Yves Plancherel</a:t>
            </a:r>
            <a:endParaRPr lang="en-US" sz="1647" dirty="0">
              <a:solidFill>
                <a:schemeClr val="tx2">
                  <a:lumMod val="10000"/>
                </a:schemeClr>
              </a:solidFill>
              <a:ea typeface="+mn-ea"/>
              <a:cs typeface="+mn-cs"/>
            </a:endParaRPr>
          </a:p>
          <a:p>
            <a:pPr algn="ctr" eaLnBrk="1" fontAlgn="auto" hangingPunct="1">
              <a:spcBef>
                <a:spcPts val="0"/>
              </a:spcBef>
              <a:spcAft>
                <a:spcPts val="0"/>
              </a:spcAft>
              <a:buFont typeface="Wingdings 2"/>
              <a:buNone/>
              <a:defRPr/>
            </a:pPr>
            <a:r>
              <a:rPr lang="en-US" sz="1730" dirty="0">
                <a:solidFill>
                  <a:schemeClr val="bg2"/>
                </a:solidFill>
                <a:ea typeface="+mn-ea"/>
                <a:cs typeface="+mn-cs"/>
                <a:hlinkClick r:id="rId3"/>
              </a:rPr>
              <a:t>yves.plancherel@earth.ox.ac.uk</a:t>
            </a:r>
            <a:endParaRPr lang="en-US" sz="1730" dirty="0">
              <a:solidFill>
                <a:schemeClr val="bg2"/>
              </a:solidFill>
              <a:ea typeface="+mn-ea"/>
              <a:cs typeface="+mn-cs"/>
            </a:endParaRPr>
          </a:p>
          <a:p>
            <a:pPr algn="ctr" eaLnBrk="1" fontAlgn="auto" hangingPunct="1">
              <a:spcBef>
                <a:spcPts val="0"/>
              </a:spcBef>
              <a:spcAft>
                <a:spcPts val="0"/>
              </a:spcAft>
              <a:buFont typeface="Wingdings 2"/>
              <a:buNone/>
              <a:defRPr/>
            </a:pPr>
            <a:endParaRPr lang="en-US" sz="1730" dirty="0">
              <a:solidFill>
                <a:schemeClr val="tx2">
                  <a:lumMod val="10000"/>
                </a:schemeClr>
              </a:solidFill>
              <a:ea typeface="+mn-ea"/>
              <a:cs typeface="+mn-cs"/>
            </a:endParaRPr>
          </a:p>
          <a:p>
            <a:pPr algn="ctr" eaLnBrk="1" fontAlgn="auto" hangingPunct="1">
              <a:spcBef>
                <a:spcPts val="0"/>
              </a:spcBef>
              <a:spcAft>
                <a:spcPts val="0"/>
              </a:spcAft>
              <a:buFont typeface="Wingdings 2"/>
              <a:buNone/>
              <a:defRPr/>
            </a:pPr>
            <a:r>
              <a:rPr lang="en-US" dirty="0">
                <a:solidFill>
                  <a:schemeClr val="tx2">
                    <a:lumMod val="10000"/>
                  </a:schemeClr>
                </a:solidFill>
                <a:ea typeface="+mn-ea"/>
                <a:cs typeface="+mn-cs"/>
              </a:rPr>
              <a:t>Mathematical Institute, Oxford, June 6</a:t>
            </a:r>
            <a:r>
              <a:rPr lang="en-US" baseline="30000" dirty="0">
                <a:solidFill>
                  <a:schemeClr val="tx2">
                    <a:lumMod val="10000"/>
                  </a:schemeClr>
                </a:solidFill>
                <a:ea typeface="+mn-ea"/>
                <a:cs typeface="+mn-cs"/>
              </a:rPr>
              <a:t>th</a:t>
            </a:r>
            <a:r>
              <a:rPr lang="en-US" dirty="0">
                <a:solidFill>
                  <a:schemeClr val="tx2">
                    <a:lumMod val="10000"/>
                  </a:schemeClr>
                </a:solidFill>
                <a:ea typeface="+mn-ea"/>
                <a:cs typeface="+mn-cs"/>
              </a:rPr>
              <a:t>, 2017</a:t>
            </a:r>
          </a:p>
        </p:txBody>
      </p:sp>
      <p:sp>
        <p:nvSpPr>
          <p:cNvPr id="27651" name="Content Placeholder 2"/>
          <p:cNvSpPr txBox="1">
            <a:spLocks/>
          </p:cNvSpPr>
          <p:nvPr/>
        </p:nvSpPr>
        <p:spPr bwMode="auto">
          <a:xfrm>
            <a:off x="122238" y="1669786"/>
            <a:ext cx="5161838" cy="3353742"/>
          </a:xfrm>
          <a:prstGeom prst="rect">
            <a:avLst/>
          </a:prstGeom>
          <a:noFill/>
          <a:ln w="9525">
            <a:noFill/>
            <a:miter lim="800000"/>
            <a:headEnd/>
            <a:tailEnd/>
          </a:ln>
        </p:spPr>
        <p:txBody>
          <a:bodyPr lIns="54864" tIns="91440">
            <a:prstTxWarp prst="textNoShape">
              <a:avLst/>
            </a:prstTxWarp>
          </a:bodyPr>
          <a:lstStyle/>
          <a:p>
            <a:pPr marL="438150" indent="-319088" defTabSz="914400">
              <a:buClr>
                <a:schemeClr val="accent1"/>
              </a:buClr>
              <a:buSzPct val="80000"/>
              <a:buFont typeface="Arial" charset="0"/>
              <a:buChar char="•"/>
            </a:pPr>
            <a:r>
              <a:rPr lang="en-US" sz="2800" dirty="0">
                <a:latin typeface="Candara" charset="0"/>
              </a:rPr>
              <a:t>Chemical &amp; nuclear energy</a:t>
            </a:r>
          </a:p>
          <a:p>
            <a:pPr marL="895350" lvl="1" indent="-319088" defTabSz="914400">
              <a:buClr>
                <a:schemeClr val="accent1"/>
              </a:buClr>
              <a:buSzPct val="80000"/>
              <a:buFont typeface="Arial" charset="0"/>
              <a:buChar char="•"/>
            </a:pPr>
            <a:r>
              <a:rPr lang="en-US" sz="2400" dirty="0" err="1">
                <a:latin typeface="Candara" charset="0"/>
              </a:rPr>
              <a:t>Nucleosynthesis</a:t>
            </a:r>
            <a:r>
              <a:rPr lang="en-US" sz="2400" dirty="0">
                <a:latin typeface="Candara" charset="0"/>
              </a:rPr>
              <a:t>, origin of the elements and the Earth</a:t>
            </a:r>
          </a:p>
          <a:p>
            <a:pPr marL="438150" indent="-319088" defTabSz="914400">
              <a:buClr>
                <a:schemeClr val="accent1"/>
              </a:buClr>
              <a:buSzPct val="80000"/>
              <a:buFont typeface="Arial" charset="0"/>
              <a:buChar char="•"/>
            </a:pPr>
            <a:r>
              <a:rPr lang="en-US" sz="2800" dirty="0">
                <a:latin typeface="Candara" charset="0"/>
              </a:rPr>
              <a:t>Geothermal and fossil energy</a:t>
            </a:r>
          </a:p>
          <a:p>
            <a:pPr marL="895350" lvl="1" indent="-319088" defTabSz="914400">
              <a:buClr>
                <a:schemeClr val="accent1"/>
              </a:buClr>
              <a:buSzPct val="80000"/>
              <a:buFont typeface="Arial" charset="0"/>
              <a:buChar char="•"/>
            </a:pPr>
            <a:r>
              <a:rPr lang="en-US" sz="2400" dirty="0">
                <a:latin typeface="Candara" charset="0"/>
              </a:rPr>
              <a:t>Plate tectonics </a:t>
            </a:r>
          </a:p>
          <a:p>
            <a:pPr marL="895350" lvl="1" indent="-319088" defTabSz="914400">
              <a:buClr>
                <a:schemeClr val="accent1"/>
              </a:buClr>
              <a:buSzPct val="80000"/>
              <a:buFont typeface="Arial" charset="0"/>
              <a:buChar char="•"/>
            </a:pPr>
            <a:r>
              <a:rPr lang="en-US" sz="2400" dirty="0">
                <a:latin typeface="Candara" charset="0"/>
              </a:rPr>
              <a:t>Evolution of life</a:t>
            </a:r>
          </a:p>
          <a:p>
            <a:pPr marL="438150" indent="-319088" defTabSz="914400">
              <a:buClr>
                <a:schemeClr val="accent1"/>
              </a:buClr>
              <a:buSzPct val="80000"/>
              <a:buFont typeface="Arial" charset="0"/>
              <a:buChar char="•"/>
            </a:pPr>
            <a:r>
              <a:rPr lang="en-US" sz="2800" dirty="0">
                <a:latin typeface="Candara" charset="0"/>
              </a:rPr>
              <a:t>Solar energy </a:t>
            </a:r>
          </a:p>
          <a:p>
            <a:pPr marL="895350" lvl="1" indent="-319088" defTabSz="914400">
              <a:buClr>
                <a:schemeClr val="accent1"/>
              </a:buClr>
              <a:buSzPct val="80000"/>
              <a:buFont typeface="Arial" charset="0"/>
              <a:buChar char="•"/>
            </a:pPr>
            <a:r>
              <a:rPr lang="en-US" sz="2400" dirty="0" err="1">
                <a:latin typeface="Candara" charset="0"/>
              </a:rPr>
              <a:t>Radiative</a:t>
            </a:r>
            <a:r>
              <a:rPr lang="en-US" sz="2400" dirty="0">
                <a:latin typeface="Candara" charset="0"/>
              </a:rPr>
              <a:t> balance and climate</a:t>
            </a:r>
          </a:p>
          <a:p>
            <a:pPr marL="438150" indent="-319088" defTabSz="914400">
              <a:buClr>
                <a:schemeClr val="accent1"/>
              </a:buClr>
              <a:buSzPct val="80000"/>
              <a:buFont typeface="Arial" charset="0"/>
              <a:buChar char="•"/>
            </a:pPr>
            <a:endParaRPr lang="en-US" sz="2800" dirty="0">
              <a:latin typeface="Candara" charset="0"/>
            </a:endParaRPr>
          </a:p>
        </p:txBody>
      </p:sp>
      <p:sp>
        <p:nvSpPr>
          <p:cNvPr id="5" name="Title 3"/>
          <p:cNvSpPr txBox="1">
            <a:spLocks/>
          </p:cNvSpPr>
          <p:nvPr/>
        </p:nvSpPr>
        <p:spPr>
          <a:xfrm>
            <a:off x="329885" y="149613"/>
            <a:ext cx="8356915" cy="1252728"/>
          </a:xfrm>
          <a:prstGeom prst="rect">
            <a:avLst/>
          </a:prstGeom>
        </p:spPr>
        <p:txBody>
          <a:bodyPr rIns="45720" anchor="ctr">
            <a:scene3d>
              <a:camera prst="orthographicFront"/>
              <a:lightRig rig="threePt" dir="t">
                <a:rot lat="0" lon="0" rev="4800000"/>
              </a:lightRig>
            </a:scene3d>
            <a:sp3d prstMaterial="matte">
              <a:bevelT w="50800" h="10160"/>
            </a:sp3d>
          </a:bodyPr>
          <a:lstStyle/>
          <a:p>
            <a:pPr algn="ctr" defTabSz="914400" fontAlgn="auto">
              <a:spcAft>
                <a:spcPts val="0"/>
              </a:spcAft>
              <a:defRPr/>
            </a:pPr>
            <a:r>
              <a:rPr lang="en-US" sz="3600" b="1" dirty="0">
                <a:solidFill>
                  <a:schemeClr val="accent1">
                    <a:satMod val="150000"/>
                  </a:schemeClr>
                </a:solidFill>
                <a:latin typeface="+mj-lt"/>
                <a:ea typeface="+mj-ea"/>
                <a:cs typeface="+mj-cs"/>
              </a:rPr>
              <a:t>Energy and the Environment: </a:t>
            </a:r>
          </a:p>
          <a:p>
            <a:pPr algn="ctr" defTabSz="914400" fontAlgn="auto">
              <a:spcAft>
                <a:spcPts val="0"/>
              </a:spcAft>
              <a:defRPr/>
            </a:pPr>
            <a:r>
              <a:rPr lang="en-US" sz="3600" b="1" dirty="0">
                <a:solidFill>
                  <a:schemeClr val="accent1">
                    <a:satMod val="150000"/>
                  </a:schemeClr>
                </a:solidFill>
                <a:latin typeface="+mj-lt"/>
                <a:ea typeface="+mj-ea"/>
                <a:cs typeface="+mj-cs"/>
              </a:rPr>
              <a:t>An Earth Sciences perspective</a:t>
            </a:r>
            <a:endParaRPr lang="en-US" sz="4000" b="1" dirty="0">
              <a:solidFill>
                <a:schemeClr val="accent1">
                  <a:satMod val="150000"/>
                </a:schemeClr>
              </a:solidFill>
              <a:latin typeface="+mj-lt"/>
              <a:ea typeface="+mj-ea"/>
              <a:cs typeface="+mj-cs"/>
            </a:endParaRPr>
          </a:p>
        </p:txBody>
      </p:sp>
      <p:pic>
        <p:nvPicPr>
          <p:cNvPr id="7" name="Picture 6" descr="Earthbig.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12842" y="1448695"/>
            <a:ext cx="3609511" cy="357713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48720"/>
            <a:ext cx="8229600" cy="1143000"/>
          </a:xfrm>
        </p:spPr>
        <p:txBody>
          <a:bodyPr/>
          <a:lstStyle/>
          <a:p>
            <a:r>
              <a:rPr lang="en-US" sz="3600" dirty="0"/>
              <a:t>Hydrogen burning by nuclear fusion</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316100" y="876229"/>
            <a:ext cx="3916870" cy="5577823"/>
          </a:xfrm>
        </p:spPr>
      </p:pic>
      <p:sp>
        <p:nvSpPr>
          <p:cNvPr id="2" name="TextBox 1"/>
          <p:cNvSpPr txBox="1"/>
          <p:nvPr/>
        </p:nvSpPr>
        <p:spPr>
          <a:xfrm>
            <a:off x="4673273" y="6103656"/>
            <a:ext cx="4306112" cy="738664"/>
          </a:xfrm>
          <a:prstGeom prst="rect">
            <a:avLst/>
          </a:prstGeom>
          <a:noFill/>
        </p:spPr>
        <p:txBody>
          <a:bodyPr wrap="none" rtlCol="0">
            <a:spAutoFit/>
          </a:bodyPr>
          <a:lstStyle/>
          <a:p>
            <a:r>
              <a:rPr lang="en-US" sz="1400" dirty="0">
                <a:hlinkClick r:id="rId4"/>
              </a:rPr>
              <a:t>https://en.wikipedia.org/wiki/Stellar_nucleosynthesis</a:t>
            </a:r>
            <a:r>
              <a:rPr lang="en-US" sz="1400" dirty="0"/>
              <a:t> </a:t>
            </a:r>
          </a:p>
          <a:p>
            <a:r>
              <a:rPr lang="en-US" sz="1400" dirty="0">
                <a:hlinkClick r:id="rId5"/>
              </a:rPr>
              <a:t>https://</a:t>
            </a:r>
            <a:r>
              <a:rPr lang="en-US" sz="1400" dirty="0" err="1">
                <a:hlinkClick r:id="rId5"/>
              </a:rPr>
              <a:t>map.gsfc.nasa.gov</a:t>
            </a:r>
            <a:r>
              <a:rPr lang="en-US" sz="1400" dirty="0">
                <a:hlinkClick r:id="rId5"/>
              </a:rPr>
              <a:t>/media/080998/</a:t>
            </a:r>
            <a:r>
              <a:rPr lang="en-US" sz="1400" dirty="0" err="1">
                <a:hlinkClick r:id="rId5"/>
              </a:rPr>
              <a:t>index.html</a:t>
            </a:r>
            <a:endParaRPr lang="en-US" sz="1400" dirty="0"/>
          </a:p>
          <a:p>
            <a:endParaRPr lang="en-US" sz="1400" dirty="0"/>
          </a:p>
        </p:txBody>
      </p:sp>
      <p:sp>
        <p:nvSpPr>
          <p:cNvPr id="8" name="Footer Placeholder 6"/>
          <p:cNvSpPr>
            <a:spLocks noGrp="1"/>
          </p:cNvSpPr>
          <p:nvPr>
            <p:ph type="ftr" sz="quarter" idx="11"/>
          </p:nvPr>
        </p:nvSpPr>
        <p:spPr>
          <a:xfrm>
            <a:off x="1787525" y="6594475"/>
            <a:ext cx="6573838" cy="230188"/>
          </a:xfrm>
        </p:spPr>
        <p:txBody>
          <a:bodyPr/>
          <a:lstStyle/>
          <a:p>
            <a:pPr>
              <a:defRPr/>
            </a:pPr>
            <a:r>
              <a:rPr lang="en-US" dirty="0"/>
              <a:t>Looking Forward </a:t>
            </a:r>
            <a:r>
              <a:rPr lang="mr-IN" dirty="0"/>
              <a:t>–</a:t>
            </a:r>
            <a:r>
              <a:rPr lang="en-US" dirty="0"/>
              <a:t> Energy and the Environment</a:t>
            </a:r>
          </a:p>
        </p:txBody>
      </p:sp>
      <p:sp>
        <p:nvSpPr>
          <p:cNvPr id="9" name="Slide Number Placeholder 5"/>
          <p:cNvSpPr>
            <a:spLocks noGrp="1"/>
          </p:cNvSpPr>
          <p:nvPr>
            <p:ph type="sldNum" sz="quarter" idx="12"/>
          </p:nvPr>
        </p:nvSpPr>
        <p:spPr>
          <a:xfrm>
            <a:off x="8361363" y="6594475"/>
            <a:ext cx="735012" cy="230188"/>
          </a:xfrm>
        </p:spPr>
        <p:txBody>
          <a:bodyPr/>
          <a:lstStyle/>
          <a:p>
            <a:pPr>
              <a:defRPr/>
            </a:pPr>
            <a:fld id="{D2C6505D-CA52-024E-9578-3B84DCBB67EC}" type="slidenum">
              <a:rPr lang="en-US"/>
              <a:pPr>
                <a:defRPr/>
              </a:pPr>
              <a:t>10</a:t>
            </a:fld>
            <a:endParaRPr lang="en-US"/>
          </a:p>
        </p:txBody>
      </p:sp>
      <p:sp>
        <p:nvSpPr>
          <p:cNvPr id="10" name="Date Placeholder 4"/>
          <p:cNvSpPr>
            <a:spLocks noGrp="1"/>
          </p:cNvSpPr>
          <p:nvPr>
            <p:ph type="dt" sz="quarter" idx="10"/>
          </p:nvPr>
        </p:nvSpPr>
        <p:spPr>
          <a:xfrm>
            <a:off x="46038" y="6594475"/>
            <a:ext cx="1741487" cy="230188"/>
          </a:xfrm>
        </p:spPr>
        <p:txBody>
          <a:bodyPr wrap="square" numCol="1" anchorCtr="0" compatLnSpc="1">
            <a:prstTxWarp prst="textNoShape">
              <a:avLst/>
            </a:prstTxWarp>
          </a:bodyPr>
          <a:lstStyle/>
          <a:p>
            <a:pPr fontAlgn="base">
              <a:spcBef>
                <a:spcPct val="0"/>
              </a:spcBef>
              <a:spcAft>
                <a:spcPct val="0"/>
              </a:spcAft>
              <a:defRPr/>
            </a:pPr>
            <a:r>
              <a:rPr lang="en-US" dirty="0">
                <a:solidFill>
                  <a:srgbClr val="898989"/>
                </a:solidFill>
                <a:ea typeface="ＭＳ Ｐゴシック" charset="-128"/>
                <a:cs typeface="ＭＳ Ｐゴシック" charset="-128"/>
              </a:rPr>
              <a:t>June 6, 2017</a:t>
            </a:r>
          </a:p>
        </p:txBody>
      </p:sp>
      <p:pic>
        <p:nvPicPr>
          <p:cNvPr id="11" name="Content Placeholder 4"/>
          <p:cNvPicPr>
            <a:picLocks noChangeAspect="1"/>
          </p:cNvPicPr>
          <p:nvPr/>
        </p:nvPicPr>
        <p:blipFill>
          <a:blip r:embed="rId6">
            <a:extLst>
              <a:ext uri="{28A0092B-C50C-407E-A947-70E740481C1C}">
                <a14:useLocalDpi xmlns:a14="http://schemas.microsoft.com/office/drawing/2010/main"/>
              </a:ext>
            </a:extLst>
          </a:blip>
          <a:stretch>
            <a:fillRect/>
          </a:stretch>
        </p:blipFill>
        <p:spPr bwMode="auto">
          <a:xfrm>
            <a:off x="4886248" y="876229"/>
            <a:ext cx="3801490" cy="5182697"/>
          </a:xfrm>
          <a:prstGeom prst="rect">
            <a:avLst/>
          </a:prstGeom>
          <a:noFill/>
          <a:ln w="9525">
            <a:noFill/>
            <a:miter lim="800000"/>
            <a:headEnd/>
            <a:tailEnd/>
          </a:ln>
        </p:spPr>
      </p:pic>
      <p:sp>
        <p:nvSpPr>
          <p:cNvPr id="4" name="TextBox 3"/>
          <p:cNvSpPr txBox="1"/>
          <p:nvPr/>
        </p:nvSpPr>
        <p:spPr>
          <a:xfrm>
            <a:off x="7248087" y="1651907"/>
            <a:ext cx="1300356" cy="923330"/>
          </a:xfrm>
          <a:prstGeom prst="rect">
            <a:avLst/>
          </a:prstGeom>
          <a:noFill/>
        </p:spPr>
        <p:txBody>
          <a:bodyPr wrap="none" rtlCol="0">
            <a:spAutoFit/>
          </a:bodyPr>
          <a:lstStyle/>
          <a:p>
            <a:r>
              <a:rPr lang="en-US" b="1" dirty="0"/>
              <a:t>74% H</a:t>
            </a:r>
          </a:p>
          <a:p>
            <a:r>
              <a:rPr lang="en-US" b="1" dirty="0"/>
              <a:t>25% He</a:t>
            </a:r>
          </a:p>
          <a:p>
            <a:r>
              <a:rPr lang="en-US" b="1" dirty="0"/>
              <a:t>&lt;1% other</a:t>
            </a:r>
          </a:p>
        </p:txBody>
      </p:sp>
    </p:spTree>
    <p:extLst>
      <p:ext uri="{BB962C8B-B14F-4D97-AF65-F5344CB8AC3E}">
        <p14:creationId xmlns:p14="http://schemas.microsoft.com/office/powerpoint/2010/main" val="1469412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48720"/>
            <a:ext cx="8229600" cy="1143000"/>
          </a:xfrm>
        </p:spPr>
        <p:txBody>
          <a:bodyPr/>
          <a:lstStyle/>
          <a:p>
            <a:r>
              <a:rPr lang="en-US" sz="3600" dirty="0"/>
              <a:t>Hydrogen burning by nuclear fusion</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316100" y="876229"/>
            <a:ext cx="3916870" cy="5577823"/>
          </a:xfrm>
        </p:spPr>
      </p:pic>
      <p:sp>
        <p:nvSpPr>
          <p:cNvPr id="2" name="TextBox 1"/>
          <p:cNvSpPr txBox="1"/>
          <p:nvPr/>
        </p:nvSpPr>
        <p:spPr>
          <a:xfrm>
            <a:off x="4673273" y="6103656"/>
            <a:ext cx="4306112" cy="738664"/>
          </a:xfrm>
          <a:prstGeom prst="rect">
            <a:avLst/>
          </a:prstGeom>
          <a:noFill/>
        </p:spPr>
        <p:txBody>
          <a:bodyPr wrap="none" rtlCol="0">
            <a:spAutoFit/>
          </a:bodyPr>
          <a:lstStyle/>
          <a:p>
            <a:r>
              <a:rPr lang="en-US" sz="1400" dirty="0">
                <a:hlinkClick r:id="rId4"/>
              </a:rPr>
              <a:t>https://en.wikipedia.org/wiki/Stellar_nucleosynthesis</a:t>
            </a:r>
            <a:r>
              <a:rPr lang="en-US" sz="1400" dirty="0"/>
              <a:t> </a:t>
            </a:r>
          </a:p>
          <a:p>
            <a:r>
              <a:rPr lang="en-US" sz="1400" dirty="0">
                <a:hlinkClick r:id="rId5"/>
              </a:rPr>
              <a:t>https://</a:t>
            </a:r>
            <a:r>
              <a:rPr lang="en-US" sz="1400" dirty="0" err="1">
                <a:hlinkClick r:id="rId5"/>
              </a:rPr>
              <a:t>map.gsfc.nasa.gov</a:t>
            </a:r>
            <a:r>
              <a:rPr lang="en-US" sz="1400" dirty="0">
                <a:hlinkClick r:id="rId5"/>
              </a:rPr>
              <a:t>/media/080998/</a:t>
            </a:r>
            <a:r>
              <a:rPr lang="en-US" sz="1400" dirty="0" err="1">
                <a:hlinkClick r:id="rId5"/>
              </a:rPr>
              <a:t>index.html</a:t>
            </a:r>
            <a:endParaRPr lang="en-US" sz="1400" dirty="0"/>
          </a:p>
          <a:p>
            <a:endParaRPr lang="en-US" sz="1400" dirty="0"/>
          </a:p>
        </p:txBody>
      </p:sp>
      <p:sp>
        <p:nvSpPr>
          <p:cNvPr id="8" name="Footer Placeholder 6"/>
          <p:cNvSpPr>
            <a:spLocks noGrp="1"/>
          </p:cNvSpPr>
          <p:nvPr>
            <p:ph type="ftr" sz="quarter" idx="11"/>
          </p:nvPr>
        </p:nvSpPr>
        <p:spPr>
          <a:xfrm>
            <a:off x="1787525" y="6594475"/>
            <a:ext cx="6573838" cy="230188"/>
          </a:xfrm>
        </p:spPr>
        <p:txBody>
          <a:bodyPr/>
          <a:lstStyle/>
          <a:p>
            <a:pPr>
              <a:defRPr/>
            </a:pPr>
            <a:r>
              <a:rPr lang="en-US" dirty="0"/>
              <a:t>Looking Forward </a:t>
            </a:r>
            <a:r>
              <a:rPr lang="mr-IN" dirty="0"/>
              <a:t>–</a:t>
            </a:r>
            <a:r>
              <a:rPr lang="en-US" dirty="0"/>
              <a:t> Energy and the Environment</a:t>
            </a:r>
          </a:p>
        </p:txBody>
      </p:sp>
      <p:sp>
        <p:nvSpPr>
          <p:cNvPr id="9" name="Slide Number Placeholder 5"/>
          <p:cNvSpPr>
            <a:spLocks noGrp="1"/>
          </p:cNvSpPr>
          <p:nvPr>
            <p:ph type="sldNum" sz="quarter" idx="12"/>
          </p:nvPr>
        </p:nvSpPr>
        <p:spPr>
          <a:xfrm>
            <a:off x="8361363" y="6594475"/>
            <a:ext cx="735012" cy="230188"/>
          </a:xfrm>
        </p:spPr>
        <p:txBody>
          <a:bodyPr/>
          <a:lstStyle/>
          <a:p>
            <a:pPr>
              <a:defRPr/>
            </a:pPr>
            <a:fld id="{D2C6505D-CA52-024E-9578-3B84DCBB67EC}" type="slidenum">
              <a:rPr lang="en-US"/>
              <a:pPr>
                <a:defRPr/>
              </a:pPr>
              <a:t>11</a:t>
            </a:fld>
            <a:endParaRPr lang="en-US"/>
          </a:p>
        </p:txBody>
      </p:sp>
      <p:sp>
        <p:nvSpPr>
          <p:cNvPr id="10" name="Date Placeholder 4"/>
          <p:cNvSpPr>
            <a:spLocks noGrp="1"/>
          </p:cNvSpPr>
          <p:nvPr>
            <p:ph type="dt" sz="quarter" idx="10"/>
          </p:nvPr>
        </p:nvSpPr>
        <p:spPr>
          <a:xfrm>
            <a:off x="46038" y="6594475"/>
            <a:ext cx="1741487" cy="230188"/>
          </a:xfrm>
        </p:spPr>
        <p:txBody>
          <a:bodyPr wrap="square" numCol="1" anchorCtr="0" compatLnSpc="1">
            <a:prstTxWarp prst="textNoShape">
              <a:avLst/>
            </a:prstTxWarp>
          </a:bodyPr>
          <a:lstStyle/>
          <a:p>
            <a:pPr fontAlgn="base">
              <a:spcBef>
                <a:spcPct val="0"/>
              </a:spcBef>
              <a:spcAft>
                <a:spcPct val="0"/>
              </a:spcAft>
              <a:defRPr/>
            </a:pPr>
            <a:r>
              <a:rPr lang="en-US" dirty="0">
                <a:solidFill>
                  <a:srgbClr val="898989"/>
                </a:solidFill>
                <a:ea typeface="ＭＳ Ｐゴシック" charset="-128"/>
                <a:cs typeface="ＭＳ Ｐゴシック" charset="-128"/>
              </a:rPr>
              <a:t>June 6, 2017</a:t>
            </a:r>
          </a:p>
        </p:txBody>
      </p:sp>
      <p:pic>
        <p:nvPicPr>
          <p:cNvPr id="11" name="Content Placeholder 4"/>
          <p:cNvPicPr>
            <a:picLocks noChangeAspect="1"/>
          </p:cNvPicPr>
          <p:nvPr/>
        </p:nvPicPr>
        <p:blipFill>
          <a:blip r:embed="rId6">
            <a:extLst>
              <a:ext uri="{28A0092B-C50C-407E-A947-70E740481C1C}">
                <a14:useLocalDpi xmlns:a14="http://schemas.microsoft.com/office/drawing/2010/main"/>
              </a:ext>
            </a:extLst>
          </a:blip>
          <a:stretch>
            <a:fillRect/>
          </a:stretch>
        </p:blipFill>
        <p:spPr bwMode="auto">
          <a:xfrm>
            <a:off x="4886248" y="1579069"/>
            <a:ext cx="3801490" cy="3777016"/>
          </a:xfrm>
          <a:prstGeom prst="rect">
            <a:avLst/>
          </a:prstGeom>
          <a:noFill/>
          <a:ln w="9525">
            <a:noFill/>
            <a:miter lim="800000"/>
            <a:headEnd/>
            <a:tailEnd/>
          </a:ln>
        </p:spPr>
      </p:pic>
      <p:sp>
        <p:nvSpPr>
          <p:cNvPr id="4" name="TextBox 3"/>
          <p:cNvSpPr txBox="1"/>
          <p:nvPr/>
        </p:nvSpPr>
        <p:spPr>
          <a:xfrm>
            <a:off x="6302423" y="1205135"/>
            <a:ext cx="1057276" cy="369332"/>
          </a:xfrm>
          <a:prstGeom prst="rect">
            <a:avLst/>
          </a:prstGeom>
          <a:noFill/>
        </p:spPr>
        <p:txBody>
          <a:bodyPr wrap="none" rtlCol="0">
            <a:spAutoFit/>
          </a:bodyPr>
          <a:lstStyle/>
          <a:p>
            <a:r>
              <a:rPr lang="en-US" dirty="0"/>
              <a:t>The Sun</a:t>
            </a:r>
          </a:p>
        </p:txBody>
      </p:sp>
      <p:sp>
        <p:nvSpPr>
          <p:cNvPr id="6" name="TextBox 5"/>
          <p:cNvSpPr txBox="1"/>
          <p:nvPr/>
        </p:nvSpPr>
        <p:spPr>
          <a:xfrm>
            <a:off x="4682916" y="5431822"/>
            <a:ext cx="4296469" cy="338554"/>
          </a:xfrm>
          <a:prstGeom prst="rect">
            <a:avLst/>
          </a:prstGeom>
          <a:noFill/>
        </p:spPr>
        <p:txBody>
          <a:bodyPr wrap="none" rtlCol="0">
            <a:spAutoFit/>
          </a:bodyPr>
          <a:lstStyle/>
          <a:p>
            <a:r>
              <a:rPr lang="en-US" sz="1600" dirty="0"/>
              <a:t>Formation of neutron + bigger building blocks</a:t>
            </a:r>
          </a:p>
        </p:txBody>
      </p:sp>
    </p:spTree>
    <p:extLst>
      <p:ext uri="{BB962C8B-B14F-4D97-AF65-F5344CB8AC3E}">
        <p14:creationId xmlns:p14="http://schemas.microsoft.com/office/powerpoint/2010/main" val="3774080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721191" y="140295"/>
            <a:ext cx="7904163" cy="6146403"/>
          </a:xfrm>
        </p:spPr>
      </p:pic>
      <p:sp>
        <p:nvSpPr>
          <p:cNvPr id="2" name="TextBox 1"/>
          <p:cNvSpPr txBox="1"/>
          <p:nvPr/>
        </p:nvSpPr>
        <p:spPr>
          <a:xfrm>
            <a:off x="4673273" y="6286698"/>
            <a:ext cx="4306112" cy="307777"/>
          </a:xfrm>
          <a:prstGeom prst="rect">
            <a:avLst/>
          </a:prstGeom>
          <a:noFill/>
        </p:spPr>
        <p:txBody>
          <a:bodyPr wrap="none" rtlCol="0">
            <a:spAutoFit/>
          </a:bodyPr>
          <a:lstStyle/>
          <a:p>
            <a:r>
              <a:rPr lang="en-US" sz="1400" dirty="0"/>
              <a:t>https://</a:t>
            </a:r>
            <a:r>
              <a:rPr lang="en-US" sz="1400" dirty="0" err="1"/>
              <a:t>en.wikipedia.org</a:t>
            </a:r>
            <a:r>
              <a:rPr lang="en-US" sz="1400" dirty="0"/>
              <a:t>/wiki/</a:t>
            </a:r>
            <a:r>
              <a:rPr lang="en-US" sz="1400" dirty="0" err="1"/>
              <a:t>Stellar_nucleosynthesis</a:t>
            </a:r>
            <a:endParaRPr lang="en-US" sz="1400" dirty="0"/>
          </a:p>
        </p:txBody>
      </p:sp>
      <p:sp>
        <p:nvSpPr>
          <p:cNvPr id="8" name="Footer Placeholder 6"/>
          <p:cNvSpPr>
            <a:spLocks noGrp="1"/>
          </p:cNvSpPr>
          <p:nvPr>
            <p:ph type="ftr" sz="quarter" idx="11"/>
          </p:nvPr>
        </p:nvSpPr>
        <p:spPr>
          <a:xfrm>
            <a:off x="1787525" y="6594475"/>
            <a:ext cx="6573838" cy="230188"/>
          </a:xfrm>
        </p:spPr>
        <p:txBody>
          <a:bodyPr/>
          <a:lstStyle/>
          <a:p>
            <a:pPr>
              <a:defRPr/>
            </a:pPr>
            <a:r>
              <a:rPr lang="en-US" dirty="0"/>
              <a:t>Looking Forward </a:t>
            </a:r>
            <a:r>
              <a:rPr lang="mr-IN" dirty="0"/>
              <a:t>–</a:t>
            </a:r>
            <a:r>
              <a:rPr lang="en-US" dirty="0"/>
              <a:t> Energy and the Environment</a:t>
            </a:r>
          </a:p>
        </p:txBody>
      </p:sp>
      <p:sp>
        <p:nvSpPr>
          <p:cNvPr id="9" name="Slide Number Placeholder 5"/>
          <p:cNvSpPr>
            <a:spLocks noGrp="1"/>
          </p:cNvSpPr>
          <p:nvPr>
            <p:ph type="sldNum" sz="quarter" idx="12"/>
          </p:nvPr>
        </p:nvSpPr>
        <p:spPr>
          <a:xfrm>
            <a:off x="8361363" y="6594475"/>
            <a:ext cx="735012" cy="230188"/>
          </a:xfrm>
        </p:spPr>
        <p:txBody>
          <a:bodyPr/>
          <a:lstStyle/>
          <a:p>
            <a:pPr>
              <a:defRPr/>
            </a:pPr>
            <a:fld id="{D2C6505D-CA52-024E-9578-3B84DCBB67EC}" type="slidenum">
              <a:rPr lang="en-US"/>
              <a:pPr>
                <a:defRPr/>
              </a:pPr>
              <a:t>12</a:t>
            </a:fld>
            <a:endParaRPr lang="en-US"/>
          </a:p>
        </p:txBody>
      </p:sp>
      <p:sp>
        <p:nvSpPr>
          <p:cNvPr id="10" name="Date Placeholder 4"/>
          <p:cNvSpPr>
            <a:spLocks noGrp="1"/>
          </p:cNvSpPr>
          <p:nvPr>
            <p:ph type="dt" sz="quarter" idx="10"/>
          </p:nvPr>
        </p:nvSpPr>
        <p:spPr>
          <a:xfrm>
            <a:off x="46038" y="6594475"/>
            <a:ext cx="1741487" cy="230188"/>
          </a:xfrm>
        </p:spPr>
        <p:txBody>
          <a:bodyPr wrap="square" numCol="1" anchorCtr="0" compatLnSpc="1">
            <a:prstTxWarp prst="textNoShape">
              <a:avLst/>
            </a:prstTxWarp>
          </a:bodyPr>
          <a:lstStyle/>
          <a:p>
            <a:pPr fontAlgn="base">
              <a:spcBef>
                <a:spcPct val="0"/>
              </a:spcBef>
              <a:spcAft>
                <a:spcPct val="0"/>
              </a:spcAft>
              <a:defRPr/>
            </a:pPr>
            <a:r>
              <a:rPr lang="en-US" dirty="0">
                <a:solidFill>
                  <a:srgbClr val="898989"/>
                </a:solidFill>
                <a:ea typeface="ＭＳ Ｐゴシック" charset="-128"/>
                <a:cs typeface="ＭＳ Ｐゴシック" charset="-128"/>
              </a:rPr>
              <a:t>June 6, 2017</a:t>
            </a:r>
          </a:p>
        </p:txBody>
      </p:sp>
      <p:sp>
        <p:nvSpPr>
          <p:cNvPr id="3" name="TextBox 2"/>
          <p:cNvSpPr txBox="1"/>
          <p:nvPr/>
        </p:nvSpPr>
        <p:spPr>
          <a:xfrm>
            <a:off x="1115090" y="1024466"/>
            <a:ext cx="2019941" cy="369332"/>
          </a:xfrm>
          <a:prstGeom prst="rect">
            <a:avLst/>
          </a:prstGeom>
          <a:noFill/>
        </p:spPr>
        <p:txBody>
          <a:bodyPr wrap="none" rtlCol="0">
            <a:spAutoFit/>
          </a:bodyPr>
          <a:lstStyle/>
          <a:p>
            <a:r>
              <a:rPr lang="en-US" dirty="0">
                <a:solidFill>
                  <a:srgbClr val="FFFFFF"/>
                </a:solidFill>
              </a:rPr>
              <a:t>1 billion K needed</a:t>
            </a:r>
          </a:p>
        </p:txBody>
      </p:sp>
      <p:sp>
        <p:nvSpPr>
          <p:cNvPr id="4" name="TextBox 3"/>
          <p:cNvSpPr txBox="1"/>
          <p:nvPr/>
        </p:nvSpPr>
        <p:spPr>
          <a:xfrm>
            <a:off x="1007994" y="1662233"/>
            <a:ext cx="1559062" cy="738664"/>
          </a:xfrm>
          <a:prstGeom prst="rect">
            <a:avLst/>
          </a:prstGeom>
          <a:noFill/>
        </p:spPr>
        <p:txBody>
          <a:bodyPr wrap="square" rtlCol="0">
            <a:spAutoFit/>
          </a:bodyPr>
          <a:lstStyle/>
          <a:p>
            <a:r>
              <a:rPr lang="en-US" sz="1400" dirty="0">
                <a:solidFill>
                  <a:srgbClr val="FFFFFF"/>
                </a:solidFill>
              </a:rPr>
              <a:t>Sequence only proceeds if start is large enough</a:t>
            </a:r>
          </a:p>
        </p:txBody>
      </p:sp>
      <p:sp>
        <p:nvSpPr>
          <p:cNvPr id="6" name="Rectangle 5"/>
          <p:cNvSpPr/>
          <p:nvPr/>
        </p:nvSpPr>
        <p:spPr>
          <a:xfrm>
            <a:off x="4415152" y="312314"/>
            <a:ext cx="2543840" cy="58591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4619175" y="523731"/>
            <a:ext cx="2543840" cy="52373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4771575" y="727751"/>
            <a:ext cx="2543840" cy="52373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4975600" y="952419"/>
            <a:ext cx="2543840" cy="52373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5086700" y="1197735"/>
            <a:ext cx="2543840" cy="52373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690216" y="4202037"/>
            <a:ext cx="1865076" cy="923330"/>
          </a:xfrm>
          <a:prstGeom prst="rect">
            <a:avLst/>
          </a:prstGeom>
          <a:noFill/>
        </p:spPr>
        <p:txBody>
          <a:bodyPr wrap="none" rtlCol="0">
            <a:spAutoFit/>
          </a:bodyPr>
          <a:lstStyle/>
          <a:p>
            <a:r>
              <a:rPr lang="en-US" dirty="0">
                <a:solidFill>
                  <a:srgbClr val="FFFFFF"/>
                </a:solidFill>
              </a:rPr>
              <a:t>Gravity (IN)</a:t>
            </a:r>
          </a:p>
          <a:p>
            <a:r>
              <a:rPr lang="en-US" dirty="0">
                <a:solidFill>
                  <a:srgbClr val="FFFFFF"/>
                </a:solidFill>
              </a:rPr>
              <a:t>Radiation (OUT)</a:t>
            </a:r>
          </a:p>
          <a:p>
            <a:r>
              <a:rPr lang="en-US" dirty="0">
                <a:solidFill>
                  <a:srgbClr val="FFFFFF"/>
                </a:solidFill>
              </a:rPr>
              <a:t>Electron (OUT)</a:t>
            </a:r>
          </a:p>
        </p:txBody>
      </p:sp>
    </p:spTree>
    <p:extLst>
      <p:ext uri="{BB962C8B-B14F-4D97-AF65-F5344CB8AC3E}">
        <p14:creationId xmlns:p14="http://schemas.microsoft.com/office/powerpoint/2010/main" val="1557573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5119"/>
            <a:ext cx="8229600" cy="1143000"/>
          </a:xfrm>
        </p:spPr>
        <p:txBody>
          <a:bodyPr/>
          <a:lstStyle/>
          <a:p>
            <a:r>
              <a:rPr lang="en-US" sz="3600" dirty="0"/>
              <a:t>Death of main sequence stars like our sun</a:t>
            </a:r>
            <a:br>
              <a:rPr lang="en-US" sz="3600" dirty="0"/>
            </a:br>
            <a:r>
              <a:rPr lang="en-US" sz="2800" dirty="0"/>
              <a:t>(NGC 6543: The cat’s eye nebula)</a:t>
            </a:r>
          </a:p>
        </p:txBody>
      </p:sp>
      <p:sp>
        <p:nvSpPr>
          <p:cNvPr id="2" name="TextBox 1"/>
          <p:cNvSpPr txBox="1"/>
          <p:nvPr/>
        </p:nvSpPr>
        <p:spPr>
          <a:xfrm>
            <a:off x="4783017" y="6373399"/>
            <a:ext cx="4097120" cy="307777"/>
          </a:xfrm>
          <a:prstGeom prst="rect">
            <a:avLst/>
          </a:prstGeom>
          <a:noFill/>
        </p:spPr>
        <p:txBody>
          <a:bodyPr wrap="none" rtlCol="0">
            <a:spAutoFit/>
          </a:bodyPr>
          <a:lstStyle/>
          <a:p>
            <a:r>
              <a:rPr lang="en-US" sz="1400" dirty="0">
                <a:hlinkClick r:id="rId3"/>
              </a:rPr>
              <a:t>http://hubblesite.org/news_release/news/1995-01</a:t>
            </a:r>
            <a:r>
              <a:rPr lang="en-US" sz="1400" dirty="0"/>
              <a:t> </a:t>
            </a:r>
          </a:p>
        </p:txBody>
      </p:sp>
      <p:sp>
        <p:nvSpPr>
          <p:cNvPr id="8" name="Footer Placeholder 6"/>
          <p:cNvSpPr>
            <a:spLocks noGrp="1"/>
          </p:cNvSpPr>
          <p:nvPr>
            <p:ph type="ftr" sz="quarter" idx="11"/>
          </p:nvPr>
        </p:nvSpPr>
        <p:spPr>
          <a:xfrm>
            <a:off x="1787525" y="6594475"/>
            <a:ext cx="6573838" cy="230188"/>
          </a:xfrm>
        </p:spPr>
        <p:txBody>
          <a:bodyPr/>
          <a:lstStyle/>
          <a:p>
            <a:pPr>
              <a:defRPr/>
            </a:pPr>
            <a:r>
              <a:rPr lang="en-US" dirty="0"/>
              <a:t>Looking Forward </a:t>
            </a:r>
            <a:r>
              <a:rPr lang="mr-IN" dirty="0"/>
              <a:t>–</a:t>
            </a:r>
            <a:r>
              <a:rPr lang="en-US" dirty="0"/>
              <a:t> Energy and the Environment</a:t>
            </a:r>
          </a:p>
        </p:txBody>
      </p:sp>
      <p:sp>
        <p:nvSpPr>
          <p:cNvPr id="9" name="Slide Number Placeholder 5"/>
          <p:cNvSpPr>
            <a:spLocks noGrp="1"/>
          </p:cNvSpPr>
          <p:nvPr>
            <p:ph type="sldNum" sz="quarter" idx="12"/>
          </p:nvPr>
        </p:nvSpPr>
        <p:spPr>
          <a:xfrm>
            <a:off x="8361363" y="6594475"/>
            <a:ext cx="735012" cy="230188"/>
          </a:xfrm>
        </p:spPr>
        <p:txBody>
          <a:bodyPr/>
          <a:lstStyle/>
          <a:p>
            <a:pPr>
              <a:defRPr/>
            </a:pPr>
            <a:fld id="{D2C6505D-CA52-024E-9578-3B84DCBB67EC}" type="slidenum">
              <a:rPr lang="en-US"/>
              <a:pPr>
                <a:defRPr/>
              </a:pPr>
              <a:t>13</a:t>
            </a:fld>
            <a:endParaRPr lang="en-US"/>
          </a:p>
        </p:txBody>
      </p:sp>
      <p:sp>
        <p:nvSpPr>
          <p:cNvPr id="10" name="Date Placeholder 4"/>
          <p:cNvSpPr>
            <a:spLocks noGrp="1"/>
          </p:cNvSpPr>
          <p:nvPr>
            <p:ph type="dt" sz="quarter" idx="10"/>
          </p:nvPr>
        </p:nvSpPr>
        <p:spPr>
          <a:xfrm>
            <a:off x="46038" y="6594475"/>
            <a:ext cx="1741487" cy="230188"/>
          </a:xfrm>
        </p:spPr>
        <p:txBody>
          <a:bodyPr wrap="square" numCol="1" anchorCtr="0" compatLnSpc="1">
            <a:prstTxWarp prst="textNoShape">
              <a:avLst/>
            </a:prstTxWarp>
          </a:bodyPr>
          <a:lstStyle/>
          <a:p>
            <a:pPr fontAlgn="base">
              <a:spcBef>
                <a:spcPct val="0"/>
              </a:spcBef>
              <a:spcAft>
                <a:spcPct val="0"/>
              </a:spcAft>
              <a:defRPr/>
            </a:pPr>
            <a:r>
              <a:rPr lang="en-US" dirty="0">
                <a:solidFill>
                  <a:srgbClr val="898989"/>
                </a:solidFill>
                <a:ea typeface="ＭＳ Ｐゴシック" charset="-128"/>
                <a:cs typeface="ＭＳ Ｐゴシック" charset="-128"/>
              </a:rPr>
              <a:t>June 6, 2017</a:t>
            </a:r>
          </a:p>
        </p:txBody>
      </p:sp>
      <p:pic>
        <p:nvPicPr>
          <p:cNvPr id="5" name="Content Placeholder 4" descr="full_tif_catseyes.tiff"/>
          <p:cNvPicPr>
            <a:picLocks noGrp="1" noChangeAspect="1"/>
          </p:cNvPicPr>
          <p:nvPr>
            <p:ph idx="1"/>
          </p:nvPr>
        </p:nvPicPr>
        <p:blipFill rotWithShape="1">
          <a:blip r:embed="rId4" cstate="screen">
            <a:extLst>
              <a:ext uri="{28A0092B-C50C-407E-A947-70E740481C1C}">
                <a14:useLocalDpi xmlns:a14="http://schemas.microsoft.com/office/drawing/2010/main"/>
              </a:ext>
            </a:extLst>
          </a:blip>
          <a:srcRect/>
          <a:stretch/>
        </p:blipFill>
        <p:spPr>
          <a:xfrm>
            <a:off x="1241083" y="1416306"/>
            <a:ext cx="6644784" cy="4919411"/>
          </a:xfrm>
        </p:spPr>
      </p:pic>
      <p:sp>
        <p:nvSpPr>
          <p:cNvPr id="6" name="TextBox 5"/>
          <p:cNvSpPr txBox="1"/>
          <p:nvPr/>
        </p:nvSpPr>
        <p:spPr>
          <a:xfrm>
            <a:off x="1241083" y="5504720"/>
            <a:ext cx="4621277" cy="830997"/>
          </a:xfrm>
          <a:prstGeom prst="rect">
            <a:avLst/>
          </a:prstGeom>
          <a:noFill/>
        </p:spPr>
        <p:txBody>
          <a:bodyPr wrap="none" rtlCol="0">
            <a:spAutoFit/>
          </a:bodyPr>
          <a:lstStyle/>
          <a:p>
            <a:r>
              <a:rPr lang="en-US" sz="1600" dirty="0">
                <a:solidFill>
                  <a:schemeClr val="bg1"/>
                </a:solidFill>
              </a:rPr>
              <a:t>White Dwarf at the center, surrounded by Nebula</a:t>
            </a:r>
          </a:p>
          <a:p>
            <a:r>
              <a:rPr lang="en-US" sz="1600" dirty="0">
                <a:solidFill>
                  <a:schemeClr val="bg1"/>
                </a:solidFill>
              </a:rPr>
              <a:t>No fusion, residual heat, mostly C, O</a:t>
            </a:r>
          </a:p>
          <a:p>
            <a:r>
              <a:rPr lang="en-US" sz="1600" dirty="0">
                <a:solidFill>
                  <a:schemeClr val="bg1"/>
                </a:solidFill>
              </a:rPr>
              <a:t>Supported by electron degeneracy pressure</a:t>
            </a:r>
          </a:p>
        </p:txBody>
      </p:sp>
    </p:spTree>
    <p:extLst>
      <p:ext uri="{BB962C8B-B14F-4D97-AF65-F5344CB8AC3E}">
        <p14:creationId xmlns:p14="http://schemas.microsoft.com/office/powerpoint/2010/main" val="35914375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721191" y="140295"/>
            <a:ext cx="7904163" cy="6146403"/>
          </a:xfrm>
        </p:spPr>
      </p:pic>
      <p:sp>
        <p:nvSpPr>
          <p:cNvPr id="2" name="TextBox 1"/>
          <p:cNvSpPr txBox="1"/>
          <p:nvPr/>
        </p:nvSpPr>
        <p:spPr>
          <a:xfrm>
            <a:off x="4673273" y="6286698"/>
            <a:ext cx="4306112" cy="307777"/>
          </a:xfrm>
          <a:prstGeom prst="rect">
            <a:avLst/>
          </a:prstGeom>
          <a:noFill/>
        </p:spPr>
        <p:txBody>
          <a:bodyPr wrap="none" rtlCol="0">
            <a:spAutoFit/>
          </a:bodyPr>
          <a:lstStyle/>
          <a:p>
            <a:r>
              <a:rPr lang="en-US" sz="1400" dirty="0"/>
              <a:t>https://</a:t>
            </a:r>
            <a:r>
              <a:rPr lang="en-US" sz="1400" dirty="0" err="1"/>
              <a:t>en.wikipedia.org</a:t>
            </a:r>
            <a:r>
              <a:rPr lang="en-US" sz="1400" dirty="0"/>
              <a:t>/wiki/</a:t>
            </a:r>
            <a:r>
              <a:rPr lang="en-US" sz="1400" dirty="0" err="1"/>
              <a:t>Stellar_nucleosynthesis</a:t>
            </a:r>
            <a:endParaRPr lang="en-US" sz="1400" dirty="0"/>
          </a:p>
        </p:txBody>
      </p:sp>
      <p:sp>
        <p:nvSpPr>
          <p:cNvPr id="8" name="Footer Placeholder 6"/>
          <p:cNvSpPr>
            <a:spLocks noGrp="1"/>
          </p:cNvSpPr>
          <p:nvPr>
            <p:ph type="ftr" sz="quarter" idx="11"/>
          </p:nvPr>
        </p:nvSpPr>
        <p:spPr>
          <a:xfrm>
            <a:off x="1787525" y="6594475"/>
            <a:ext cx="6573838" cy="230188"/>
          </a:xfrm>
        </p:spPr>
        <p:txBody>
          <a:bodyPr/>
          <a:lstStyle/>
          <a:p>
            <a:pPr>
              <a:defRPr/>
            </a:pPr>
            <a:r>
              <a:rPr lang="en-US" dirty="0"/>
              <a:t>Looking Forward </a:t>
            </a:r>
            <a:r>
              <a:rPr lang="mr-IN" dirty="0"/>
              <a:t>–</a:t>
            </a:r>
            <a:r>
              <a:rPr lang="en-US" dirty="0"/>
              <a:t> Energy and the Environment</a:t>
            </a:r>
          </a:p>
        </p:txBody>
      </p:sp>
      <p:sp>
        <p:nvSpPr>
          <p:cNvPr id="9" name="Slide Number Placeholder 5"/>
          <p:cNvSpPr>
            <a:spLocks noGrp="1"/>
          </p:cNvSpPr>
          <p:nvPr>
            <p:ph type="sldNum" sz="quarter" idx="12"/>
          </p:nvPr>
        </p:nvSpPr>
        <p:spPr>
          <a:xfrm>
            <a:off x="8361363" y="6594475"/>
            <a:ext cx="735012" cy="230188"/>
          </a:xfrm>
        </p:spPr>
        <p:txBody>
          <a:bodyPr/>
          <a:lstStyle/>
          <a:p>
            <a:pPr>
              <a:defRPr/>
            </a:pPr>
            <a:fld id="{D2C6505D-CA52-024E-9578-3B84DCBB67EC}" type="slidenum">
              <a:rPr lang="en-US"/>
              <a:pPr>
                <a:defRPr/>
              </a:pPr>
              <a:t>14</a:t>
            </a:fld>
            <a:endParaRPr lang="en-US"/>
          </a:p>
        </p:txBody>
      </p:sp>
      <p:sp>
        <p:nvSpPr>
          <p:cNvPr id="10" name="Date Placeholder 4"/>
          <p:cNvSpPr>
            <a:spLocks noGrp="1"/>
          </p:cNvSpPr>
          <p:nvPr>
            <p:ph type="dt" sz="quarter" idx="10"/>
          </p:nvPr>
        </p:nvSpPr>
        <p:spPr>
          <a:xfrm>
            <a:off x="46038" y="6594475"/>
            <a:ext cx="1741487" cy="230188"/>
          </a:xfrm>
        </p:spPr>
        <p:txBody>
          <a:bodyPr wrap="square" numCol="1" anchorCtr="0" compatLnSpc="1">
            <a:prstTxWarp prst="textNoShape">
              <a:avLst/>
            </a:prstTxWarp>
          </a:bodyPr>
          <a:lstStyle/>
          <a:p>
            <a:pPr fontAlgn="base">
              <a:spcBef>
                <a:spcPct val="0"/>
              </a:spcBef>
              <a:spcAft>
                <a:spcPct val="0"/>
              </a:spcAft>
              <a:defRPr/>
            </a:pPr>
            <a:r>
              <a:rPr lang="en-US" dirty="0">
                <a:solidFill>
                  <a:srgbClr val="898989"/>
                </a:solidFill>
                <a:ea typeface="ＭＳ Ｐゴシック" charset="-128"/>
                <a:cs typeface="ＭＳ Ｐゴシック" charset="-128"/>
              </a:rPr>
              <a:t>June 6, 2017</a:t>
            </a:r>
          </a:p>
        </p:txBody>
      </p:sp>
      <p:sp>
        <p:nvSpPr>
          <p:cNvPr id="4" name="TextBox 3"/>
          <p:cNvSpPr txBox="1"/>
          <p:nvPr/>
        </p:nvSpPr>
        <p:spPr>
          <a:xfrm>
            <a:off x="966693" y="1558989"/>
            <a:ext cx="1559062" cy="1200329"/>
          </a:xfrm>
          <a:prstGeom prst="rect">
            <a:avLst/>
          </a:prstGeom>
          <a:noFill/>
        </p:spPr>
        <p:txBody>
          <a:bodyPr wrap="square" rtlCol="0">
            <a:spAutoFit/>
          </a:bodyPr>
          <a:lstStyle/>
          <a:p>
            <a:r>
              <a:rPr lang="en-US" dirty="0">
                <a:solidFill>
                  <a:srgbClr val="FFFFFF"/>
                </a:solidFill>
              </a:rPr>
              <a:t>Sequence proceeds if start is large enough</a:t>
            </a:r>
          </a:p>
        </p:txBody>
      </p:sp>
      <p:sp>
        <p:nvSpPr>
          <p:cNvPr id="6" name="TextBox 5"/>
          <p:cNvSpPr txBox="1"/>
          <p:nvPr/>
        </p:nvSpPr>
        <p:spPr>
          <a:xfrm>
            <a:off x="690216" y="4202037"/>
            <a:ext cx="1865076" cy="923330"/>
          </a:xfrm>
          <a:prstGeom prst="rect">
            <a:avLst/>
          </a:prstGeom>
          <a:noFill/>
        </p:spPr>
        <p:txBody>
          <a:bodyPr wrap="none" rtlCol="0">
            <a:spAutoFit/>
          </a:bodyPr>
          <a:lstStyle/>
          <a:p>
            <a:r>
              <a:rPr lang="en-US" dirty="0">
                <a:solidFill>
                  <a:srgbClr val="FFFFFF"/>
                </a:solidFill>
              </a:rPr>
              <a:t>Gravity (IN)</a:t>
            </a:r>
          </a:p>
          <a:p>
            <a:r>
              <a:rPr lang="en-US" dirty="0">
                <a:solidFill>
                  <a:srgbClr val="FFFFFF"/>
                </a:solidFill>
              </a:rPr>
              <a:t>Radiation (OUT)</a:t>
            </a:r>
          </a:p>
          <a:p>
            <a:r>
              <a:rPr lang="en-US" dirty="0">
                <a:solidFill>
                  <a:srgbClr val="FFFFFF"/>
                </a:solidFill>
              </a:rPr>
              <a:t>Electron (OUT)</a:t>
            </a:r>
          </a:p>
        </p:txBody>
      </p:sp>
    </p:spTree>
    <p:extLst>
      <p:ext uri="{BB962C8B-B14F-4D97-AF65-F5344CB8AC3E}">
        <p14:creationId xmlns:p14="http://schemas.microsoft.com/office/powerpoint/2010/main" val="496176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161941" y="235110"/>
            <a:ext cx="8758651" cy="6145838"/>
          </a:xfrm>
        </p:spPr>
      </p:pic>
      <p:sp>
        <p:nvSpPr>
          <p:cNvPr id="2" name="TextBox 1"/>
          <p:cNvSpPr txBox="1"/>
          <p:nvPr/>
        </p:nvSpPr>
        <p:spPr>
          <a:xfrm>
            <a:off x="3510126" y="6312644"/>
            <a:ext cx="5633874" cy="307777"/>
          </a:xfrm>
          <a:prstGeom prst="rect">
            <a:avLst/>
          </a:prstGeom>
          <a:noFill/>
        </p:spPr>
        <p:txBody>
          <a:bodyPr wrap="none" rtlCol="0">
            <a:spAutoFit/>
          </a:bodyPr>
          <a:lstStyle/>
          <a:p>
            <a:r>
              <a:rPr lang="en-US" sz="1400" dirty="0"/>
              <a:t>http://oxford-</a:t>
            </a:r>
            <a:r>
              <a:rPr lang="en-US" sz="1400" dirty="0" err="1"/>
              <a:t>labs.com</a:t>
            </a:r>
            <a:r>
              <a:rPr lang="en-US" sz="1400" dirty="0"/>
              <a:t>/</a:t>
            </a:r>
            <a:r>
              <a:rPr lang="en-US" sz="1400" dirty="0" err="1"/>
              <a:t>wp</a:t>
            </a:r>
            <a:r>
              <a:rPr lang="en-US" sz="1400" dirty="0"/>
              <a:t>-content/uploads/2009/04/periodic-</a:t>
            </a:r>
            <a:r>
              <a:rPr lang="en-US" sz="1400" dirty="0" err="1"/>
              <a:t>table.jpg</a:t>
            </a:r>
            <a:endParaRPr lang="en-US" sz="1400" dirty="0"/>
          </a:p>
        </p:txBody>
      </p:sp>
      <p:sp>
        <p:nvSpPr>
          <p:cNvPr id="8" name="Footer Placeholder 6"/>
          <p:cNvSpPr>
            <a:spLocks noGrp="1"/>
          </p:cNvSpPr>
          <p:nvPr>
            <p:ph type="ftr" sz="quarter" idx="11"/>
          </p:nvPr>
        </p:nvSpPr>
        <p:spPr>
          <a:xfrm>
            <a:off x="1787525" y="6594475"/>
            <a:ext cx="6573838" cy="230188"/>
          </a:xfrm>
        </p:spPr>
        <p:txBody>
          <a:bodyPr/>
          <a:lstStyle/>
          <a:p>
            <a:pPr>
              <a:defRPr/>
            </a:pPr>
            <a:r>
              <a:rPr lang="en-US" dirty="0"/>
              <a:t>Looking Forward </a:t>
            </a:r>
            <a:r>
              <a:rPr lang="mr-IN" dirty="0"/>
              <a:t>–</a:t>
            </a:r>
            <a:r>
              <a:rPr lang="en-US" dirty="0"/>
              <a:t> Energy and the Environment</a:t>
            </a:r>
          </a:p>
        </p:txBody>
      </p:sp>
      <p:sp>
        <p:nvSpPr>
          <p:cNvPr id="9" name="Slide Number Placeholder 5"/>
          <p:cNvSpPr>
            <a:spLocks noGrp="1"/>
          </p:cNvSpPr>
          <p:nvPr>
            <p:ph type="sldNum" sz="quarter" idx="12"/>
          </p:nvPr>
        </p:nvSpPr>
        <p:spPr>
          <a:xfrm>
            <a:off x="8361363" y="6594475"/>
            <a:ext cx="735012" cy="230188"/>
          </a:xfrm>
        </p:spPr>
        <p:txBody>
          <a:bodyPr/>
          <a:lstStyle/>
          <a:p>
            <a:pPr>
              <a:defRPr/>
            </a:pPr>
            <a:fld id="{D2C6505D-CA52-024E-9578-3B84DCBB67EC}" type="slidenum">
              <a:rPr lang="en-US"/>
              <a:pPr>
                <a:defRPr/>
              </a:pPr>
              <a:t>15</a:t>
            </a:fld>
            <a:endParaRPr lang="en-US"/>
          </a:p>
        </p:txBody>
      </p:sp>
      <p:sp>
        <p:nvSpPr>
          <p:cNvPr id="10" name="Date Placeholder 4"/>
          <p:cNvSpPr>
            <a:spLocks noGrp="1"/>
          </p:cNvSpPr>
          <p:nvPr>
            <p:ph type="dt" sz="quarter" idx="10"/>
          </p:nvPr>
        </p:nvSpPr>
        <p:spPr>
          <a:xfrm>
            <a:off x="46038" y="6594475"/>
            <a:ext cx="1741487" cy="230188"/>
          </a:xfrm>
        </p:spPr>
        <p:txBody>
          <a:bodyPr wrap="square" numCol="1" anchorCtr="0" compatLnSpc="1">
            <a:prstTxWarp prst="textNoShape">
              <a:avLst/>
            </a:prstTxWarp>
          </a:bodyPr>
          <a:lstStyle/>
          <a:p>
            <a:pPr fontAlgn="base">
              <a:spcBef>
                <a:spcPct val="0"/>
              </a:spcBef>
              <a:spcAft>
                <a:spcPct val="0"/>
              </a:spcAft>
              <a:defRPr/>
            </a:pPr>
            <a:r>
              <a:rPr lang="en-US" dirty="0">
                <a:solidFill>
                  <a:srgbClr val="898989"/>
                </a:solidFill>
                <a:ea typeface="ＭＳ Ｐゴシック" charset="-128"/>
                <a:cs typeface="ＭＳ Ｐゴシック" charset="-128"/>
              </a:rPr>
              <a:t>June 6, 2017</a:t>
            </a:r>
          </a:p>
        </p:txBody>
      </p:sp>
      <p:cxnSp>
        <p:nvCxnSpPr>
          <p:cNvPr id="4" name="Straight Connector 3"/>
          <p:cNvCxnSpPr/>
          <p:nvPr/>
        </p:nvCxnSpPr>
        <p:spPr>
          <a:xfrm>
            <a:off x="4311359" y="2994863"/>
            <a:ext cx="4374069" cy="0"/>
          </a:xfrm>
          <a:prstGeom prst="line">
            <a:avLst/>
          </a:prstGeom>
          <a:ln w="1016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486008" y="3539260"/>
            <a:ext cx="8199420" cy="0"/>
          </a:xfrm>
          <a:prstGeom prst="line">
            <a:avLst/>
          </a:prstGeom>
          <a:ln w="1016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486008" y="4036618"/>
            <a:ext cx="8199420" cy="0"/>
          </a:xfrm>
          <a:prstGeom prst="line">
            <a:avLst/>
          </a:prstGeom>
          <a:ln w="1016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486008" y="4565336"/>
            <a:ext cx="8199420" cy="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1787525" y="5282212"/>
            <a:ext cx="6411895" cy="0"/>
          </a:xfrm>
          <a:prstGeom prst="line">
            <a:avLst/>
          </a:prstGeom>
          <a:ln w="1016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781477" y="5763890"/>
            <a:ext cx="6411895" cy="0"/>
          </a:xfrm>
          <a:prstGeom prst="line">
            <a:avLst/>
          </a:prstGeom>
          <a:ln w="101600" cmpd="sng">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263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5119"/>
            <a:ext cx="8229600" cy="1143000"/>
          </a:xfrm>
        </p:spPr>
        <p:txBody>
          <a:bodyPr/>
          <a:lstStyle/>
          <a:p>
            <a:r>
              <a:rPr lang="en-US" sz="3600" dirty="0"/>
              <a:t>Stars 10-40X our sun produce supernovas</a:t>
            </a:r>
            <a:endParaRPr lang="en-US" sz="2800" dirty="0"/>
          </a:p>
        </p:txBody>
      </p:sp>
      <p:sp>
        <p:nvSpPr>
          <p:cNvPr id="2" name="TextBox 1"/>
          <p:cNvSpPr txBox="1"/>
          <p:nvPr/>
        </p:nvSpPr>
        <p:spPr>
          <a:xfrm>
            <a:off x="4797366" y="6286698"/>
            <a:ext cx="3218812" cy="307777"/>
          </a:xfrm>
          <a:prstGeom prst="rect">
            <a:avLst/>
          </a:prstGeom>
          <a:noFill/>
        </p:spPr>
        <p:txBody>
          <a:bodyPr wrap="none" rtlCol="0">
            <a:spAutoFit/>
          </a:bodyPr>
          <a:lstStyle/>
          <a:p>
            <a:r>
              <a:rPr lang="en-US" sz="1400" dirty="0">
                <a:hlinkClick r:id="rId3"/>
              </a:rPr>
              <a:t>http://hubblesite.org/image/4028/news</a:t>
            </a:r>
            <a:r>
              <a:rPr lang="en-US" sz="1400" dirty="0"/>
              <a:t> </a:t>
            </a:r>
          </a:p>
        </p:txBody>
      </p:sp>
      <p:sp>
        <p:nvSpPr>
          <p:cNvPr id="8" name="Footer Placeholder 6"/>
          <p:cNvSpPr>
            <a:spLocks noGrp="1"/>
          </p:cNvSpPr>
          <p:nvPr>
            <p:ph type="ftr" sz="quarter" idx="11"/>
          </p:nvPr>
        </p:nvSpPr>
        <p:spPr>
          <a:xfrm>
            <a:off x="1787525" y="6594475"/>
            <a:ext cx="6573838" cy="230188"/>
          </a:xfrm>
        </p:spPr>
        <p:txBody>
          <a:bodyPr/>
          <a:lstStyle/>
          <a:p>
            <a:pPr>
              <a:defRPr/>
            </a:pPr>
            <a:r>
              <a:rPr lang="en-US" dirty="0"/>
              <a:t>Looking Forward </a:t>
            </a:r>
            <a:r>
              <a:rPr lang="mr-IN" dirty="0"/>
              <a:t>–</a:t>
            </a:r>
            <a:r>
              <a:rPr lang="en-US" dirty="0"/>
              <a:t> Energy and the Environment</a:t>
            </a:r>
          </a:p>
        </p:txBody>
      </p:sp>
      <p:sp>
        <p:nvSpPr>
          <p:cNvPr id="9" name="Slide Number Placeholder 5"/>
          <p:cNvSpPr>
            <a:spLocks noGrp="1"/>
          </p:cNvSpPr>
          <p:nvPr>
            <p:ph type="sldNum" sz="quarter" idx="12"/>
          </p:nvPr>
        </p:nvSpPr>
        <p:spPr>
          <a:xfrm>
            <a:off x="8361363" y="6594475"/>
            <a:ext cx="735012" cy="230188"/>
          </a:xfrm>
        </p:spPr>
        <p:txBody>
          <a:bodyPr/>
          <a:lstStyle/>
          <a:p>
            <a:pPr>
              <a:defRPr/>
            </a:pPr>
            <a:fld id="{D2C6505D-CA52-024E-9578-3B84DCBB67EC}" type="slidenum">
              <a:rPr lang="en-US"/>
              <a:pPr>
                <a:defRPr/>
              </a:pPr>
              <a:t>16</a:t>
            </a:fld>
            <a:endParaRPr lang="en-US"/>
          </a:p>
        </p:txBody>
      </p:sp>
      <p:sp>
        <p:nvSpPr>
          <p:cNvPr id="10" name="Date Placeholder 4"/>
          <p:cNvSpPr>
            <a:spLocks noGrp="1"/>
          </p:cNvSpPr>
          <p:nvPr>
            <p:ph type="dt" sz="quarter" idx="10"/>
          </p:nvPr>
        </p:nvSpPr>
        <p:spPr>
          <a:xfrm>
            <a:off x="46038" y="6594475"/>
            <a:ext cx="1741487" cy="230188"/>
          </a:xfrm>
        </p:spPr>
        <p:txBody>
          <a:bodyPr wrap="square" numCol="1" anchorCtr="0" compatLnSpc="1">
            <a:prstTxWarp prst="textNoShape">
              <a:avLst/>
            </a:prstTxWarp>
          </a:bodyPr>
          <a:lstStyle/>
          <a:p>
            <a:pPr fontAlgn="base">
              <a:spcBef>
                <a:spcPct val="0"/>
              </a:spcBef>
              <a:spcAft>
                <a:spcPct val="0"/>
              </a:spcAft>
              <a:defRPr/>
            </a:pPr>
            <a:r>
              <a:rPr lang="en-US" dirty="0">
                <a:solidFill>
                  <a:srgbClr val="898989"/>
                </a:solidFill>
                <a:ea typeface="ＭＳ Ｐゴシック" charset="-128"/>
                <a:cs typeface="ＭＳ Ｐゴシック" charset="-128"/>
              </a:rPr>
              <a:t>June 6, 2017</a:t>
            </a:r>
          </a:p>
        </p:txBody>
      </p:sp>
      <p:pic>
        <p:nvPicPr>
          <p:cNvPr id="5" name="Content Placeholder 4"/>
          <p:cNvPicPr>
            <a:picLocks noGrp="1" noChangeAspect="1"/>
          </p:cNvPicPr>
          <p:nvPr>
            <p:ph idx="1"/>
          </p:nvPr>
        </p:nvPicPr>
        <p:blipFill>
          <a:blip r:embed="rId4" cstate="screen">
            <a:extLst>
              <a:ext uri="{28A0092B-C50C-407E-A947-70E740481C1C}">
                <a14:useLocalDpi xmlns:a14="http://schemas.microsoft.com/office/drawing/2010/main"/>
              </a:ext>
            </a:extLst>
          </a:blip>
          <a:stretch>
            <a:fillRect/>
          </a:stretch>
        </p:blipFill>
        <p:spPr>
          <a:xfrm>
            <a:off x="218492" y="1100924"/>
            <a:ext cx="4578874" cy="5493551"/>
          </a:xfrm>
        </p:spPr>
      </p:pic>
      <p:sp>
        <p:nvSpPr>
          <p:cNvPr id="4" name="TextBox 3"/>
          <p:cNvSpPr txBox="1"/>
          <p:nvPr/>
        </p:nvSpPr>
        <p:spPr>
          <a:xfrm>
            <a:off x="5092351" y="1784722"/>
            <a:ext cx="4004024" cy="3539431"/>
          </a:xfrm>
          <a:prstGeom prst="rect">
            <a:avLst/>
          </a:prstGeom>
          <a:noFill/>
        </p:spPr>
        <p:txBody>
          <a:bodyPr wrap="square" rtlCol="0">
            <a:spAutoFit/>
          </a:bodyPr>
          <a:lstStyle/>
          <a:p>
            <a:r>
              <a:rPr lang="en-US" sz="3200" b="1" dirty="0"/>
              <a:t>The Crab nebula</a:t>
            </a:r>
          </a:p>
          <a:p>
            <a:pPr marL="342900" indent="-342900">
              <a:buFont typeface="Arial"/>
              <a:buChar char="•"/>
            </a:pPr>
            <a:r>
              <a:rPr lang="en-US" sz="2400" dirty="0"/>
              <a:t>A supernova seen in year 1054! </a:t>
            </a:r>
          </a:p>
          <a:p>
            <a:endParaRPr lang="en-US" sz="2400" dirty="0"/>
          </a:p>
          <a:p>
            <a:pPr marL="342900" indent="-342900">
              <a:buFont typeface="Arial"/>
              <a:buChar char="•"/>
            </a:pPr>
            <a:r>
              <a:rPr lang="en-US" sz="2400" dirty="0"/>
              <a:t>6500 light years away (within our Milky Way)</a:t>
            </a:r>
          </a:p>
          <a:p>
            <a:endParaRPr lang="en-US" sz="2400" dirty="0"/>
          </a:p>
          <a:p>
            <a:pPr marL="342900" indent="-342900">
              <a:buFont typeface="Arial"/>
              <a:buChar char="•"/>
            </a:pPr>
            <a:r>
              <a:rPr lang="en-US" sz="2400" dirty="0"/>
              <a:t>Cloud is 10 light years across!</a:t>
            </a:r>
          </a:p>
        </p:txBody>
      </p:sp>
      <p:sp>
        <p:nvSpPr>
          <p:cNvPr id="11" name="TextBox 10"/>
          <p:cNvSpPr txBox="1"/>
          <p:nvPr/>
        </p:nvSpPr>
        <p:spPr>
          <a:xfrm>
            <a:off x="321741" y="5199116"/>
            <a:ext cx="4224233" cy="584776"/>
          </a:xfrm>
          <a:prstGeom prst="rect">
            <a:avLst/>
          </a:prstGeom>
          <a:noFill/>
        </p:spPr>
        <p:txBody>
          <a:bodyPr wrap="none" rtlCol="0">
            <a:spAutoFit/>
          </a:bodyPr>
          <a:lstStyle/>
          <a:p>
            <a:r>
              <a:rPr lang="en-US" sz="1600" dirty="0">
                <a:solidFill>
                  <a:schemeClr val="bg1"/>
                </a:solidFill>
              </a:rPr>
              <a:t>Results in a neutron star/pulsar at the center</a:t>
            </a:r>
          </a:p>
          <a:p>
            <a:r>
              <a:rPr lang="en-US" sz="1600" dirty="0">
                <a:solidFill>
                  <a:schemeClr val="bg1"/>
                </a:solidFill>
              </a:rPr>
              <a:t>Supported by neutron degeneracy pressure</a:t>
            </a:r>
          </a:p>
        </p:txBody>
      </p:sp>
      <p:sp>
        <p:nvSpPr>
          <p:cNvPr id="12" name="TextBox 11"/>
          <p:cNvSpPr txBox="1"/>
          <p:nvPr/>
        </p:nvSpPr>
        <p:spPr>
          <a:xfrm>
            <a:off x="1314249" y="1121572"/>
            <a:ext cx="2775670" cy="369332"/>
          </a:xfrm>
          <a:prstGeom prst="rect">
            <a:avLst/>
          </a:prstGeom>
          <a:noFill/>
        </p:spPr>
        <p:txBody>
          <a:bodyPr wrap="none" rtlCol="0">
            <a:spAutoFit/>
          </a:bodyPr>
          <a:lstStyle/>
          <a:p>
            <a:r>
              <a:rPr lang="en-US" b="1" dirty="0">
                <a:solidFill>
                  <a:schemeClr val="bg1"/>
                </a:solidFill>
              </a:rPr>
              <a:t>If star is large enough...</a:t>
            </a:r>
          </a:p>
        </p:txBody>
      </p:sp>
      <p:sp>
        <p:nvSpPr>
          <p:cNvPr id="6" name="TextBox 5"/>
          <p:cNvSpPr txBox="1"/>
          <p:nvPr/>
        </p:nvSpPr>
        <p:spPr>
          <a:xfrm>
            <a:off x="321741" y="1414847"/>
            <a:ext cx="4415993" cy="338554"/>
          </a:xfrm>
          <a:prstGeom prst="rect">
            <a:avLst/>
          </a:prstGeom>
          <a:noFill/>
        </p:spPr>
        <p:txBody>
          <a:bodyPr wrap="none" rtlCol="0">
            <a:spAutoFit/>
          </a:bodyPr>
          <a:lstStyle/>
          <a:p>
            <a:r>
              <a:rPr lang="en-US" sz="1600" dirty="0">
                <a:solidFill>
                  <a:srgbClr val="FFFFFF"/>
                </a:solidFill>
              </a:rPr>
              <a:t>It can overcome electron degeneracy pressure</a:t>
            </a:r>
          </a:p>
        </p:txBody>
      </p:sp>
      <p:sp>
        <p:nvSpPr>
          <p:cNvPr id="7" name="TextBox 6"/>
          <p:cNvSpPr txBox="1"/>
          <p:nvPr/>
        </p:nvSpPr>
        <p:spPr>
          <a:xfrm>
            <a:off x="5092351" y="5783892"/>
            <a:ext cx="3917884" cy="369332"/>
          </a:xfrm>
          <a:prstGeom prst="rect">
            <a:avLst/>
          </a:prstGeom>
          <a:noFill/>
        </p:spPr>
        <p:txBody>
          <a:bodyPr wrap="none" rtlCol="0">
            <a:spAutoFit/>
          </a:bodyPr>
          <a:lstStyle/>
          <a:p>
            <a:r>
              <a:rPr lang="en-US" dirty="0"/>
              <a:t>(Very big stars can form black holes)</a:t>
            </a:r>
          </a:p>
        </p:txBody>
      </p:sp>
    </p:spTree>
    <p:extLst>
      <p:ext uri="{BB962C8B-B14F-4D97-AF65-F5344CB8AC3E}">
        <p14:creationId xmlns:p14="http://schemas.microsoft.com/office/powerpoint/2010/main" val="36553125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47930" y="55119"/>
            <a:ext cx="8582260" cy="1143000"/>
          </a:xfrm>
        </p:spPr>
        <p:txBody>
          <a:bodyPr/>
          <a:lstStyle/>
          <a:p>
            <a:r>
              <a:rPr lang="en-US" sz="3600" dirty="0"/>
              <a:t>Summary: Abundance of the elements </a:t>
            </a:r>
            <a:br>
              <a:rPr lang="en-US" sz="3600" dirty="0"/>
            </a:br>
            <a:r>
              <a:rPr lang="en-US" sz="3600" dirty="0"/>
              <a:t>in the Solar system</a:t>
            </a:r>
            <a:endParaRPr lang="en-US" sz="2800" dirty="0"/>
          </a:p>
        </p:txBody>
      </p:sp>
      <p:sp>
        <p:nvSpPr>
          <p:cNvPr id="2" name="TextBox 1"/>
          <p:cNvSpPr txBox="1"/>
          <p:nvPr/>
        </p:nvSpPr>
        <p:spPr>
          <a:xfrm>
            <a:off x="4939060" y="6071255"/>
            <a:ext cx="3906801" cy="523220"/>
          </a:xfrm>
          <a:prstGeom prst="rect">
            <a:avLst/>
          </a:prstGeom>
          <a:noFill/>
        </p:spPr>
        <p:txBody>
          <a:bodyPr wrap="none" rtlCol="0">
            <a:spAutoFit/>
          </a:bodyPr>
          <a:lstStyle/>
          <a:p>
            <a:r>
              <a:rPr lang="en-US" sz="1400" dirty="0">
                <a:hlinkClick r:id="rId3"/>
              </a:rPr>
              <a:t>https://en.wikipedia.org/wiki/Nucleosynthesis</a:t>
            </a:r>
            <a:endParaRPr lang="en-US" sz="1400" dirty="0"/>
          </a:p>
          <a:p>
            <a:r>
              <a:rPr lang="en-US" sz="1400" dirty="0">
                <a:hlinkClick r:id="rId4"/>
              </a:rPr>
              <a:t>https://en.wikipedia.org/wiki/Chemical_element</a:t>
            </a:r>
            <a:r>
              <a:rPr lang="en-US" sz="1400" dirty="0"/>
              <a:t>  </a:t>
            </a:r>
          </a:p>
        </p:txBody>
      </p:sp>
      <p:sp>
        <p:nvSpPr>
          <p:cNvPr id="8" name="Footer Placeholder 6"/>
          <p:cNvSpPr>
            <a:spLocks noGrp="1"/>
          </p:cNvSpPr>
          <p:nvPr>
            <p:ph type="ftr" sz="quarter" idx="11"/>
          </p:nvPr>
        </p:nvSpPr>
        <p:spPr>
          <a:xfrm>
            <a:off x="1787525" y="6594475"/>
            <a:ext cx="6573838" cy="230188"/>
          </a:xfrm>
        </p:spPr>
        <p:txBody>
          <a:bodyPr/>
          <a:lstStyle/>
          <a:p>
            <a:pPr>
              <a:defRPr/>
            </a:pPr>
            <a:r>
              <a:rPr lang="en-US" dirty="0"/>
              <a:t>Looking Forward </a:t>
            </a:r>
            <a:r>
              <a:rPr lang="mr-IN" dirty="0"/>
              <a:t>–</a:t>
            </a:r>
            <a:r>
              <a:rPr lang="en-US" dirty="0"/>
              <a:t> Energy and the Environment</a:t>
            </a:r>
          </a:p>
        </p:txBody>
      </p:sp>
      <p:sp>
        <p:nvSpPr>
          <p:cNvPr id="9" name="Slide Number Placeholder 5"/>
          <p:cNvSpPr>
            <a:spLocks noGrp="1"/>
          </p:cNvSpPr>
          <p:nvPr>
            <p:ph type="sldNum" sz="quarter" idx="12"/>
          </p:nvPr>
        </p:nvSpPr>
        <p:spPr>
          <a:xfrm>
            <a:off x="8361363" y="6594475"/>
            <a:ext cx="735012" cy="230188"/>
          </a:xfrm>
        </p:spPr>
        <p:txBody>
          <a:bodyPr/>
          <a:lstStyle/>
          <a:p>
            <a:pPr>
              <a:defRPr/>
            </a:pPr>
            <a:fld id="{D2C6505D-CA52-024E-9578-3B84DCBB67EC}" type="slidenum">
              <a:rPr lang="en-US"/>
              <a:pPr>
                <a:defRPr/>
              </a:pPr>
              <a:t>17</a:t>
            </a:fld>
            <a:endParaRPr lang="en-US"/>
          </a:p>
        </p:txBody>
      </p:sp>
      <p:sp>
        <p:nvSpPr>
          <p:cNvPr id="10" name="Date Placeholder 4"/>
          <p:cNvSpPr>
            <a:spLocks noGrp="1"/>
          </p:cNvSpPr>
          <p:nvPr>
            <p:ph type="dt" sz="quarter" idx="10"/>
          </p:nvPr>
        </p:nvSpPr>
        <p:spPr>
          <a:xfrm>
            <a:off x="46038" y="6594475"/>
            <a:ext cx="1741487" cy="230188"/>
          </a:xfrm>
        </p:spPr>
        <p:txBody>
          <a:bodyPr wrap="square" numCol="1" anchorCtr="0" compatLnSpc="1">
            <a:prstTxWarp prst="textNoShape">
              <a:avLst/>
            </a:prstTxWarp>
          </a:bodyPr>
          <a:lstStyle/>
          <a:p>
            <a:pPr fontAlgn="base">
              <a:spcBef>
                <a:spcPct val="0"/>
              </a:spcBef>
              <a:spcAft>
                <a:spcPct val="0"/>
              </a:spcAft>
              <a:defRPr/>
            </a:pPr>
            <a:r>
              <a:rPr lang="en-US" dirty="0">
                <a:solidFill>
                  <a:srgbClr val="898989"/>
                </a:solidFill>
                <a:ea typeface="ＭＳ Ｐゴシック" charset="-128"/>
                <a:cs typeface="ＭＳ Ｐゴシック" charset="-128"/>
              </a:rPr>
              <a:t>June 6, 2017</a:t>
            </a:r>
          </a:p>
        </p:txBody>
      </p:sp>
      <p:pic>
        <p:nvPicPr>
          <p:cNvPr id="5" name="Content Placeholder 4"/>
          <p:cNvPicPr>
            <a:picLocks noGrp="1" noChangeAspect="1"/>
          </p:cNvPicPr>
          <p:nvPr>
            <p:ph idx="1"/>
          </p:nvPr>
        </p:nvPicPr>
        <p:blipFill>
          <a:blip r:embed="rId5">
            <a:extLst>
              <a:ext uri="{28A0092B-C50C-407E-A947-70E740481C1C}">
                <a14:useLocalDpi xmlns:a14="http://schemas.microsoft.com/office/drawing/2010/main"/>
              </a:ext>
            </a:extLst>
          </a:blip>
          <a:stretch>
            <a:fillRect/>
          </a:stretch>
        </p:blipFill>
        <p:spPr>
          <a:xfrm>
            <a:off x="297877" y="1651415"/>
            <a:ext cx="8547984" cy="3814537"/>
          </a:xfrm>
        </p:spPr>
      </p:pic>
      <p:sp>
        <p:nvSpPr>
          <p:cNvPr id="4" name="TextBox 3"/>
          <p:cNvSpPr txBox="1"/>
          <p:nvPr/>
        </p:nvSpPr>
        <p:spPr>
          <a:xfrm>
            <a:off x="887434" y="1504178"/>
            <a:ext cx="2108395" cy="707886"/>
          </a:xfrm>
          <a:prstGeom prst="rect">
            <a:avLst/>
          </a:prstGeom>
          <a:noFill/>
        </p:spPr>
        <p:txBody>
          <a:bodyPr wrap="none" rtlCol="0">
            <a:spAutoFit/>
          </a:bodyPr>
          <a:lstStyle/>
          <a:p>
            <a:pPr algn="ctr"/>
            <a:r>
              <a:rPr lang="en-US" sz="2000" b="1" dirty="0"/>
              <a:t>Release energy </a:t>
            </a:r>
          </a:p>
          <a:p>
            <a:pPr algn="ctr"/>
            <a:r>
              <a:rPr lang="en-US" sz="2000" b="1" dirty="0"/>
              <a:t>(nuclear fusion)</a:t>
            </a:r>
          </a:p>
        </p:txBody>
      </p:sp>
      <p:sp>
        <p:nvSpPr>
          <p:cNvPr id="11" name="TextBox 10"/>
          <p:cNvSpPr txBox="1"/>
          <p:nvPr/>
        </p:nvSpPr>
        <p:spPr>
          <a:xfrm>
            <a:off x="4118927" y="1515829"/>
            <a:ext cx="3376646" cy="707886"/>
          </a:xfrm>
          <a:prstGeom prst="rect">
            <a:avLst/>
          </a:prstGeom>
          <a:noFill/>
        </p:spPr>
        <p:txBody>
          <a:bodyPr wrap="none" rtlCol="0">
            <a:spAutoFit/>
          </a:bodyPr>
          <a:lstStyle/>
          <a:p>
            <a:pPr algn="ctr"/>
            <a:r>
              <a:rPr lang="en-US" sz="2000" b="1" dirty="0"/>
              <a:t>Need energy input to form </a:t>
            </a:r>
          </a:p>
          <a:p>
            <a:pPr algn="ctr"/>
            <a:r>
              <a:rPr lang="en-US" sz="2000" b="1" dirty="0"/>
              <a:t>(supernova)</a:t>
            </a:r>
          </a:p>
        </p:txBody>
      </p:sp>
      <p:sp>
        <p:nvSpPr>
          <p:cNvPr id="15" name="TextBox 14"/>
          <p:cNvSpPr txBox="1"/>
          <p:nvPr/>
        </p:nvSpPr>
        <p:spPr>
          <a:xfrm>
            <a:off x="-5587" y="1787348"/>
            <a:ext cx="761747" cy="646331"/>
          </a:xfrm>
          <a:prstGeom prst="rect">
            <a:avLst/>
          </a:prstGeom>
          <a:noFill/>
        </p:spPr>
        <p:txBody>
          <a:bodyPr wrap="none" rtlCol="0">
            <a:spAutoFit/>
          </a:bodyPr>
          <a:lstStyle/>
          <a:p>
            <a:pPr algn="ctr"/>
            <a:r>
              <a:rPr lang="en-US" b="1" dirty="0">
                <a:solidFill>
                  <a:schemeClr val="accent6"/>
                </a:solidFill>
              </a:rPr>
              <a:t>Big</a:t>
            </a:r>
          </a:p>
          <a:p>
            <a:pPr algn="ctr"/>
            <a:r>
              <a:rPr lang="en-US" b="1" dirty="0">
                <a:solidFill>
                  <a:schemeClr val="accent6"/>
                </a:solidFill>
              </a:rPr>
              <a:t>Bang</a:t>
            </a:r>
          </a:p>
        </p:txBody>
      </p:sp>
      <p:sp>
        <p:nvSpPr>
          <p:cNvPr id="16" name="TextBox 15"/>
          <p:cNvSpPr txBox="1"/>
          <p:nvPr/>
        </p:nvSpPr>
        <p:spPr>
          <a:xfrm>
            <a:off x="1269590" y="5190937"/>
            <a:ext cx="1211239" cy="646331"/>
          </a:xfrm>
          <a:prstGeom prst="rect">
            <a:avLst/>
          </a:prstGeom>
          <a:noFill/>
        </p:spPr>
        <p:txBody>
          <a:bodyPr wrap="none" rtlCol="0">
            <a:spAutoFit/>
          </a:bodyPr>
          <a:lstStyle/>
          <a:p>
            <a:pPr algn="ctr"/>
            <a:r>
              <a:rPr lang="en-US" b="1" dirty="0">
                <a:solidFill>
                  <a:schemeClr val="accent5"/>
                </a:solidFill>
              </a:rPr>
              <a:t>Stars like </a:t>
            </a:r>
          </a:p>
          <a:p>
            <a:pPr algn="ctr"/>
            <a:r>
              <a:rPr lang="en-US" b="1" dirty="0">
                <a:solidFill>
                  <a:schemeClr val="accent5"/>
                </a:solidFill>
              </a:rPr>
              <a:t>our sun</a:t>
            </a:r>
          </a:p>
        </p:txBody>
      </p:sp>
      <p:sp>
        <p:nvSpPr>
          <p:cNvPr id="17" name="TextBox 16"/>
          <p:cNvSpPr txBox="1"/>
          <p:nvPr/>
        </p:nvSpPr>
        <p:spPr>
          <a:xfrm>
            <a:off x="3482552" y="5397181"/>
            <a:ext cx="4106500" cy="584776"/>
          </a:xfrm>
          <a:prstGeom prst="rect">
            <a:avLst/>
          </a:prstGeom>
          <a:noFill/>
        </p:spPr>
        <p:txBody>
          <a:bodyPr wrap="none" rtlCol="0">
            <a:spAutoFit/>
          </a:bodyPr>
          <a:lstStyle/>
          <a:p>
            <a:pPr algn="ctr"/>
            <a:r>
              <a:rPr lang="en-US" b="1" dirty="0">
                <a:solidFill>
                  <a:schemeClr val="accent4"/>
                </a:solidFill>
              </a:rPr>
              <a:t>Stars bigger than our sun</a:t>
            </a:r>
          </a:p>
          <a:p>
            <a:pPr algn="ctr"/>
            <a:r>
              <a:rPr lang="en-US" sz="1400" dirty="0">
                <a:solidFill>
                  <a:schemeClr val="accent4"/>
                </a:solidFill>
              </a:rPr>
              <a:t>(but not too big...otherwise they form black holes)</a:t>
            </a:r>
          </a:p>
        </p:txBody>
      </p:sp>
      <p:cxnSp>
        <p:nvCxnSpPr>
          <p:cNvPr id="19" name="Straight Connector 18"/>
          <p:cNvCxnSpPr/>
          <p:nvPr/>
        </p:nvCxnSpPr>
        <p:spPr>
          <a:xfrm flipH="1" flipV="1">
            <a:off x="2959638" y="1198119"/>
            <a:ext cx="23304" cy="3944667"/>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47947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7877" y="55119"/>
            <a:ext cx="8582260" cy="1143000"/>
          </a:xfrm>
        </p:spPr>
        <p:txBody>
          <a:bodyPr/>
          <a:lstStyle/>
          <a:p>
            <a:r>
              <a:rPr lang="en-US" sz="3600" dirty="0"/>
              <a:t>Accretion of planets from Planetary Nebula</a:t>
            </a:r>
            <a:endParaRPr lang="en-US" sz="2800" dirty="0"/>
          </a:p>
        </p:txBody>
      </p:sp>
      <p:sp>
        <p:nvSpPr>
          <p:cNvPr id="2" name="TextBox 1"/>
          <p:cNvSpPr txBox="1"/>
          <p:nvPr/>
        </p:nvSpPr>
        <p:spPr>
          <a:xfrm>
            <a:off x="496710" y="6000437"/>
            <a:ext cx="4984633" cy="523220"/>
          </a:xfrm>
          <a:prstGeom prst="rect">
            <a:avLst/>
          </a:prstGeom>
          <a:noFill/>
        </p:spPr>
        <p:txBody>
          <a:bodyPr wrap="none" rtlCol="0">
            <a:spAutoFit/>
          </a:bodyPr>
          <a:lstStyle/>
          <a:p>
            <a:r>
              <a:rPr lang="en-US" sz="1400" dirty="0">
                <a:hlinkClick r:id="rId3"/>
              </a:rPr>
              <a:t>https://en.wikipedia.org/wiki/Accretion_%28astrophysics%29</a:t>
            </a:r>
            <a:endParaRPr lang="en-US" sz="1400" dirty="0"/>
          </a:p>
          <a:p>
            <a:r>
              <a:rPr lang="en-US" sz="1400" dirty="0">
                <a:hlinkClick r:id="rId4"/>
              </a:rPr>
              <a:t>https://en.wikipedia.org/wiki/HL_Tauri</a:t>
            </a:r>
            <a:r>
              <a:rPr lang="en-US" sz="1400" dirty="0"/>
              <a:t>  </a:t>
            </a:r>
          </a:p>
        </p:txBody>
      </p:sp>
      <p:sp>
        <p:nvSpPr>
          <p:cNvPr id="8" name="Footer Placeholder 6"/>
          <p:cNvSpPr>
            <a:spLocks noGrp="1"/>
          </p:cNvSpPr>
          <p:nvPr>
            <p:ph type="ftr" sz="quarter" idx="11"/>
          </p:nvPr>
        </p:nvSpPr>
        <p:spPr>
          <a:xfrm>
            <a:off x="1787525" y="6594475"/>
            <a:ext cx="6573838" cy="230188"/>
          </a:xfrm>
        </p:spPr>
        <p:txBody>
          <a:bodyPr/>
          <a:lstStyle/>
          <a:p>
            <a:pPr>
              <a:defRPr/>
            </a:pPr>
            <a:r>
              <a:rPr lang="en-US" dirty="0"/>
              <a:t>Looking Forward </a:t>
            </a:r>
            <a:r>
              <a:rPr lang="mr-IN" dirty="0"/>
              <a:t>–</a:t>
            </a:r>
            <a:r>
              <a:rPr lang="en-US" dirty="0"/>
              <a:t> Energy and the Environment</a:t>
            </a:r>
          </a:p>
        </p:txBody>
      </p:sp>
      <p:sp>
        <p:nvSpPr>
          <p:cNvPr id="9" name="Slide Number Placeholder 5"/>
          <p:cNvSpPr>
            <a:spLocks noGrp="1"/>
          </p:cNvSpPr>
          <p:nvPr>
            <p:ph type="sldNum" sz="quarter" idx="12"/>
          </p:nvPr>
        </p:nvSpPr>
        <p:spPr>
          <a:xfrm>
            <a:off x="8361363" y="6594475"/>
            <a:ext cx="735012" cy="230188"/>
          </a:xfrm>
        </p:spPr>
        <p:txBody>
          <a:bodyPr/>
          <a:lstStyle/>
          <a:p>
            <a:pPr>
              <a:defRPr/>
            </a:pPr>
            <a:fld id="{D2C6505D-CA52-024E-9578-3B84DCBB67EC}" type="slidenum">
              <a:rPr lang="en-US"/>
              <a:pPr>
                <a:defRPr/>
              </a:pPr>
              <a:t>18</a:t>
            </a:fld>
            <a:endParaRPr lang="en-US"/>
          </a:p>
        </p:txBody>
      </p:sp>
      <p:sp>
        <p:nvSpPr>
          <p:cNvPr id="10" name="Date Placeholder 4"/>
          <p:cNvSpPr>
            <a:spLocks noGrp="1"/>
          </p:cNvSpPr>
          <p:nvPr>
            <p:ph type="dt" sz="quarter" idx="10"/>
          </p:nvPr>
        </p:nvSpPr>
        <p:spPr>
          <a:xfrm>
            <a:off x="46038" y="6594475"/>
            <a:ext cx="1741487" cy="230188"/>
          </a:xfrm>
        </p:spPr>
        <p:txBody>
          <a:bodyPr wrap="square" numCol="1" anchorCtr="0" compatLnSpc="1">
            <a:prstTxWarp prst="textNoShape">
              <a:avLst/>
            </a:prstTxWarp>
          </a:bodyPr>
          <a:lstStyle/>
          <a:p>
            <a:pPr fontAlgn="base">
              <a:spcBef>
                <a:spcPct val="0"/>
              </a:spcBef>
              <a:spcAft>
                <a:spcPct val="0"/>
              </a:spcAft>
              <a:defRPr/>
            </a:pPr>
            <a:r>
              <a:rPr lang="en-US" dirty="0">
                <a:solidFill>
                  <a:srgbClr val="898989"/>
                </a:solidFill>
                <a:ea typeface="ＭＳ Ｐゴシック" charset="-128"/>
                <a:cs typeface="ＭＳ Ｐゴシック" charset="-128"/>
              </a:rPr>
              <a:t>June 6, 2017</a:t>
            </a:r>
          </a:p>
        </p:txBody>
      </p:sp>
      <p:pic>
        <p:nvPicPr>
          <p:cNvPr id="5" name="Content Placeholder 4"/>
          <p:cNvPicPr>
            <a:picLocks noGrp="1" noChangeAspect="1"/>
          </p:cNvPicPr>
          <p:nvPr>
            <p:ph idx="1"/>
          </p:nvPr>
        </p:nvPicPr>
        <p:blipFill>
          <a:blip r:embed="rId5" cstate="screen">
            <a:extLst>
              <a:ext uri="{28A0092B-C50C-407E-A947-70E740481C1C}">
                <a14:useLocalDpi xmlns:a14="http://schemas.microsoft.com/office/drawing/2010/main"/>
              </a:ext>
            </a:extLst>
          </a:blip>
          <a:stretch>
            <a:fillRect/>
          </a:stretch>
        </p:blipFill>
        <p:spPr>
          <a:xfrm>
            <a:off x="496710" y="1041320"/>
            <a:ext cx="4959117" cy="4959117"/>
          </a:xfrm>
        </p:spPr>
      </p:pic>
      <p:sp>
        <p:nvSpPr>
          <p:cNvPr id="4" name="TextBox 3"/>
          <p:cNvSpPr txBox="1"/>
          <p:nvPr/>
        </p:nvSpPr>
        <p:spPr>
          <a:xfrm>
            <a:off x="5597663" y="1975668"/>
            <a:ext cx="3282474" cy="2739211"/>
          </a:xfrm>
          <a:prstGeom prst="rect">
            <a:avLst/>
          </a:prstGeom>
          <a:noFill/>
        </p:spPr>
        <p:txBody>
          <a:bodyPr wrap="square" rtlCol="0">
            <a:spAutoFit/>
          </a:bodyPr>
          <a:lstStyle/>
          <a:p>
            <a:r>
              <a:rPr lang="en-US" sz="2800" b="1" dirty="0"/>
              <a:t>HL </a:t>
            </a:r>
            <a:r>
              <a:rPr lang="en-US" sz="2800" b="1" dirty="0" err="1"/>
              <a:t>Tauri</a:t>
            </a:r>
            <a:endParaRPr lang="en-US" sz="2800" b="1" dirty="0"/>
          </a:p>
          <a:p>
            <a:pPr marL="342900" indent="-342900">
              <a:buFont typeface="Arial"/>
              <a:buChar char="•"/>
            </a:pPr>
            <a:r>
              <a:rPr lang="en-US" sz="2400" dirty="0"/>
              <a:t>450 light years from Earth</a:t>
            </a:r>
          </a:p>
          <a:p>
            <a:pPr marL="342900" indent="-342900">
              <a:buFont typeface="Arial"/>
              <a:buChar char="•"/>
            </a:pPr>
            <a:r>
              <a:rPr lang="en-US" sz="2400" dirty="0"/>
              <a:t>T </a:t>
            </a:r>
            <a:r>
              <a:rPr lang="en-US" sz="2400" dirty="0" err="1"/>
              <a:t>Tauri</a:t>
            </a:r>
            <a:r>
              <a:rPr lang="en-US" sz="2400" dirty="0"/>
              <a:t> Star is a young Sun ~ 100Ka</a:t>
            </a:r>
          </a:p>
          <a:p>
            <a:pPr marL="342900" indent="-342900">
              <a:buFont typeface="Arial"/>
              <a:buChar char="•"/>
            </a:pPr>
            <a:r>
              <a:rPr lang="en-US" sz="2400" dirty="0"/>
              <a:t>Surrounded by </a:t>
            </a:r>
            <a:r>
              <a:rPr lang="en-US" sz="2400" dirty="0" err="1"/>
              <a:t>protoplanetary</a:t>
            </a:r>
            <a:r>
              <a:rPr lang="en-US" sz="2400" dirty="0"/>
              <a:t> disks</a:t>
            </a:r>
          </a:p>
        </p:txBody>
      </p:sp>
    </p:spTree>
    <p:extLst>
      <p:ext uri="{BB962C8B-B14F-4D97-AF65-F5344CB8AC3E}">
        <p14:creationId xmlns:p14="http://schemas.microsoft.com/office/powerpoint/2010/main" val="1531535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038" y="55119"/>
            <a:ext cx="9050337" cy="1143000"/>
          </a:xfrm>
        </p:spPr>
        <p:txBody>
          <a:bodyPr/>
          <a:lstStyle/>
          <a:p>
            <a:r>
              <a:rPr lang="en-US" sz="3600" dirty="0"/>
              <a:t>Formation of Earth and the solar system </a:t>
            </a:r>
            <a:endParaRPr lang="en-US" sz="2800" dirty="0"/>
          </a:p>
        </p:txBody>
      </p:sp>
      <p:sp>
        <p:nvSpPr>
          <p:cNvPr id="2" name="TextBox 1"/>
          <p:cNvSpPr txBox="1"/>
          <p:nvPr/>
        </p:nvSpPr>
        <p:spPr>
          <a:xfrm>
            <a:off x="5319648" y="6286698"/>
            <a:ext cx="3537472" cy="307777"/>
          </a:xfrm>
          <a:prstGeom prst="rect">
            <a:avLst/>
          </a:prstGeom>
          <a:noFill/>
        </p:spPr>
        <p:txBody>
          <a:bodyPr wrap="none" rtlCol="0">
            <a:spAutoFit/>
          </a:bodyPr>
          <a:lstStyle/>
          <a:p>
            <a:r>
              <a:rPr lang="en-US" sz="1400" dirty="0">
                <a:hlinkClick r:id="rId3"/>
              </a:rPr>
              <a:t>https://en.wikipedia.org/wiki/Solar_System</a:t>
            </a:r>
            <a:r>
              <a:rPr lang="en-US" sz="1400" dirty="0"/>
              <a:t> </a:t>
            </a:r>
          </a:p>
        </p:txBody>
      </p:sp>
      <p:sp>
        <p:nvSpPr>
          <p:cNvPr id="8" name="Footer Placeholder 6"/>
          <p:cNvSpPr>
            <a:spLocks noGrp="1"/>
          </p:cNvSpPr>
          <p:nvPr>
            <p:ph type="ftr" sz="quarter" idx="11"/>
          </p:nvPr>
        </p:nvSpPr>
        <p:spPr>
          <a:xfrm>
            <a:off x="1787525" y="6594475"/>
            <a:ext cx="6573838" cy="230188"/>
          </a:xfrm>
        </p:spPr>
        <p:txBody>
          <a:bodyPr/>
          <a:lstStyle/>
          <a:p>
            <a:pPr>
              <a:defRPr/>
            </a:pPr>
            <a:r>
              <a:rPr lang="en-US" dirty="0"/>
              <a:t>Looking Forward </a:t>
            </a:r>
            <a:r>
              <a:rPr lang="mr-IN" dirty="0"/>
              <a:t>–</a:t>
            </a:r>
            <a:r>
              <a:rPr lang="en-US" dirty="0"/>
              <a:t> Energy and the Environment</a:t>
            </a:r>
          </a:p>
        </p:txBody>
      </p:sp>
      <p:sp>
        <p:nvSpPr>
          <p:cNvPr id="9" name="Slide Number Placeholder 5"/>
          <p:cNvSpPr>
            <a:spLocks noGrp="1"/>
          </p:cNvSpPr>
          <p:nvPr>
            <p:ph type="sldNum" sz="quarter" idx="12"/>
          </p:nvPr>
        </p:nvSpPr>
        <p:spPr>
          <a:xfrm>
            <a:off x="8361363" y="6594475"/>
            <a:ext cx="735012" cy="230188"/>
          </a:xfrm>
        </p:spPr>
        <p:txBody>
          <a:bodyPr/>
          <a:lstStyle/>
          <a:p>
            <a:pPr>
              <a:defRPr/>
            </a:pPr>
            <a:fld id="{D2C6505D-CA52-024E-9578-3B84DCBB67EC}" type="slidenum">
              <a:rPr lang="en-US"/>
              <a:pPr>
                <a:defRPr/>
              </a:pPr>
              <a:t>19</a:t>
            </a:fld>
            <a:endParaRPr lang="en-US"/>
          </a:p>
        </p:txBody>
      </p:sp>
      <p:sp>
        <p:nvSpPr>
          <p:cNvPr id="10" name="Date Placeholder 4"/>
          <p:cNvSpPr>
            <a:spLocks noGrp="1"/>
          </p:cNvSpPr>
          <p:nvPr>
            <p:ph type="dt" sz="quarter" idx="10"/>
          </p:nvPr>
        </p:nvSpPr>
        <p:spPr>
          <a:xfrm>
            <a:off x="46038" y="6594475"/>
            <a:ext cx="1741487" cy="230188"/>
          </a:xfrm>
        </p:spPr>
        <p:txBody>
          <a:bodyPr wrap="square" numCol="1" anchorCtr="0" compatLnSpc="1">
            <a:prstTxWarp prst="textNoShape">
              <a:avLst/>
            </a:prstTxWarp>
          </a:bodyPr>
          <a:lstStyle/>
          <a:p>
            <a:pPr fontAlgn="base">
              <a:spcBef>
                <a:spcPct val="0"/>
              </a:spcBef>
              <a:spcAft>
                <a:spcPct val="0"/>
              </a:spcAft>
              <a:defRPr/>
            </a:pPr>
            <a:r>
              <a:rPr lang="en-US" dirty="0">
                <a:solidFill>
                  <a:srgbClr val="898989"/>
                </a:solidFill>
                <a:ea typeface="ＭＳ Ｐゴシック" charset="-128"/>
                <a:cs typeface="ＭＳ Ｐゴシック" charset="-128"/>
              </a:rPr>
              <a:t>June 6, 2017</a:t>
            </a:r>
          </a:p>
        </p:txBody>
      </p:sp>
      <p:pic>
        <p:nvPicPr>
          <p:cNvPr id="5" name="Content Placeholder 4"/>
          <p:cNvPicPr>
            <a:picLocks noGrp="1" noChangeAspect="1"/>
          </p:cNvPicPr>
          <p:nvPr>
            <p:ph idx="1"/>
          </p:nvPr>
        </p:nvPicPr>
        <p:blipFill>
          <a:blip r:embed="rId4">
            <a:extLst>
              <a:ext uri="{28A0092B-C50C-407E-A947-70E740481C1C}">
                <a14:useLocalDpi xmlns:a14="http://schemas.microsoft.com/office/drawing/2010/main"/>
              </a:ext>
            </a:extLst>
          </a:blip>
          <a:stretch>
            <a:fillRect/>
          </a:stretch>
        </p:blipFill>
        <p:spPr>
          <a:xfrm>
            <a:off x="313553" y="1179247"/>
            <a:ext cx="8543567" cy="5046044"/>
          </a:xfrm>
        </p:spPr>
      </p:pic>
    </p:spTree>
    <p:extLst>
      <p:ext uri="{BB962C8B-B14F-4D97-AF65-F5344CB8AC3E}">
        <p14:creationId xmlns:p14="http://schemas.microsoft.com/office/powerpoint/2010/main" val="2554568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161941" y="235110"/>
            <a:ext cx="8758651" cy="6145838"/>
          </a:xfrm>
        </p:spPr>
      </p:pic>
      <p:sp>
        <p:nvSpPr>
          <p:cNvPr id="2" name="TextBox 1"/>
          <p:cNvSpPr txBox="1"/>
          <p:nvPr/>
        </p:nvSpPr>
        <p:spPr>
          <a:xfrm>
            <a:off x="3510126" y="6312644"/>
            <a:ext cx="5633874" cy="307777"/>
          </a:xfrm>
          <a:prstGeom prst="rect">
            <a:avLst/>
          </a:prstGeom>
          <a:noFill/>
        </p:spPr>
        <p:txBody>
          <a:bodyPr wrap="none" rtlCol="0">
            <a:spAutoFit/>
          </a:bodyPr>
          <a:lstStyle/>
          <a:p>
            <a:r>
              <a:rPr lang="en-US" sz="1400" dirty="0">
                <a:hlinkClick r:id="rId4"/>
              </a:rPr>
              <a:t>http://oxford-labs.com/wp-content/uploads/2009/04/periodic-table.jpg</a:t>
            </a:r>
            <a:r>
              <a:rPr lang="en-US" sz="1400" dirty="0"/>
              <a:t> </a:t>
            </a:r>
          </a:p>
        </p:txBody>
      </p:sp>
      <p:sp>
        <p:nvSpPr>
          <p:cNvPr id="8" name="Footer Placeholder 6"/>
          <p:cNvSpPr>
            <a:spLocks noGrp="1"/>
          </p:cNvSpPr>
          <p:nvPr>
            <p:ph type="ftr" sz="quarter" idx="11"/>
          </p:nvPr>
        </p:nvSpPr>
        <p:spPr>
          <a:xfrm>
            <a:off x="1787525" y="6594475"/>
            <a:ext cx="6573838" cy="230188"/>
          </a:xfrm>
        </p:spPr>
        <p:txBody>
          <a:bodyPr/>
          <a:lstStyle/>
          <a:p>
            <a:pPr>
              <a:defRPr/>
            </a:pPr>
            <a:r>
              <a:rPr lang="en-US" dirty="0"/>
              <a:t>Looking Forward </a:t>
            </a:r>
            <a:r>
              <a:rPr lang="mr-IN" dirty="0"/>
              <a:t>–</a:t>
            </a:r>
            <a:r>
              <a:rPr lang="en-US" dirty="0"/>
              <a:t> Energy and the Environment</a:t>
            </a:r>
          </a:p>
        </p:txBody>
      </p:sp>
      <p:sp>
        <p:nvSpPr>
          <p:cNvPr id="9" name="Slide Number Placeholder 5"/>
          <p:cNvSpPr>
            <a:spLocks noGrp="1"/>
          </p:cNvSpPr>
          <p:nvPr>
            <p:ph type="sldNum" sz="quarter" idx="12"/>
          </p:nvPr>
        </p:nvSpPr>
        <p:spPr>
          <a:xfrm>
            <a:off x="8361363" y="6594475"/>
            <a:ext cx="735012" cy="230188"/>
          </a:xfrm>
        </p:spPr>
        <p:txBody>
          <a:bodyPr/>
          <a:lstStyle/>
          <a:p>
            <a:pPr>
              <a:defRPr/>
            </a:pPr>
            <a:fld id="{D2C6505D-CA52-024E-9578-3B84DCBB67EC}" type="slidenum">
              <a:rPr lang="en-US"/>
              <a:pPr>
                <a:defRPr/>
              </a:pPr>
              <a:t>2</a:t>
            </a:fld>
            <a:endParaRPr lang="en-US"/>
          </a:p>
        </p:txBody>
      </p:sp>
      <p:sp>
        <p:nvSpPr>
          <p:cNvPr id="10" name="Date Placeholder 4"/>
          <p:cNvSpPr>
            <a:spLocks noGrp="1"/>
          </p:cNvSpPr>
          <p:nvPr>
            <p:ph type="dt" sz="quarter" idx="10"/>
          </p:nvPr>
        </p:nvSpPr>
        <p:spPr>
          <a:xfrm>
            <a:off x="46038" y="6594475"/>
            <a:ext cx="1741487" cy="230188"/>
          </a:xfrm>
        </p:spPr>
        <p:txBody>
          <a:bodyPr wrap="square" numCol="1" anchorCtr="0" compatLnSpc="1">
            <a:prstTxWarp prst="textNoShape">
              <a:avLst/>
            </a:prstTxWarp>
          </a:bodyPr>
          <a:lstStyle/>
          <a:p>
            <a:pPr fontAlgn="base">
              <a:spcBef>
                <a:spcPct val="0"/>
              </a:spcBef>
              <a:spcAft>
                <a:spcPct val="0"/>
              </a:spcAft>
              <a:defRPr/>
            </a:pPr>
            <a:r>
              <a:rPr lang="en-US" dirty="0">
                <a:solidFill>
                  <a:srgbClr val="898989"/>
                </a:solidFill>
                <a:ea typeface="ＭＳ Ｐゴシック" charset="-128"/>
                <a:cs typeface="ＭＳ Ｐゴシック" charset="-128"/>
              </a:rPr>
              <a:t>June 6, 2017</a:t>
            </a:r>
          </a:p>
        </p:txBody>
      </p:sp>
    </p:spTree>
    <p:extLst>
      <p:ext uri="{BB962C8B-B14F-4D97-AF65-F5344CB8AC3E}">
        <p14:creationId xmlns:p14="http://schemas.microsoft.com/office/powerpoint/2010/main" val="1746003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973" y="-38259"/>
            <a:ext cx="6966050" cy="6679774"/>
          </a:xfrm>
          <a:prstGeom prst="rect">
            <a:avLst/>
          </a:prstGeom>
        </p:spPr>
      </p:pic>
      <p:sp>
        <p:nvSpPr>
          <p:cNvPr id="14" name="Title 13"/>
          <p:cNvSpPr>
            <a:spLocks noGrp="1"/>
          </p:cNvSpPr>
          <p:nvPr>
            <p:ph type="title"/>
          </p:nvPr>
        </p:nvSpPr>
        <p:spPr>
          <a:xfrm>
            <a:off x="-47625" y="219519"/>
            <a:ext cx="9144000" cy="788010"/>
          </a:xfrm>
        </p:spPr>
        <p:txBody>
          <a:bodyPr/>
          <a:lstStyle/>
          <a:p>
            <a:pPr algn="r"/>
            <a:r>
              <a:rPr lang="en-US" sz="4000" dirty="0"/>
              <a:t>Earth evolution</a:t>
            </a:r>
            <a:br>
              <a:rPr lang="en-US" sz="4000" dirty="0"/>
            </a:br>
            <a:r>
              <a:rPr lang="en-US" sz="4000" dirty="0"/>
              <a:t>(~4.5-4.6 </a:t>
            </a:r>
            <a:r>
              <a:rPr lang="en-US" sz="4000" dirty="0" err="1"/>
              <a:t>Ga</a:t>
            </a:r>
            <a:r>
              <a:rPr lang="en-US" sz="4000" dirty="0"/>
              <a:t>)</a:t>
            </a:r>
          </a:p>
        </p:txBody>
      </p:sp>
      <p:sp>
        <p:nvSpPr>
          <p:cNvPr id="10" name="Footer Placeholder 6"/>
          <p:cNvSpPr>
            <a:spLocks noGrp="1"/>
          </p:cNvSpPr>
          <p:nvPr>
            <p:ph type="ftr" sz="quarter" idx="11"/>
          </p:nvPr>
        </p:nvSpPr>
        <p:spPr>
          <a:xfrm>
            <a:off x="1787525" y="6594475"/>
            <a:ext cx="6573838" cy="230188"/>
          </a:xfrm>
        </p:spPr>
        <p:txBody>
          <a:bodyPr/>
          <a:lstStyle/>
          <a:p>
            <a:pPr>
              <a:defRPr/>
            </a:pPr>
            <a:r>
              <a:rPr lang="en-US" dirty="0"/>
              <a:t>Looking Forward </a:t>
            </a:r>
            <a:r>
              <a:rPr lang="mr-IN" dirty="0"/>
              <a:t>–</a:t>
            </a:r>
            <a:r>
              <a:rPr lang="en-US" dirty="0"/>
              <a:t> Energy and the Environment</a:t>
            </a:r>
          </a:p>
        </p:txBody>
      </p:sp>
      <p:sp>
        <p:nvSpPr>
          <p:cNvPr id="11" name="Slide Number Placeholder 5"/>
          <p:cNvSpPr>
            <a:spLocks noGrp="1"/>
          </p:cNvSpPr>
          <p:nvPr>
            <p:ph type="sldNum" sz="quarter" idx="12"/>
          </p:nvPr>
        </p:nvSpPr>
        <p:spPr>
          <a:xfrm>
            <a:off x="8361363" y="6594475"/>
            <a:ext cx="735012" cy="230188"/>
          </a:xfrm>
        </p:spPr>
        <p:txBody>
          <a:bodyPr/>
          <a:lstStyle/>
          <a:p>
            <a:pPr>
              <a:defRPr/>
            </a:pPr>
            <a:fld id="{D2C6505D-CA52-024E-9578-3B84DCBB67EC}" type="slidenum">
              <a:rPr lang="en-US"/>
              <a:pPr>
                <a:defRPr/>
              </a:pPr>
              <a:t>20</a:t>
            </a:fld>
            <a:endParaRPr lang="en-US"/>
          </a:p>
        </p:txBody>
      </p:sp>
      <p:sp>
        <p:nvSpPr>
          <p:cNvPr id="12" name="Date Placeholder 4"/>
          <p:cNvSpPr>
            <a:spLocks noGrp="1"/>
          </p:cNvSpPr>
          <p:nvPr>
            <p:ph type="dt" sz="quarter" idx="10"/>
          </p:nvPr>
        </p:nvSpPr>
        <p:spPr>
          <a:xfrm>
            <a:off x="46038" y="6594475"/>
            <a:ext cx="1741487" cy="230188"/>
          </a:xfrm>
        </p:spPr>
        <p:txBody>
          <a:bodyPr wrap="square" numCol="1" anchorCtr="0" compatLnSpc="1">
            <a:prstTxWarp prst="textNoShape">
              <a:avLst/>
            </a:prstTxWarp>
          </a:bodyPr>
          <a:lstStyle/>
          <a:p>
            <a:pPr fontAlgn="base">
              <a:spcBef>
                <a:spcPct val="0"/>
              </a:spcBef>
              <a:spcAft>
                <a:spcPct val="0"/>
              </a:spcAft>
              <a:defRPr/>
            </a:pPr>
            <a:r>
              <a:rPr lang="en-US" dirty="0">
                <a:solidFill>
                  <a:srgbClr val="898989"/>
                </a:solidFill>
                <a:ea typeface="ＭＳ Ｐゴシック" charset="-128"/>
                <a:cs typeface="ＭＳ Ｐゴシック" charset="-128"/>
              </a:rPr>
              <a:t>June 6, 2017</a:t>
            </a:r>
          </a:p>
        </p:txBody>
      </p:sp>
      <p:sp>
        <p:nvSpPr>
          <p:cNvPr id="2" name="TextBox 1"/>
          <p:cNvSpPr txBox="1"/>
          <p:nvPr/>
        </p:nvSpPr>
        <p:spPr>
          <a:xfrm>
            <a:off x="6839794" y="1992300"/>
            <a:ext cx="2256581" cy="3785652"/>
          </a:xfrm>
          <a:prstGeom prst="rect">
            <a:avLst/>
          </a:prstGeom>
          <a:noFill/>
        </p:spPr>
        <p:txBody>
          <a:bodyPr wrap="square" rtlCol="0">
            <a:spAutoFit/>
          </a:bodyPr>
          <a:lstStyle/>
          <a:p>
            <a:pPr marL="285750" indent="-285750">
              <a:buFont typeface="Arial"/>
              <a:buChar char="•"/>
            </a:pPr>
            <a:r>
              <a:rPr lang="en-US" sz="1600" dirty="0"/>
              <a:t>Early Earth was hot! Magma Ocean?</a:t>
            </a:r>
          </a:p>
          <a:p>
            <a:endParaRPr lang="en-US" sz="1600" dirty="0"/>
          </a:p>
          <a:p>
            <a:pPr marL="285750" indent="-285750">
              <a:buFont typeface="Arial"/>
              <a:buChar char="•"/>
            </a:pPr>
            <a:r>
              <a:rPr lang="en-US" sz="1600" dirty="0"/>
              <a:t>Heat from kinetic energy of collisions</a:t>
            </a:r>
          </a:p>
          <a:p>
            <a:endParaRPr lang="en-US" sz="1600" dirty="0"/>
          </a:p>
          <a:p>
            <a:pPr marL="285750" indent="-285750">
              <a:buFont typeface="Arial"/>
              <a:buChar char="•"/>
            </a:pPr>
            <a:r>
              <a:rPr lang="en-US" sz="1600" dirty="0"/>
              <a:t>Solar nebula was richer in radioactive elements than today (they have decayed away)</a:t>
            </a:r>
          </a:p>
          <a:p>
            <a:endParaRPr lang="en-US" sz="1600" dirty="0"/>
          </a:p>
          <a:p>
            <a:pPr marL="285750" indent="-285750">
              <a:buFont typeface="Arial"/>
              <a:buChar char="•"/>
            </a:pPr>
            <a:r>
              <a:rPr lang="en-US" sz="1600" dirty="0"/>
              <a:t>Faint Young Sun (~70% of today)</a:t>
            </a:r>
          </a:p>
        </p:txBody>
      </p:sp>
    </p:spTree>
    <p:extLst>
      <p:ext uri="{BB962C8B-B14F-4D97-AF65-F5344CB8AC3E}">
        <p14:creationId xmlns:p14="http://schemas.microsoft.com/office/powerpoint/2010/main" val="2552515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02305" y="3101735"/>
            <a:ext cx="4221212" cy="3165909"/>
          </a:xfrm>
          <a:prstGeom prst="rect">
            <a:avLst/>
          </a:prstGeom>
        </p:spPr>
      </p:pic>
      <p:sp>
        <p:nvSpPr>
          <p:cNvPr id="14" name="Title 13"/>
          <p:cNvSpPr>
            <a:spLocks noGrp="1"/>
          </p:cNvSpPr>
          <p:nvPr>
            <p:ph type="title"/>
          </p:nvPr>
        </p:nvSpPr>
        <p:spPr>
          <a:xfrm>
            <a:off x="0" y="188158"/>
            <a:ext cx="9144000" cy="1310574"/>
          </a:xfrm>
        </p:spPr>
        <p:txBody>
          <a:bodyPr/>
          <a:lstStyle/>
          <a:p>
            <a:r>
              <a:rPr lang="en-US" sz="3600" dirty="0"/>
              <a:t>4.5Ga as the age of the Earth...some evidence</a:t>
            </a:r>
          </a:p>
        </p:txBody>
      </p:sp>
      <p:sp>
        <p:nvSpPr>
          <p:cNvPr id="2" name="TextBox 1"/>
          <p:cNvSpPr txBox="1"/>
          <p:nvPr/>
        </p:nvSpPr>
        <p:spPr>
          <a:xfrm>
            <a:off x="1959706" y="6286698"/>
            <a:ext cx="7290465" cy="307777"/>
          </a:xfrm>
          <a:prstGeom prst="rect">
            <a:avLst/>
          </a:prstGeom>
          <a:noFill/>
        </p:spPr>
        <p:txBody>
          <a:bodyPr wrap="none" rtlCol="0">
            <a:spAutoFit/>
          </a:bodyPr>
          <a:lstStyle/>
          <a:p>
            <a:r>
              <a:rPr lang="en-US" sz="1400" dirty="0">
                <a:hlinkClick r:id="rId4"/>
              </a:rPr>
              <a:t>http://www.lpi.usra.edu/lunar/samples/atlas/detail/?mission=Apollo%2016&amp;sample=67215</a:t>
            </a:r>
            <a:r>
              <a:rPr lang="en-US" sz="1400" dirty="0"/>
              <a:t> </a:t>
            </a:r>
          </a:p>
        </p:txBody>
      </p:sp>
      <p:sp>
        <p:nvSpPr>
          <p:cNvPr id="3" name="TextBox 2"/>
          <p:cNvSpPr txBox="1"/>
          <p:nvPr/>
        </p:nvSpPr>
        <p:spPr>
          <a:xfrm>
            <a:off x="4548509" y="1515690"/>
            <a:ext cx="4547866" cy="1446550"/>
          </a:xfrm>
          <a:prstGeom prst="rect">
            <a:avLst/>
          </a:prstGeom>
          <a:noFill/>
        </p:spPr>
        <p:txBody>
          <a:bodyPr wrap="square" rtlCol="0">
            <a:spAutoFit/>
          </a:bodyPr>
          <a:lstStyle/>
          <a:p>
            <a:pPr algn="ctr"/>
            <a:r>
              <a:rPr lang="en-US" sz="2800" b="1" dirty="0"/>
              <a:t>Lake </a:t>
            </a:r>
            <a:r>
              <a:rPr lang="en-US" sz="2800" b="1" dirty="0" err="1"/>
              <a:t>Tagish</a:t>
            </a:r>
            <a:r>
              <a:rPr lang="en-US" sz="2800" b="1" dirty="0"/>
              <a:t> Meteorite</a:t>
            </a:r>
          </a:p>
          <a:p>
            <a:pPr algn="ctr"/>
            <a:r>
              <a:rPr lang="en-US" sz="2000" dirty="0"/>
              <a:t>One of the most primitive solar system material ever studied</a:t>
            </a:r>
          </a:p>
          <a:p>
            <a:pPr algn="ctr"/>
            <a:r>
              <a:rPr lang="en-US" sz="2000" dirty="0"/>
              <a:t>(fell on iced lake in Canada in 2000)</a:t>
            </a:r>
          </a:p>
        </p:txBody>
      </p:sp>
      <p:pic>
        <p:nvPicPr>
          <p:cNvPr id="11" name="Picture 10"/>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64626" y="1498732"/>
            <a:ext cx="4175482" cy="3131612"/>
          </a:xfrm>
          <a:prstGeom prst="rect">
            <a:avLst/>
          </a:prstGeom>
        </p:spPr>
      </p:pic>
      <p:sp>
        <p:nvSpPr>
          <p:cNvPr id="12" name="TextBox 11"/>
          <p:cNvSpPr txBox="1"/>
          <p:nvPr/>
        </p:nvSpPr>
        <p:spPr>
          <a:xfrm>
            <a:off x="46038" y="4630344"/>
            <a:ext cx="4656267" cy="1446550"/>
          </a:xfrm>
          <a:prstGeom prst="rect">
            <a:avLst/>
          </a:prstGeom>
          <a:noFill/>
        </p:spPr>
        <p:txBody>
          <a:bodyPr wrap="square" rtlCol="0">
            <a:spAutoFit/>
          </a:bodyPr>
          <a:lstStyle/>
          <a:p>
            <a:pPr algn="ctr"/>
            <a:r>
              <a:rPr lang="en-US" sz="2800" b="1" dirty="0"/>
              <a:t>Canyon Diablo Meteorite</a:t>
            </a:r>
          </a:p>
          <a:p>
            <a:pPr algn="ctr"/>
            <a:r>
              <a:rPr lang="en-US" sz="2000" dirty="0" err="1"/>
              <a:t>Pb</a:t>
            </a:r>
            <a:r>
              <a:rPr lang="en-US" sz="2000" dirty="0"/>
              <a:t> dated to 4.55 ± 0.07 </a:t>
            </a:r>
            <a:r>
              <a:rPr lang="en-US" sz="2000" dirty="0" err="1"/>
              <a:t>Ga</a:t>
            </a:r>
            <a:endParaRPr lang="en-US" sz="2000" dirty="0"/>
          </a:p>
          <a:p>
            <a:pPr algn="ctr"/>
            <a:r>
              <a:rPr lang="en-US" sz="2000" dirty="0"/>
              <a:t>(fell 50000 years ago)</a:t>
            </a:r>
          </a:p>
          <a:p>
            <a:pPr algn="ctr"/>
            <a:endParaRPr lang="en-US" sz="2000" dirty="0"/>
          </a:p>
        </p:txBody>
      </p:sp>
      <p:sp>
        <p:nvSpPr>
          <p:cNvPr id="13" name="Footer Placeholder 6"/>
          <p:cNvSpPr>
            <a:spLocks noGrp="1"/>
          </p:cNvSpPr>
          <p:nvPr>
            <p:ph type="ftr" sz="quarter" idx="11"/>
          </p:nvPr>
        </p:nvSpPr>
        <p:spPr>
          <a:xfrm>
            <a:off x="1787525" y="6594475"/>
            <a:ext cx="6573838" cy="230188"/>
          </a:xfrm>
        </p:spPr>
        <p:txBody>
          <a:bodyPr/>
          <a:lstStyle/>
          <a:p>
            <a:pPr>
              <a:defRPr/>
            </a:pPr>
            <a:r>
              <a:rPr lang="en-US" dirty="0"/>
              <a:t>Looking Forward </a:t>
            </a:r>
            <a:r>
              <a:rPr lang="mr-IN" dirty="0"/>
              <a:t>–</a:t>
            </a:r>
            <a:r>
              <a:rPr lang="en-US" dirty="0"/>
              <a:t> Energy and the Environment</a:t>
            </a:r>
          </a:p>
        </p:txBody>
      </p:sp>
      <p:sp>
        <p:nvSpPr>
          <p:cNvPr id="15" name="Slide Number Placeholder 5"/>
          <p:cNvSpPr>
            <a:spLocks noGrp="1"/>
          </p:cNvSpPr>
          <p:nvPr>
            <p:ph type="sldNum" sz="quarter" idx="12"/>
          </p:nvPr>
        </p:nvSpPr>
        <p:spPr>
          <a:xfrm>
            <a:off x="8361363" y="6594475"/>
            <a:ext cx="735012" cy="230188"/>
          </a:xfrm>
        </p:spPr>
        <p:txBody>
          <a:bodyPr/>
          <a:lstStyle/>
          <a:p>
            <a:pPr>
              <a:defRPr/>
            </a:pPr>
            <a:fld id="{D2C6505D-CA52-024E-9578-3B84DCBB67EC}" type="slidenum">
              <a:rPr lang="en-US"/>
              <a:pPr>
                <a:defRPr/>
              </a:pPr>
              <a:t>21</a:t>
            </a:fld>
            <a:endParaRPr lang="en-US"/>
          </a:p>
        </p:txBody>
      </p:sp>
      <p:sp>
        <p:nvSpPr>
          <p:cNvPr id="17" name="Date Placeholder 4"/>
          <p:cNvSpPr>
            <a:spLocks noGrp="1"/>
          </p:cNvSpPr>
          <p:nvPr>
            <p:ph type="dt" sz="quarter" idx="10"/>
          </p:nvPr>
        </p:nvSpPr>
        <p:spPr>
          <a:xfrm>
            <a:off x="46038" y="6594475"/>
            <a:ext cx="1741487" cy="230188"/>
          </a:xfrm>
        </p:spPr>
        <p:txBody>
          <a:bodyPr wrap="square" numCol="1" anchorCtr="0" compatLnSpc="1">
            <a:prstTxWarp prst="textNoShape">
              <a:avLst/>
            </a:prstTxWarp>
          </a:bodyPr>
          <a:lstStyle/>
          <a:p>
            <a:pPr fontAlgn="base">
              <a:spcBef>
                <a:spcPct val="0"/>
              </a:spcBef>
              <a:spcAft>
                <a:spcPct val="0"/>
              </a:spcAft>
              <a:defRPr/>
            </a:pPr>
            <a:r>
              <a:rPr lang="en-US" dirty="0">
                <a:solidFill>
                  <a:srgbClr val="898989"/>
                </a:solidFill>
                <a:ea typeface="ＭＳ Ｐゴシック" charset="-128"/>
                <a:cs typeface="ＭＳ Ｐゴシック" charset="-128"/>
              </a:rPr>
              <a:t>June 6, 2017</a:t>
            </a:r>
          </a:p>
        </p:txBody>
      </p:sp>
    </p:spTree>
    <p:extLst>
      <p:ext uri="{BB962C8B-B14F-4D97-AF65-F5344CB8AC3E}">
        <p14:creationId xmlns:p14="http://schemas.microsoft.com/office/powerpoint/2010/main" val="1890113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11696" y="2545966"/>
            <a:ext cx="4832304" cy="3819131"/>
          </a:xfrm>
          <a:prstGeom prst="rect">
            <a:avLst/>
          </a:prstGeom>
        </p:spPr>
      </p:pic>
      <p:sp>
        <p:nvSpPr>
          <p:cNvPr id="14" name="Title 13"/>
          <p:cNvSpPr>
            <a:spLocks noGrp="1"/>
          </p:cNvSpPr>
          <p:nvPr>
            <p:ph type="title"/>
          </p:nvPr>
        </p:nvSpPr>
        <p:spPr>
          <a:xfrm>
            <a:off x="0" y="188158"/>
            <a:ext cx="9144000" cy="1310574"/>
          </a:xfrm>
        </p:spPr>
        <p:txBody>
          <a:bodyPr/>
          <a:lstStyle/>
          <a:p>
            <a:r>
              <a:rPr lang="en-US" sz="3600" dirty="0"/>
              <a:t>4.5Ga as the age of the Earth...some evidence</a:t>
            </a:r>
          </a:p>
        </p:txBody>
      </p:sp>
      <p:sp>
        <p:nvSpPr>
          <p:cNvPr id="2" name="TextBox 1"/>
          <p:cNvSpPr txBox="1"/>
          <p:nvPr/>
        </p:nvSpPr>
        <p:spPr>
          <a:xfrm>
            <a:off x="1959706" y="6286698"/>
            <a:ext cx="7290465" cy="307777"/>
          </a:xfrm>
          <a:prstGeom prst="rect">
            <a:avLst/>
          </a:prstGeom>
          <a:noFill/>
        </p:spPr>
        <p:txBody>
          <a:bodyPr wrap="none" rtlCol="0">
            <a:spAutoFit/>
          </a:bodyPr>
          <a:lstStyle/>
          <a:p>
            <a:r>
              <a:rPr lang="en-US" sz="1400" dirty="0">
                <a:hlinkClick r:id="rId4"/>
              </a:rPr>
              <a:t>http://www.lpi.usra.edu/lunar/samples/atlas/detail/?mission=Apollo%2016&amp;sample=67215</a:t>
            </a:r>
            <a:r>
              <a:rPr lang="en-US" sz="1400" dirty="0"/>
              <a:t> </a:t>
            </a:r>
          </a:p>
        </p:txBody>
      </p:sp>
      <p:pic>
        <p:nvPicPr>
          <p:cNvPr id="10" name="Picture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88034" y="1498732"/>
            <a:ext cx="4111665" cy="3083749"/>
          </a:xfrm>
          <a:prstGeom prst="rect">
            <a:avLst/>
          </a:prstGeom>
        </p:spPr>
      </p:pic>
      <p:sp>
        <p:nvSpPr>
          <p:cNvPr id="3" name="TextBox 2"/>
          <p:cNvSpPr txBox="1"/>
          <p:nvPr/>
        </p:nvSpPr>
        <p:spPr>
          <a:xfrm>
            <a:off x="4440108" y="1446741"/>
            <a:ext cx="4656267" cy="1138773"/>
          </a:xfrm>
          <a:prstGeom prst="rect">
            <a:avLst/>
          </a:prstGeom>
          <a:noFill/>
        </p:spPr>
        <p:txBody>
          <a:bodyPr wrap="square" rtlCol="0">
            <a:spAutoFit/>
          </a:bodyPr>
          <a:lstStyle/>
          <a:p>
            <a:pPr algn="ctr"/>
            <a:r>
              <a:rPr lang="en-US" sz="2000" dirty="0"/>
              <a:t>Sample 67215, </a:t>
            </a:r>
            <a:r>
              <a:rPr lang="en-US" sz="2400" b="1" dirty="0"/>
              <a:t>Apollo 16</a:t>
            </a:r>
            <a:endParaRPr lang="en-US" sz="2000" dirty="0"/>
          </a:p>
          <a:p>
            <a:pPr algn="ctr"/>
            <a:r>
              <a:rPr lang="en-US" sz="2400" dirty="0"/>
              <a:t>(</a:t>
            </a:r>
            <a:r>
              <a:rPr lang="en-US" sz="2400" b="1" dirty="0"/>
              <a:t>4.44+/-0.11 </a:t>
            </a:r>
            <a:r>
              <a:rPr lang="en-US" sz="2400" b="1" dirty="0" err="1"/>
              <a:t>Ga</a:t>
            </a:r>
            <a:r>
              <a:rPr lang="en-US" sz="2400" dirty="0"/>
              <a:t>)</a:t>
            </a:r>
            <a:br>
              <a:rPr lang="en-US" sz="2400" dirty="0"/>
            </a:br>
            <a:r>
              <a:rPr lang="en-US" sz="2000" dirty="0"/>
              <a:t>100 Ma younger than oldest meteorites </a:t>
            </a:r>
          </a:p>
        </p:txBody>
      </p:sp>
      <p:sp>
        <p:nvSpPr>
          <p:cNvPr id="11" name="Footer Placeholder 6"/>
          <p:cNvSpPr>
            <a:spLocks noGrp="1"/>
          </p:cNvSpPr>
          <p:nvPr>
            <p:ph type="ftr" sz="quarter" idx="11"/>
          </p:nvPr>
        </p:nvSpPr>
        <p:spPr>
          <a:xfrm>
            <a:off x="1787525" y="6594475"/>
            <a:ext cx="6573838" cy="230188"/>
          </a:xfrm>
        </p:spPr>
        <p:txBody>
          <a:bodyPr/>
          <a:lstStyle/>
          <a:p>
            <a:pPr>
              <a:defRPr/>
            </a:pPr>
            <a:r>
              <a:rPr lang="en-US" dirty="0"/>
              <a:t>Looking Forward </a:t>
            </a:r>
            <a:r>
              <a:rPr lang="mr-IN" dirty="0"/>
              <a:t>–</a:t>
            </a:r>
            <a:r>
              <a:rPr lang="en-US" dirty="0"/>
              <a:t> Energy and the Environment</a:t>
            </a:r>
          </a:p>
        </p:txBody>
      </p:sp>
      <p:sp>
        <p:nvSpPr>
          <p:cNvPr id="12" name="Slide Number Placeholder 5"/>
          <p:cNvSpPr>
            <a:spLocks noGrp="1"/>
          </p:cNvSpPr>
          <p:nvPr>
            <p:ph type="sldNum" sz="quarter" idx="12"/>
          </p:nvPr>
        </p:nvSpPr>
        <p:spPr>
          <a:xfrm>
            <a:off x="8361363" y="6594475"/>
            <a:ext cx="735012" cy="230188"/>
          </a:xfrm>
        </p:spPr>
        <p:txBody>
          <a:bodyPr/>
          <a:lstStyle/>
          <a:p>
            <a:pPr>
              <a:defRPr/>
            </a:pPr>
            <a:fld id="{D2C6505D-CA52-024E-9578-3B84DCBB67EC}" type="slidenum">
              <a:rPr lang="en-US"/>
              <a:pPr>
                <a:defRPr/>
              </a:pPr>
              <a:t>22</a:t>
            </a:fld>
            <a:endParaRPr lang="en-US"/>
          </a:p>
        </p:txBody>
      </p:sp>
      <p:sp>
        <p:nvSpPr>
          <p:cNvPr id="13" name="Date Placeholder 4"/>
          <p:cNvSpPr>
            <a:spLocks noGrp="1"/>
          </p:cNvSpPr>
          <p:nvPr>
            <p:ph type="dt" sz="quarter" idx="10"/>
          </p:nvPr>
        </p:nvSpPr>
        <p:spPr>
          <a:xfrm>
            <a:off x="46038" y="6594475"/>
            <a:ext cx="1741487" cy="230188"/>
          </a:xfrm>
        </p:spPr>
        <p:txBody>
          <a:bodyPr wrap="square" numCol="1" anchorCtr="0" compatLnSpc="1">
            <a:prstTxWarp prst="textNoShape">
              <a:avLst/>
            </a:prstTxWarp>
          </a:bodyPr>
          <a:lstStyle/>
          <a:p>
            <a:pPr fontAlgn="base">
              <a:spcBef>
                <a:spcPct val="0"/>
              </a:spcBef>
              <a:spcAft>
                <a:spcPct val="0"/>
              </a:spcAft>
              <a:defRPr/>
            </a:pPr>
            <a:r>
              <a:rPr lang="en-US" dirty="0">
                <a:solidFill>
                  <a:srgbClr val="898989"/>
                </a:solidFill>
                <a:ea typeface="ＭＳ Ｐゴシック" charset="-128"/>
                <a:cs typeface="ＭＳ Ｐゴシック" charset="-128"/>
              </a:rPr>
              <a:t>June 6, 2017</a:t>
            </a:r>
          </a:p>
        </p:txBody>
      </p:sp>
    </p:spTree>
    <p:extLst>
      <p:ext uri="{BB962C8B-B14F-4D97-AF65-F5344CB8AC3E}">
        <p14:creationId xmlns:p14="http://schemas.microsoft.com/office/powerpoint/2010/main" val="12297464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82266" y="1189918"/>
            <a:ext cx="3753522" cy="5175180"/>
          </a:xfrm>
          <a:prstGeom prst="rect">
            <a:avLst/>
          </a:prstGeom>
        </p:spPr>
      </p:pic>
      <p:sp>
        <p:nvSpPr>
          <p:cNvPr id="14" name="Title 13"/>
          <p:cNvSpPr>
            <a:spLocks noGrp="1"/>
          </p:cNvSpPr>
          <p:nvPr>
            <p:ph type="title"/>
          </p:nvPr>
        </p:nvSpPr>
        <p:spPr>
          <a:xfrm>
            <a:off x="0" y="-235199"/>
            <a:ext cx="9144000" cy="1310574"/>
          </a:xfrm>
        </p:spPr>
        <p:txBody>
          <a:bodyPr/>
          <a:lstStyle/>
          <a:p>
            <a:r>
              <a:rPr lang="en-US" sz="3600" dirty="0"/>
              <a:t>4.5Ga as the age of the Earth...some evidence</a:t>
            </a:r>
          </a:p>
        </p:txBody>
      </p:sp>
      <p:sp>
        <p:nvSpPr>
          <p:cNvPr id="2" name="TextBox 1"/>
          <p:cNvSpPr txBox="1"/>
          <p:nvPr/>
        </p:nvSpPr>
        <p:spPr>
          <a:xfrm>
            <a:off x="5347521" y="6365098"/>
            <a:ext cx="3388267" cy="307777"/>
          </a:xfrm>
          <a:prstGeom prst="rect">
            <a:avLst/>
          </a:prstGeom>
          <a:noFill/>
        </p:spPr>
        <p:txBody>
          <a:bodyPr wrap="none" rtlCol="0">
            <a:spAutoFit/>
          </a:bodyPr>
          <a:lstStyle/>
          <a:p>
            <a:r>
              <a:rPr lang="en-US" sz="1400" dirty="0"/>
              <a:t>Wilde et al. (2001). Nature, 409:175-178</a:t>
            </a:r>
          </a:p>
        </p:txBody>
      </p:sp>
      <p:pic>
        <p:nvPicPr>
          <p:cNvPr id="10" name="Picture 9"/>
          <p:cNvPicPr>
            <a:picLocks noChangeAspect="1"/>
          </p:cNvPicPr>
          <p:nvPr/>
        </p:nvPicPr>
        <p:blipFill rotWithShape="1">
          <a:blip r:embed="rId4" cstate="screen">
            <a:extLst>
              <a:ext uri="{28A0092B-C50C-407E-A947-70E740481C1C}">
                <a14:useLocalDpi xmlns:a14="http://schemas.microsoft.com/office/drawing/2010/main"/>
              </a:ext>
            </a:extLst>
          </a:blip>
          <a:srcRect t="-5108" b="1"/>
          <a:stretch/>
        </p:blipFill>
        <p:spPr>
          <a:xfrm>
            <a:off x="329231" y="813063"/>
            <a:ext cx="4487733" cy="324126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599123" y="3901471"/>
            <a:ext cx="3025508" cy="2463628"/>
          </a:xfrm>
          <a:prstGeom prst="rect">
            <a:avLst/>
          </a:prstGeom>
        </p:spPr>
      </p:pic>
      <p:sp>
        <p:nvSpPr>
          <p:cNvPr id="5" name="TextBox 4"/>
          <p:cNvSpPr txBox="1"/>
          <p:nvPr/>
        </p:nvSpPr>
        <p:spPr>
          <a:xfrm>
            <a:off x="6114290" y="890709"/>
            <a:ext cx="1390901" cy="369332"/>
          </a:xfrm>
          <a:prstGeom prst="rect">
            <a:avLst/>
          </a:prstGeom>
          <a:noFill/>
        </p:spPr>
        <p:txBody>
          <a:bodyPr wrap="none" rtlCol="0">
            <a:spAutoFit/>
          </a:bodyPr>
          <a:lstStyle/>
          <a:p>
            <a:r>
              <a:rPr lang="en-US" dirty="0"/>
              <a:t>U/</a:t>
            </a:r>
            <a:r>
              <a:rPr lang="en-US" dirty="0" err="1"/>
              <a:t>Pb</a:t>
            </a:r>
            <a:r>
              <a:rPr lang="en-US" dirty="0"/>
              <a:t> dating</a:t>
            </a:r>
          </a:p>
        </p:txBody>
      </p:sp>
      <p:sp>
        <p:nvSpPr>
          <p:cNvPr id="12" name="TextBox 11"/>
          <p:cNvSpPr txBox="1"/>
          <p:nvPr/>
        </p:nvSpPr>
        <p:spPr>
          <a:xfrm>
            <a:off x="329231" y="5453646"/>
            <a:ext cx="1989397" cy="646331"/>
          </a:xfrm>
          <a:prstGeom prst="rect">
            <a:avLst/>
          </a:prstGeom>
          <a:noFill/>
        </p:spPr>
        <p:txBody>
          <a:bodyPr wrap="none" rtlCol="0">
            <a:spAutoFit/>
          </a:bodyPr>
          <a:lstStyle/>
          <a:p>
            <a:r>
              <a:rPr lang="en-US" dirty="0"/>
              <a:t>Jack Hills</a:t>
            </a:r>
          </a:p>
          <a:p>
            <a:r>
              <a:rPr lang="en-US" dirty="0"/>
              <a:t>Western Australia</a:t>
            </a:r>
          </a:p>
        </p:txBody>
      </p:sp>
      <p:sp>
        <p:nvSpPr>
          <p:cNvPr id="15" name="Footer Placeholder 6"/>
          <p:cNvSpPr>
            <a:spLocks noGrp="1"/>
          </p:cNvSpPr>
          <p:nvPr>
            <p:ph type="ftr" sz="quarter" idx="11"/>
          </p:nvPr>
        </p:nvSpPr>
        <p:spPr>
          <a:xfrm>
            <a:off x="1787525" y="6594475"/>
            <a:ext cx="6573838" cy="230188"/>
          </a:xfrm>
        </p:spPr>
        <p:txBody>
          <a:bodyPr/>
          <a:lstStyle/>
          <a:p>
            <a:pPr>
              <a:defRPr/>
            </a:pPr>
            <a:r>
              <a:rPr lang="en-US" dirty="0"/>
              <a:t>Looking Forward </a:t>
            </a:r>
            <a:r>
              <a:rPr lang="mr-IN" dirty="0"/>
              <a:t>–</a:t>
            </a:r>
            <a:r>
              <a:rPr lang="en-US" dirty="0"/>
              <a:t> Energy and the Environment</a:t>
            </a:r>
          </a:p>
        </p:txBody>
      </p:sp>
      <p:sp>
        <p:nvSpPr>
          <p:cNvPr id="17" name="Slide Number Placeholder 5"/>
          <p:cNvSpPr>
            <a:spLocks noGrp="1"/>
          </p:cNvSpPr>
          <p:nvPr>
            <p:ph type="sldNum" sz="quarter" idx="12"/>
          </p:nvPr>
        </p:nvSpPr>
        <p:spPr>
          <a:xfrm>
            <a:off x="8361363" y="6594475"/>
            <a:ext cx="735012" cy="230188"/>
          </a:xfrm>
        </p:spPr>
        <p:txBody>
          <a:bodyPr/>
          <a:lstStyle/>
          <a:p>
            <a:pPr>
              <a:defRPr/>
            </a:pPr>
            <a:fld id="{D2C6505D-CA52-024E-9578-3B84DCBB67EC}" type="slidenum">
              <a:rPr lang="en-US"/>
              <a:pPr>
                <a:defRPr/>
              </a:pPr>
              <a:t>23</a:t>
            </a:fld>
            <a:endParaRPr lang="en-US"/>
          </a:p>
        </p:txBody>
      </p:sp>
      <p:sp>
        <p:nvSpPr>
          <p:cNvPr id="18" name="Date Placeholder 4"/>
          <p:cNvSpPr>
            <a:spLocks noGrp="1"/>
          </p:cNvSpPr>
          <p:nvPr>
            <p:ph type="dt" sz="quarter" idx="10"/>
          </p:nvPr>
        </p:nvSpPr>
        <p:spPr>
          <a:xfrm>
            <a:off x="46038" y="6594475"/>
            <a:ext cx="1741487" cy="230188"/>
          </a:xfrm>
        </p:spPr>
        <p:txBody>
          <a:bodyPr wrap="square" numCol="1" anchorCtr="0" compatLnSpc="1">
            <a:prstTxWarp prst="textNoShape">
              <a:avLst/>
            </a:prstTxWarp>
          </a:bodyPr>
          <a:lstStyle/>
          <a:p>
            <a:pPr fontAlgn="base">
              <a:spcBef>
                <a:spcPct val="0"/>
              </a:spcBef>
              <a:spcAft>
                <a:spcPct val="0"/>
              </a:spcAft>
              <a:defRPr/>
            </a:pPr>
            <a:r>
              <a:rPr lang="en-US" dirty="0">
                <a:solidFill>
                  <a:srgbClr val="898989"/>
                </a:solidFill>
                <a:ea typeface="ＭＳ Ｐゴシック" charset="-128"/>
                <a:cs typeface="ＭＳ Ｐゴシック" charset="-128"/>
              </a:rPr>
              <a:t>June 6, 2017</a:t>
            </a:r>
          </a:p>
        </p:txBody>
      </p:sp>
      <p:sp>
        <p:nvSpPr>
          <p:cNvPr id="3" name="Oval 2"/>
          <p:cNvSpPr/>
          <p:nvPr/>
        </p:nvSpPr>
        <p:spPr>
          <a:xfrm>
            <a:off x="7733359" y="5564867"/>
            <a:ext cx="1002429" cy="504138"/>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88265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0" y="471604"/>
            <a:ext cx="9417010" cy="5822851"/>
          </a:xfrm>
          <a:prstGeom prst="rect">
            <a:avLst/>
          </a:prstGeom>
          <a:noFill/>
          <a:ln w="9525">
            <a:noFill/>
            <a:miter lim="800000"/>
            <a:headEnd/>
            <a:tailEnd/>
          </a:ln>
        </p:spPr>
      </p:pic>
      <p:cxnSp>
        <p:nvCxnSpPr>
          <p:cNvPr id="15" name="Straight Arrow Connector 14"/>
          <p:cNvCxnSpPr/>
          <p:nvPr/>
        </p:nvCxnSpPr>
        <p:spPr bwMode="auto">
          <a:xfrm>
            <a:off x="7119361" y="3493807"/>
            <a:ext cx="326880" cy="326915"/>
          </a:xfrm>
          <a:prstGeom prst="straightConnector1">
            <a:avLst/>
          </a:prstGeom>
          <a:solidFill>
            <a:srgbClr val="00B8FF"/>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7" name="Footer Placeholder 6"/>
          <p:cNvSpPr>
            <a:spLocks noGrp="1"/>
          </p:cNvSpPr>
          <p:nvPr>
            <p:ph type="ftr" sz="quarter" idx="11"/>
          </p:nvPr>
        </p:nvSpPr>
        <p:spPr>
          <a:xfrm>
            <a:off x="1787525" y="6594475"/>
            <a:ext cx="6573838" cy="230188"/>
          </a:xfrm>
        </p:spPr>
        <p:txBody>
          <a:bodyPr/>
          <a:lstStyle/>
          <a:p>
            <a:pPr>
              <a:defRPr/>
            </a:pPr>
            <a:r>
              <a:rPr lang="en-US" dirty="0"/>
              <a:t>Looking Forward </a:t>
            </a:r>
            <a:r>
              <a:rPr lang="mr-IN" dirty="0"/>
              <a:t>–</a:t>
            </a:r>
            <a:r>
              <a:rPr lang="en-US" dirty="0"/>
              <a:t> Energy and the Environment</a:t>
            </a:r>
          </a:p>
        </p:txBody>
      </p:sp>
      <p:sp>
        <p:nvSpPr>
          <p:cNvPr id="19" name="Slide Number Placeholder 5"/>
          <p:cNvSpPr>
            <a:spLocks noGrp="1"/>
          </p:cNvSpPr>
          <p:nvPr>
            <p:ph type="sldNum" sz="quarter" idx="12"/>
          </p:nvPr>
        </p:nvSpPr>
        <p:spPr>
          <a:xfrm>
            <a:off x="8361363" y="6594475"/>
            <a:ext cx="735012" cy="230188"/>
          </a:xfrm>
        </p:spPr>
        <p:txBody>
          <a:bodyPr/>
          <a:lstStyle/>
          <a:p>
            <a:pPr>
              <a:defRPr/>
            </a:pPr>
            <a:fld id="{D2C6505D-CA52-024E-9578-3B84DCBB67EC}" type="slidenum">
              <a:rPr lang="en-US"/>
              <a:pPr>
                <a:defRPr/>
              </a:pPr>
              <a:t>24</a:t>
            </a:fld>
            <a:endParaRPr lang="en-US"/>
          </a:p>
        </p:txBody>
      </p:sp>
      <p:sp>
        <p:nvSpPr>
          <p:cNvPr id="20" name="Date Placeholder 4"/>
          <p:cNvSpPr>
            <a:spLocks noGrp="1"/>
          </p:cNvSpPr>
          <p:nvPr>
            <p:ph type="dt" sz="quarter" idx="10"/>
          </p:nvPr>
        </p:nvSpPr>
        <p:spPr>
          <a:xfrm>
            <a:off x="46038" y="6594475"/>
            <a:ext cx="1741487" cy="230188"/>
          </a:xfrm>
        </p:spPr>
        <p:txBody>
          <a:bodyPr wrap="square" numCol="1" anchorCtr="0" compatLnSpc="1">
            <a:prstTxWarp prst="textNoShape">
              <a:avLst/>
            </a:prstTxWarp>
          </a:bodyPr>
          <a:lstStyle/>
          <a:p>
            <a:pPr fontAlgn="base">
              <a:spcBef>
                <a:spcPct val="0"/>
              </a:spcBef>
              <a:spcAft>
                <a:spcPct val="0"/>
              </a:spcAft>
              <a:defRPr/>
            </a:pPr>
            <a:r>
              <a:rPr lang="en-US" dirty="0">
                <a:solidFill>
                  <a:srgbClr val="898989"/>
                </a:solidFill>
                <a:ea typeface="ＭＳ Ｐゴシック" charset="-128"/>
                <a:cs typeface="ＭＳ Ｐゴシック" charset="-128"/>
              </a:rPr>
              <a:t>June 6, 2017</a:t>
            </a:r>
          </a:p>
        </p:txBody>
      </p:sp>
    </p:spTree>
    <p:extLst>
      <p:ext uri="{BB962C8B-B14F-4D97-AF65-F5344CB8AC3E}">
        <p14:creationId xmlns:p14="http://schemas.microsoft.com/office/powerpoint/2010/main" val="41352119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7273" y="788010"/>
            <a:ext cx="7410490" cy="5557868"/>
          </a:xfrm>
          <a:prstGeom prst="rect">
            <a:avLst/>
          </a:prstGeom>
        </p:spPr>
      </p:pic>
      <p:sp>
        <p:nvSpPr>
          <p:cNvPr id="14" name="Title 13"/>
          <p:cNvSpPr>
            <a:spLocks noGrp="1"/>
          </p:cNvSpPr>
          <p:nvPr>
            <p:ph type="title"/>
          </p:nvPr>
        </p:nvSpPr>
        <p:spPr>
          <a:xfrm>
            <a:off x="-47625" y="0"/>
            <a:ext cx="9144000" cy="788010"/>
          </a:xfrm>
        </p:spPr>
        <p:txBody>
          <a:bodyPr/>
          <a:lstStyle/>
          <a:p>
            <a:r>
              <a:rPr lang="en-US" sz="4000" dirty="0"/>
              <a:t>From Hadean Earth to Plate Tectonics</a:t>
            </a:r>
          </a:p>
        </p:txBody>
      </p:sp>
      <p:sp>
        <p:nvSpPr>
          <p:cNvPr id="2" name="TextBox 1"/>
          <p:cNvSpPr txBox="1"/>
          <p:nvPr/>
        </p:nvSpPr>
        <p:spPr>
          <a:xfrm>
            <a:off x="4521022" y="6345878"/>
            <a:ext cx="4385034" cy="276999"/>
          </a:xfrm>
          <a:prstGeom prst="rect">
            <a:avLst/>
          </a:prstGeom>
          <a:noFill/>
        </p:spPr>
        <p:txBody>
          <a:bodyPr wrap="none" rtlCol="0">
            <a:spAutoFit/>
          </a:bodyPr>
          <a:lstStyle/>
          <a:p>
            <a:r>
              <a:rPr lang="en-US" sz="1200" dirty="0">
                <a:hlinkClick r:id="rId4"/>
              </a:rPr>
              <a:t>https://en.wikipedia.org/wiki/Earth%27s_internal_heat_budget</a:t>
            </a:r>
            <a:r>
              <a:rPr lang="en-US" sz="1200" dirty="0"/>
              <a:t> </a:t>
            </a:r>
          </a:p>
        </p:txBody>
      </p:sp>
      <p:sp>
        <p:nvSpPr>
          <p:cNvPr id="10" name="Footer Placeholder 6"/>
          <p:cNvSpPr>
            <a:spLocks noGrp="1"/>
          </p:cNvSpPr>
          <p:nvPr>
            <p:ph type="ftr" sz="quarter" idx="11"/>
          </p:nvPr>
        </p:nvSpPr>
        <p:spPr>
          <a:xfrm>
            <a:off x="1787525" y="6594475"/>
            <a:ext cx="6573838" cy="230188"/>
          </a:xfrm>
        </p:spPr>
        <p:txBody>
          <a:bodyPr/>
          <a:lstStyle/>
          <a:p>
            <a:pPr>
              <a:defRPr/>
            </a:pPr>
            <a:r>
              <a:rPr lang="en-US" dirty="0"/>
              <a:t>Looking Forward </a:t>
            </a:r>
            <a:r>
              <a:rPr lang="mr-IN" dirty="0"/>
              <a:t>–</a:t>
            </a:r>
            <a:r>
              <a:rPr lang="en-US" dirty="0"/>
              <a:t> Energy and the Environment</a:t>
            </a:r>
          </a:p>
        </p:txBody>
      </p:sp>
      <p:sp>
        <p:nvSpPr>
          <p:cNvPr id="11" name="Slide Number Placeholder 5"/>
          <p:cNvSpPr>
            <a:spLocks noGrp="1"/>
          </p:cNvSpPr>
          <p:nvPr>
            <p:ph type="sldNum" sz="quarter" idx="12"/>
          </p:nvPr>
        </p:nvSpPr>
        <p:spPr>
          <a:xfrm>
            <a:off x="8361363" y="6594475"/>
            <a:ext cx="735012" cy="230188"/>
          </a:xfrm>
        </p:spPr>
        <p:txBody>
          <a:bodyPr/>
          <a:lstStyle/>
          <a:p>
            <a:pPr>
              <a:defRPr/>
            </a:pPr>
            <a:fld id="{D2C6505D-CA52-024E-9578-3B84DCBB67EC}" type="slidenum">
              <a:rPr lang="en-US"/>
              <a:pPr>
                <a:defRPr/>
              </a:pPr>
              <a:t>25</a:t>
            </a:fld>
            <a:endParaRPr lang="en-US"/>
          </a:p>
        </p:txBody>
      </p:sp>
      <p:sp>
        <p:nvSpPr>
          <p:cNvPr id="12" name="Date Placeholder 4"/>
          <p:cNvSpPr>
            <a:spLocks noGrp="1"/>
          </p:cNvSpPr>
          <p:nvPr>
            <p:ph type="dt" sz="quarter" idx="10"/>
          </p:nvPr>
        </p:nvSpPr>
        <p:spPr>
          <a:xfrm>
            <a:off x="46038" y="6594475"/>
            <a:ext cx="1741487" cy="230188"/>
          </a:xfrm>
        </p:spPr>
        <p:txBody>
          <a:bodyPr wrap="square" numCol="1" anchorCtr="0" compatLnSpc="1">
            <a:prstTxWarp prst="textNoShape">
              <a:avLst/>
            </a:prstTxWarp>
          </a:bodyPr>
          <a:lstStyle/>
          <a:p>
            <a:pPr fontAlgn="base">
              <a:spcBef>
                <a:spcPct val="0"/>
              </a:spcBef>
              <a:spcAft>
                <a:spcPct val="0"/>
              </a:spcAft>
              <a:defRPr/>
            </a:pPr>
            <a:r>
              <a:rPr lang="en-US" dirty="0">
                <a:solidFill>
                  <a:srgbClr val="898989"/>
                </a:solidFill>
                <a:ea typeface="ＭＳ Ｐゴシック" charset="-128"/>
                <a:cs typeface="ＭＳ Ｐゴシック" charset="-128"/>
              </a:rPr>
              <a:t>June 6, 2017</a:t>
            </a:r>
          </a:p>
        </p:txBody>
      </p:sp>
      <p:sp>
        <p:nvSpPr>
          <p:cNvPr id="3" name="TextBox 2"/>
          <p:cNvSpPr txBox="1"/>
          <p:nvPr/>
        </p:nvSpPr>
        <p:spPr>
          <a:xfrm>
            <a:off x="7462131" y="1840839"/>
            <a:ext cx="1371289" cy="369332"/>
          </a:xfrm>
          <a:prstGeom prst="rect">
            <a:avLst/>
          </a:prstGeom>
          <a:noFill/>
        </p:spPr>
        <p:txBody>
          <a:bodyPr wrap="none" rtlCol="0">
            <a:spAutoFit/>
          </a:bodyPr>
          <a:lstStyle/>
          <a:p>
            <a:r>
              <a:rPr lang="en-US" b="1" dirty="0"/>
              <a:t>&gt;3.5 </a:t>
            </a:r>
            <a:r>
              <a:rPr lang="en-US" b="1" dirty="0" err="1"/>
              <a:t>Ga</a:t>
            </a:r>
            <a:r>
              <a:rPr lang="en-US" b="1" dirty="0"/>
              <a:t> (?)</a:t>
            </a:r>
          </a:p>
        </p:txBody>
      </p:sp>
      <p:sp>
        <p:nvSpPr>
          <p:cNvPr id="4" name="TextBox 3"/>
          <p:cNvSpPr txBox="1"/>
          <p:nvPr/>
        </p:nvSpPr>
        <p:spPr>
          <a:xfrm>
            <a:off x="1331914" y="695091"/>
            <a:ext cx="6301049" cy="369332"/>
          </a:xfrm>
          <a:prstGeom prst="rect">
            <a:avLst/>
          </a:prstGeom>
          <a:noFill/>
        </p:spPr>
        <p:txBody>
          <a:bodyPr wrap="none" rtlCol="0">
            <a:spAutoFit/>
          </a:bodyPr>
          <a:lstStyle/>
          <a:p>
            <a:r>
              <a:rPr lang="en-US" dirty="0"/>
              <a:t>Differentiation of the crust into oceanic and continental crust</a:t>
            </a:r>
          </a:p>
        </p:txBody>
      </p:sp>
    </p:spTree>
    <p:extLst>
      <p:ext uri="{BB962C8B-B14F-4D97-AF65-F5344CB8AC3E}">
        <p14:creationId xmlns:p14="http://schemas.microsoft.com/office/powerpoint/2010/main" val="7997386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22672" y="1400087"/>
            <a:ext cx="5393581" cy="1444709"/>
          </a:xfrm>
          <a:prstGeom prst="rect">
            <a:avLst/>
          </a:prstGeom>
        </p:spPr>
      </p:pic>
      <p:sp>
        <p:nvSpPr>
          <p:cNvPr id="14" name="Title 13"/>
          <p:cNvSpPr>
            <a:spLocks noGrp="1"/>
          </p:cNvSpPr>
          <p:nvPr>
            <p:ph type="title"/>
          </p:nvPr>
        </p:nvSpPr>
        <p:spPr>
          <a:xfrm>
            <a:off x="-47625" y="0"/>
            <a:ext cx="9144000" cy="788010"/>
          </a:xfrm>
        </p:spPr>
        <p:txBody>
          <a:bodyPr/>
          <a:lstStyle/>
          <a:p>
            <a:r>
              <a:rPr lang="en-US" sz="4000" dirty="0"/>
              <a:t>From tectonics to topography to climate</a:t>
            </a:r>
          </a:p>
        </p:txBody>
      </p:sp>
      <p:pic>
        <p:nvPicPr>
          <p:cNvPr id="10" name="Picture 9"/>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24200" y="1075754"/>
            <a:ext cx="3080042" cy="2476354"/>
          </a:xfrm>
          <a:prstGeom prst="rect">
            <a:avLst/>
          </a:prstGeom>
        </p:spPr>
      </p:pic>
      <p:pic>
        <p:nvPicPr>
          <p:cNvPr id="11" name="Pictur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22672" y="3618061"/>
            <a:ext cx="5393581" cy="2696791"/>
          </a:xfrm>
          <a:prstGeom prst="rect">
            <a:avLst/>
          </a:prstGeom>
        </p:spPr>
      </p:pic>
      <p:sp>
        <p:nvSpPr>
          <p:cNvPr id="2" name="TextBox 1"/>
          <p:cNvSpPr txBox="1"/>
          <p:nvPr/>
        </p:nvSpPr>
        <p:spPr>
          <a:xfrm>
            <a:off x="5686234" y="1079106"/>
            <a:ext cx="1249674" cy="369332"/>
          </a:xfrm>
          <a:prstGeom prst="rect">
            <a:avLst/>
          </a:prstGeom>
          <a:noFill/>
        </p:spPr>
        <p:txBody>
          <a:bodyPr wrap="none" rtlCol="0">
            <a:spAutoFit/>
          </a:bodyPr>
          <a:lstStyle/>
          <a:p>
            <a:r>
              <a:rPr lang="en-US" dirty="0"/>
              <a:t>Mountains</a:t>
            </a:r>
          </a:p>
        </p:txBody>
      </p:sp>
      <p:sp>
        <p:nvSpPr>
          <p:cNvPr id="12" name="TextBox 11"/>
          <p:cNvSpPr txBox="1"/>
          <p:nvPr/>
        </p:nvSpPr>
        <p:spPr>
          <a:xfrm>
            <a:off x="882373" y="735906"/>
            <a:ext cx="1391013" cy="369332"/>
          </a:xfrm>
          <a:prstGeom prst="rect">
            <a:avLst/>
          </a:prstGeom>
          <a:noFill/>
        </p:spPr>
        <p:txBody>
          <a:bodyPr wrap="none" rtlCol="0">
            <a:spAutoFit/>
          </a:bodyPr>
          <a:lstStyle/>
          <a:p>
            <a:r>
              <a:rPr lang="en-US" dirty="0"/>
              <a:t>Topography</a:t>
            </a:r>
          </a:p>
        </p:txBody>
      </p:sp>
      <p:sp>
        <p:nvSpPr>
          <p:cNvPr id="13" name="TextBox 12"/>
          <p:cNvSpPr txBox="1"/>
          <p:nvPr/>
        </p:nvSpPr>
        <p:spPr>
          <a:xfrm>
            <a:off x="3558612" y="3239282"/>
            <a:ext cx="5377155" cy="369332"/>
          </a:xfrm>
          <a:prstGeom prst="rect">
            <a:avLst/>
          </a:prstGeom>
          <a:noFill/>
        </p:spPr>
        <p:txBody>
          <a:bodyPr wrap="none" rtlCol="0">
            <a:spAutoFit/>
          </a:bodyPr>
          <a:lstStyle/>
          <a:p>
            <a:r>
              <a:rPr lang="en-US" dirty="0"/>
              <a:t>Winds affected by mountains and land-sea contrast</a:t>
            </a:r>
          </a:p>
        </p:txBody>
      </p:sp>
      <p:sp>
        <p:nvSpPr>
          <p:cNvPr id="15" name="Footer Placeholder 6"/>
          <p:cNvSpPr>
            <a:spLocks noGrp="1"/>
          </p:cNvSpPr>
          <p:nvPr>
            <p:ph type="ftr" sz="quarter" idx="11"/>
          </p:nvPr>
        </p:nvSpPr>
        <p:spPr>
          <a:xfrm>
            <a:off x="1787525" y="6594475"/>
            <a:ext cx="6573838" cy="230188"/>
          </a:xfrm>
        </p:spPr>
        <p:txBody>
          <a:bodyPr/>
          <a:lstStyle/>
          <a:p>
            <a:pPr>
              <a:defRPr/>
            </a:pPr>
            <a:r>
              <a:rPr lang="en-US" dirty="0"/>
              <a:t>Looking Forward </a:t>
            </a:r>
            <a:r>
              <a:rPr lang="mr-IN" dirty="0"/>
              <a:t>–</a:t>
            </a:r>
            <a:r>
              <a:rPr lang="en-US" dirty="0"/>
              <a:t> Energy and the Environment</a:t>
            </a:r>
          </a:p>
        </p:txBody>
      </p:sp>
      <p:sp>
        <p:nvSpPr>
          <p:cNvPr id="17" name="Slide Number Placeholder 5"/>
          <p:cNvSpPr>
            <a:spLocks noGrp="1"/>
          </p:cNvSpPr>
          <p:nvPr>
            <p:ph type="sldNum" sz="quarter" idx="12"/>
          </p:nvPr>
        </p:nvSpPr>
        <p:spPr>
          <a:xfrm>
            <a:off x="8361363" y="6594475"/>
            <a:ext cx="735012" cy="230188"/>
          </a:xfrm>
        </p:spPr>
        <p:txBody>
          <a:bodyPr/>
          <a:lstStyle/>
          <a:p>
            <a:pPr>
              <a:defRPr/>
            </a:pPr>
            <a:fld id="{D2C6505D-CA52-024E-9578-3B84DCBB67EC}" type="slidenum">
              <a:rPr lang="en-US"/>
              <a:pPr>
                <a:defRPr/>
              </a:pPr>
              <a:t>26</a:t>
            </a:fld>
            <a:endParaRPr lang="en-US"/>
          </a:p>
        </p:txBody>
      </p:sp>
      <p:sp>
        <p:nvSpPr>
          <p:cNvPr id="18" name="Date Placeholder 4"/>
          <p:cNvSpPr>
            <a:spLocks noGrp="1"/>
          </p:cNvSpPr>
          <p:nvPr>
            <p:ph type="dt" sz="quarter" idx="10"/>
          </p:nvPr>
        </p:nvSpPr>
        <p:spPr>
          <a:xfrm>
            <a:off x="46038" y="6594475"/>
            <a:ext cx="1741487" cy="230188"/>
          </a:xfrm>
        </p:spPr>
        <p:txBody>
          <a:bodyPr wrap="square" numCol="1" anchorCtr="0" compatLnSpc="1">
            <a:prstTxWarp prst="textNoShape">
              <a:avLst/>
            </a:prstTxWarp>
          </a:bodyPr>
          <a:lstStyle/>
          <a:p>
            <a:pPr fontAlgn="base">
              <a:spcBef>
                <a:spcPct val="0"/>
              </a:spcBef>
              <a:spcAft>
                <a:spcPct val="0"/>
              </a:spcAft>
              <a:defRPr/>
            </a:pPr>
            <a:r>
              <a:rPr lang="en-US" dirty="0">
                <a:solidFill>
                  <a:srgbClr val="898989"/>
                </a:solidFill>
                <a:ea typeface="ＭＳ Ｐゴシック" charset="-128"/>
                <a:cs typeface="ＭＳ Ｐゴシック" charset="-128"/>
              </a:rPr>
              <a:t>June 6, 2017</a:t>
            </a:r>
          </a:p>
        </p:txBody>
      </p:sp>
      <p:pic>
        <p:nvPicPr>
          <p:cNvPr id="19" name="Picture 1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24200" y="4248703"/>
            <a:ext cx="3080042" cy="2052077"/>
          </a:xfrm>
          <a:prstGeom prst="rect">
            <a:avLst/>
          </a:prstGeom>
        </p:spPr>
      </p:pic>
      <p:sp>
        <p:nvSpPr>
          <p:cNvPr id="20" name="TextBox 19"/>
          <p:cNvSpPr txBox="1"/>
          <p:nvPr/>
        </p:nvSpPr>
        <p:spPr>
          <a:xfrm>
            <a:off x="816572" y="3879371"/>
            <a:ext cx="2141757" cy="369332"/>
          </a:xfrm>
          <a:prstGeom prst="rect">
            <a:avLst/>
          </a:prstGeom>
          <a:noFill/>
        </p:spPr>
        <p:txBody>
          <a:bodyPr wrap="none" rtlCol="0">
            <a:spAutoFit/>
          </a:bodyPr>
          <a:lstStyle/>
          <a:p>
            <a:r>
              <a:rPr lang="en-US" dirty="0"/>
              <a:t>Volcanoes + gases</a:t>
            </a:r>
          </a:p>
        </p:txBody>
      </p:sp>
    </p:spTree>
    <p:extLst>
      <p:ext uri="{BB962C8B-B14F-4D97-AF65-F5344CB8AC3E}">
        <p14:creationId xmlns:p14="http://schemas.microsoft.com/office/powerpoint/2010/main" val="38059479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3706" y="1331851"/>
            <a:ext cx="5277922" cy="5262624"/>
          </a:xfrm>
          <a:prstGeom prst="rect">
            <a:avLst/>
          </a:prstGeom>
        </p:spPr>
      </p:pic>
      <p:sp>
        <p:nvSpPr>
          <p:cNvPr id="10" name="Title 9"/>
          <p:cNvSpPr>
            <a:spLocks noGrp="1"/>
          </p:cNvSpPr>
          <p:nvPr>
            <p:ph type="title"/>
          </p:nvPr>
        </p:nvSpPr>
        <p:spPr>
          <a:xfrm>
            <a:off x="46038" y="41620"/>
            <a:ext cx="9050336" cy="1143000"/>
          </a:xfrm>
        </p:spPr>
        <p:txBody>
          <a:bodyPr/>
          <a:lstStyle/>
          <a:p>
            <a:r>
              <a:rPr lang="en-US" sz="3600" dirty="0"/>
              <a:t>Structure of Earth: Planetary Differentiation</a:t>
            </a:r>
            <a:br>
              <a:rPr lang="en-US" sz="3600" dirty="0"/>
            </a:br>
            <a:r>
              <a:rPr lang="en-US" sz="3600" dirty="0"/>
              <a:t>(gravitational, thermal, chemical)</a:t>
            </a:r>
          </a:p>
        </p:txBody>
      </p:sp>
      <p:sp>
        <p:nvSpPr>
          <p:cNvPr id="11" name="Footer Placeholder 6"/>
          <p:cNvSpPr>
            <a:spLocks noGrp="1"/>
          </p:cNvSpPr>
          <p:nvPr>
            <p:ph type="ftr" sz="quarter" idx="11"/>
          </p:nvPr>
        </p:nvSpPr>
        <p:spPr>
          <a:xfrm>
            <a:off x="1787525" y="6594475"/>
            <a:ext cx="6573838" cy="230188"/>
          </a:xfrm>
        </p:spPr>
        <p:txBody>
          <a:bodyPr/>
          <a:lstStyle/>
          <a:p>
            <a:pPr>
              <a:defRPr/>
            </a:pPr>
            <a:r>
              <a:rPr lang="en-US" dirty="0"/>
              <a:t>Looking Forward </a:t>
            </a:r>
            <a:r>
              <a:rPr lang="mr-IN" dirty="0"/>
              <a:t>–</a:t>
            </a:r>
            <a:r>
              <a:rPr lang="en-US" dirty="0"/>
              <a:t> Energy and the Environment</a:t>
            </a:r>
          </a:p>
        </p:txBody>
      </p:sp>
      <p:sp>
        <p:nvSpPr>
          <p:cNvPr id="12" name="Slide Number Placeholder 5"/>
          <p:cNvSpPr>
            <a:spLocks noGrp="1"/>
          </p:cNvSpPr>
          <p:nvPr>
            <p:ph type="sldNum" sz="quarter" idx="12"/>
          </p:nvPr>
        </p:nvSpPr>
        <p:spPr>
          <a:xfrm>
            <a:off x="8361363" y="6594475"/>
            <a:ext cx="735012" cy="230188"/>
          </a:xfrm>
        </p:spPr>
        <p:txBody>
          <a:bodyPr/>
          <a:lstStyle/>
          <a:p>
            <a:pPr>
              <a:defRPr/>
            </a:pPr>
            <a:fld id="{D2C6505D-CA52-024E-9578-3B84DCBB67EC}" type="slidenum">
              <a:rPr lang="en-US"/>
              <a:pPr>
                <a:defRPr/>
              </a:pPr>
              <a:t>27</a:t>
            </a:fld>
            <a:endParaRPr lang="en-US"/>
          </a:p>
        </p:txBody>
      </p:sp>
      <p:sp>
        <p:nvSpPr>
          <p:cNvPr id="13" name="Date Placeholder 4"/>
          <p:cNvSpPr>
            <a:spLocks noGrp="1"/>
          </p:cNvSpPr>
          <p:nvPr>
            <p:ph type="dt" sz="quarter" idx="10"/>
          </p:nvPr>
        </p:nvSpPr>
        <p:spPr>
          <a:xfrm>
            <a:off x="46038" y="6594475"/>
            <a:ext cx="1741487" cy="230188"/>
          </a:xfrm>
        </p:spPr>
        <p:txBody>
          <a:bodyPr wrap="square" numCol="1" anchorCtr="0" compatLnSpc="1">
            <a:prstTxWarp prst="textNoShape">
              <a:avLst/>
            </a:prstTxWarp>
          </a:bodyPr>
          <a:lstStyle/>
          <a:p>
            <a:pPr fontAlgn="base">
              <a:spcBef>
                <a:spcPct val="0"/>
              </a:spcBef>
              <a:spcAft>
                <a:spcPct val="0"/>
              </a:spcAft>
              <a:defRPr/>
            </a:pPr>
            <a:r>
              <a:rPr lang="en-US" dirty="0">
                <a:solidFill>
                  <a:srgbClr val="898989"/>
                </a:solidFill>
                <a:ea typeface="ＭＳ Ｐゴシック" charset="-128"/>
                <a:cs typeface="ＭＳ Ｐゴシック" charset="-128"/>
              </a:rPr>
              <a:t>June 6, 2017</a:t>
            </a:r>
          </a:p>
        </p:txBody>
      </p:sp>
      <p:sp>
        <p:nvSpPr>
          <p:cNvPr id="2" name="TextBox 1"/>
          <p:cNvSpPr txBox="1"/>
          <p:nvPr/>
        </p:nvSpPr>
        <p:spPr>
          <a:xfrm>
            <a:off x="5371628" y="4704187"/>
            <a:ext cx="813143" cy="369332"/>
          </a:xfrm>
          <a:prstGeom prst="rect">
            <a:avLst/>
          </a:prstGeom>
          <a:noFill/>
        </p:spPr>
        <p:txBody>
          <a:bodyPr wrap="none" rtlCol="0">
            <a:spAutoFit/>
          </a:bodyPr>
          <a:lstStyle/>
          <a:p>
            <a:r>
              <a:rPr lang="en-US" b="1" dirty="0"/>
              <a:t>Fe, Ni</a:t>
            </a:r>
          </a:p>
        </p:txBody>
      </p:sp>
      <p:sp>
        <p:nvSpPr>
          <p:cNvPr id="3" name="TextBox 2"/>
          <p:cNvSpPr txBox="1"/>
          <p:nvPr/>
        </p:nvSpPr>
        <p:spPr>
          <a:xfrm>
            <a:off x="5371628" y="2778357"/>
            <a:ext cx="1172128" cy="369332"/>
          </a:xfrm>
          <a:prstGeom prst="rect">
            <a:avLst/>
          </a:prstGeom>
          <a:noFill/>
        </p:spPr>
        <p:txBody>
          <a:bodyPr wrap="none" rtlCol="0">
            <a:spAutoFit/>
          </a:bodyPr>
          <a:lstStyle/>
          <a:p>
            <a:r>
              <a:rPr lang="en-US" b="1" dirty="0"/>
              <a:t>O, Mg, Si</a:t>
            </a:r>
          </a:p>
        </p:txBody>
      </p:sp>
      <p:sp>
        <p:nvSpPr>
          <p:cNvPr id="4" name="TextBox 3"/>
          <p:cNvSpPr txBox="1"/>
          <p:nvPr/>
        </p:nvSpPr>
        <p:spPr>
          <a:xfrm>
            <a:off x="5294900" y="1888907"/>
            <a:ext cx="2600404" cy="369332"/>
          </a:xfrm>
          <a:prstGeom prst="rect">
            <a:avLst/>
          </a:prstGeom>
          <a:noFill/>
        </p:spPr>
        <p:txBody>
          <a:bodyPr wrap="none" rtlCol="0">
            <a:spAutoFit/>
          </a:bodyPr>
          <a:lstStyle/>
          <a:p>
            <a:r>
              <a:rPr lang="en-US" b="1" dirty="0"/>
              <a:t>O, Si, Al, Na, </a:t>
            </a:r>
            <a:r>
              <a:rPr lang="en-US" b="1" dirty="0" err="1"/>
              <a:t>Ca</a:t>
            </a:r>
            <a:r>
              <a:rPr lang="en-US" b="1" dirty="0"/>
              <a:t>, K, Fe</a:t>
            </a:r>
          </a:p>
        </p:txBody>
      </p:sp>
      <p:sp>
        <p:nvSpPr>
          <p:cNvPr id="14" name="TextBox 13"/>
          <p:cNvSpPr txBox="1"/>
          <p:nvPr/>
        </p:nvSpPr>
        <p:spPr>
          <a:xfrm>
            <a:off x="5371628" y="1434120"/>
            <a:ext cx="1879774" cy="338554"/>
          </a:xfrm>
          <a:prstGeom prst="rect">
            <a:avLst/>
          </a:prstGeom>
          <a:noFill/>
        </p:spPr>
        <p:txBody>
          <a:bodyPr wrap="none" rtlCol="0">
            <a:spAutoFit/>
          </a:bodyPr>
          <a:lstStyle/>
          <a:p>
            <a:r>
              <a:rPr lang="en-US" sz="1600" b="1" dirty="0">
                <a:solidFill>
                  <a:schemeClr val="tx2">
                    <a:lumMod val="60000"/>
                    <a:lumOff val="40000"/>
                  </a:schemeClr>
                </a:solidFill>
              </a:rPr>
              <a:t>H</a:t>
            </a:r>
            <a:r>
              <a:rPr lang="en-US" sz="1600" b="1" baseline="-25000" dirty="0">
                <a:solidFill>
                  <a:schemeClr val="tx2">
                    <a:lumMod val="60000"/>
                    <a:lumOff val="40000"/>
                  </a:schemeClr>
                </a:solidFill>
              </a:rPr>
              <a:t>2</a:t>
            </a:r>
            <a:r>
              <a:rPr lang="en-US" sz="1600" b="1" dirty="0">
                <a:solidFill>
                  <a:schemeClr val="tx2">
                    <a:lumMod val="60000"/>
                    <a:lumOff val="40000"/>
                  </a:schemeClr>
                </a:solidFill>
              </a:rPr>
              <a:t>O, H</a:t>
            </a:r>
            <a:r>
              <a:rPr lang="en-US" sz="1600" b="1" baseline="-25000" dirty="0">
                <a:solidFill>
                  <a:schemeClr val="tx2">
                    <a:lumMod val="60000"/>
                    <a:lumOff val="40000"/>
                  </a:schemeClr>
                </a:solidFill>
              </a:rPr>
              <a:t>2</a:t>
            </a:r>
            <a:r>
              <a:rPr lang="en-US" sz="1600" b="1" dirty="0">
                <a:solidFill>
                  <a:schemeClr val="tx2">
                    <a:lumMod val="60000"/>
                    <a:lumOff val="40000"/>
                  </a:schemeClr>
                </a:solidFill>
              </a:rPr>
              <a:t>S, CO</a:t>
            </a:r>
            <a:r>
              <a:rPr lang="en-US" sz="1600" b="1" baseline="-25000" dirty="0">
                <a:solidFill>
                  <a:schemeClr val="tx2">
                    <a:lumMod val="60000"/>
                    <a:lumOff val="40000"/>
                  </a:schemeClr>
                </a:solidFill>
              </a:rPr>
              <a:t>2</a:t>
            </a:r>
            <a:r>
              <a:rPr lang="en-US" sz="1600" b="1" dirty="0">
                <a:solidFill>
                  <a:schemeClr val="tx2">
                    <a:lumMod val="60000"/>
                    <a:lumOff val="40000"/>
                  </a:schemeClr>
                </a:solidFill>
              </a:rPr>
              <a:t>, N</a:t>
            </a:r>
            <a:r>
              <a:rPr lang="en-US" sz="1600" b="1" baseline="-25000" dirty="0">
                <a:solidFill>
                  <a:schemeClr val="tx2">
                    <a:lumMod val="60000"/>
                    <a:lumOff val="40000"/>
                  </a:schemeClr>
                </a:solidFill>
              </a:rPr>
              <a:t>2</a:t>
            </a:r>
          </a:p>
        </p:txBody>
      </p:sp>
      <p:sp>
        <p:nvSpPr>
          <p:cNvPr id="5" name="TextBox 4"/>
          <p:cNvSpPr txBox="1"/>
          <p:nvPr/>
        </p:nvSpPr>
        <p:spPr>
          <a:xfrm>
            <a:off x="1223478" y="6340778"/>
            <a:ext cx="3546313" cy="276999"/>
          </a:xfrm>
          <a:prstGeom prst="rect">
            <a:avLst/>
          </a:prstGeom>
          <a:noFill/>
        </p:spPr>
        <p:txBody>
          <a:bodyPr wrap="none" rtlCol="0">
            <a:spAutoFit/>
          </a:bodyPr>
          <a:lstStyle/>
          <a:p>
            <a:r>
              <a:rPr lang="en-US" sz="1200" dirty="0">
                <a:hlinkClick r:id="rId3"/>
              </a:rPr>
              <a:t>https://en.wikipedia.org/wiki/Geothermal_gradient</a:t>
            </a:r>
            <a:r>
              <a:rPr lang="en-US" sz="1200" dirty="0"/>
              <a:t> </a:t>
            </a:r>
          </a:p>
        </p:txBody>
      </p:sp>
      <p:sp>
        <p:nvSpPr>
          <p:cNvPr id="6" name="TextBox 5"/>
          <p:cNvSpPr txBox="1"/>
          <p:nvPr/>
        </p:nvSpPr>
        <p:spPr>
          <a:xfrm>
            <a:off x="6124705" y="4767367"/>
            <a:ext cx="2749821" cy="1569660"/>
          </a:xfrm>
          <a:prstGeom prst="rect">
            <a:avLst/>
          </a:prstGeom>
          <a:noFill/>
        </p:spPr>
        <p:txBody>
          <a:bodyPr wrap="none" rtlCol="0">
            <a:spAutoFit/>
          </a:bodyPr>
          <a:lstStyle/>
          <a:p>
            <a:pPr algn="ctr"/>
            <a:r>
              <a:rPr lang="en-US" sz="2400" b="1" dirty="0"/>
              <a:t>Core: </a:t>
            </a:r>
          </a:p>
          <a:p>
            <a:pPr algn="ctr"/>
            <a:r>
              <a:rPr lang="en-US" sz="2400" b="1" dirty="0"/>
              <a:t>Mostly primordial </a:t>
            </a:r>
          </a:p>
          <a:p>
            <a:pPr algn="ctr"/>
            <a:r>
              <a:rPr lang="en-US" sz="2400" b="1" dirty="0"/>
              <a:t>heat. </a:t>
            </a:r>
          </a:p>
          <a:p>
            <a:pPr algn="ctr"/>
            <a:r>
              <a:rPr lang="en-US" sz="2400" b="1" dirty="0"/>
              <a:t>5-15TW</a:t>
            </a:r>
          </a:p>
        </p:txBody>
      </p:sp>
      <p:sp>
        <p:nvSpPr>
          <p:cNvPr id="8" name="TextBox 7"/>
          <p:cNvSpPr txBox="1"/>
          <p:nvPr/>
        </p:nvSpPr>
        <p:spPr>
          <a:xfrm>
            <a:off x="7499616" y="1924292"/>
            <a:ext cx="1403524" cy="1200329"/>
          </a:xfrm>
          <a:prstGeom prst="rect">
            <a:avLst/>
          </a:prstGeom>
          <a:noFill/>
        </p:spPr>
        <p:txBody>
          <a:bodyPr wrap="none" rtlCol="0">
            <a:spAutoFit/>
          </a:bodyPr>
          <a:lstStyle/>
          <a:p>
            <a:pPr algn="ctr"/>
            <a:r>
              <a:rPr lang="en-US" b="1" dirty="0"/>
              <a:t>+</a:t>
            </a:r>
          </a:p>
          <a:p>
            <a:pPr algn="ctr"/>
            <a:r>
              <a:rPr lang="en-US" b="1" dirty="0"/>
              <a:t>radioactive </a:t>
            </a:r>
          </a:p>
          <a:p>
            <a:pPr algn="ctr"/>
            <a:r>
              <a:rPr lang="en-US" b="1" dirty="0"/>
              <a:t>elements</a:t>
            </a:r>
          </a:p>
          <a:p>
            <a:pPr algn="ctr"/>
            <a:r>
              <a:rPr lang="en-US" b="1" dirty="0"/>
              <a:t>U, </a:t>
            </a:r>
            <a:r>
              <a:rPr lang="en-US" b="1" dirty="0" err="1"/>
              <a:t>Th</a:t>
            </a:r>
            <a:r>
              <a:rPr lang="en-US" b="1" dirty="0"/>
              <a:t>, K</a:t>
            </a:r>
          </a:p>
        </p:txBody>
      </p:sp>
      <p:sp>
        <p:nvSpPr>
          <p:cNvPr id="15" name="TextBox 14"/>
          <p:cNvSpPr txBox="1"/>
          <p:nvPr/>
        </p:nvSpPr>
        <p:spPr>
          <a:xfrm>
            <a:off x="1324673" y="3093626"/>
            <a:ext cx="1538001" cy="584776"/>
          </a:xfrm>
          <a:prstGeom prst="rect">
            <a:avLst/>
          </a:prstGeom>
          <a:noFill/>
        </p:spPr>
        <p:txBody>
          <a:bodyPr wrap="none" rtlCol="0">
            <a:spAutoFit/>
          </a:bodyPr>
          <a:lstStyle/>
          <a:p>
            <a:pPr algn="ctr"/>
            <a:r>
              <a:rPr lang="en-US" sz="1600" dirty="0"/>
              <a:t>84% of </a:t>
            </a:r>
          </a:p>
          <a:p>
            <a:pPr algn="ctr"/>
            <a:r>
              <a:rPr lang="en-US" sz="1600" dirty="0"/>
              <a:t>Earth’s volume</a:t>
            </a:r>
          </a:p>
        </p:txBody>
      </p:sp>
      <p:sp>
        <p:nvSpPr>
          <p:cNvPr id="16" name="TextBox 15"/>
          <p:cNvSpPr txBox="1"/>
          <p:nvPr/>
        </p:nvSpPr>
        <p:spPr>
          <a:xfrm>
            <a:off x="1642976" y="2386029"/>
            <a:ext cx="1900781" cy="307777"/>
          </a:xfrm>
          <a:prstGeom prst="rect">
            <a:avLst/>
          </a:prstGeom>
          <a:noFill/>
        </p:spPr>
        <p:txBody>
          <a:bodyPr wrap="none" rtlCol="0">
            <a:spAutoFit/>
          </a:bodyPr>
          <a:lstStyle/>
          <a:p>
            <a:r>
              <a:rPr lang="en-US" sz="1400" dirty="0"/>
              <a:t>(hydrated rocks) H</a:t>
            </a:r>
            <a:r>
              <a:rPr lang="en-US" sz="1400" baseline="-25000" dirty="0"/>
              <a:t>2</a:t>
            </a:r>
            <a:r>
              <a:rPr lang="en-US" sz="1400" dirty="0"/>
              <a:t>O</a:t>
            </a:r>
          </a:p>
        </p:txBody>
      </p:sp>
      <p:sp>
        <p:nvSpPr>
          <p:cNvPr id="17" name="TextBox 16"/>
          <p:cNvSpPr txBox="1"/>
          <p:nvPr/>
        </p:nvSpPr>
        <p:spPr>
          <a:xfrm>
            <a:off x="3838596" y="5349226"/>
            <a:ext cx="1553806" cy="307777"/>
          </a:xfrm>
          <a:prstGeom prst="rect">
            <a:avLst/>
          </a:prstGeom>
          <a:noFill/>
        </p:spPr>
        <p:txBody>
          <a:bodyPr wrap="none" rtlCol="0">
            <a:spAutoFit/>
          </a:bodyPr>
          <a:lstStyle/>
          <a:p>
            <a:r>
              <a:rPr lang="en-US" sz="1400" dirty="0"/>
              <a:t>T of sun ~ 5800K</a:t>
            </a:r>
          </a:p>
        </p:txBody>
      </p:sp>
    </p:spTree>
    <p:extLst>
      <p:ext uri="{BB962C8B-B14F-4D97-AF65-F5344CB8AC3E}">
        <p14:creationId xmlns:p14="http://schemas.microsoft.com/office/powerpoint/2010/main" val="4257090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15385" y="1397814"/>
            <a:ext cx="6837115" cy="4967590"/>
          </a:xfrm>
          <a:prstGeom prst="rect">
            <a:avLst/>
          </a:prstGeom>
        </p:spPr>
      </p:pic>
      <p:sp>
        <p:nvSpPr>
          <p:cNvPr id="10" name="Title 9"/>
          <p:cNvSpPr>
            <a:spLocks noGrp="1"/>
          </p:cNvSpPr>
          <p:nvPr>
            <p:ph type="title"/>
          </p:nvPr>
        </p:nvSpPr>
        <p:spPr>
          <a:xfrm>
            <a:off x="46038" y="41620"/>
            <a:ext cx="9050336" cy="1143000"/>
          </a:xfrm>
        </p:spPr>
        <p:txBody>
          <a:bodyPr/>
          <a:lstStyle/>
          <a:p>
            <a:r>
              <a:rPr lang="en-US" sz="3600" dirty="0"/>
              <a:t>Radioactive heat production through time</a:t>
            </a:r>
          </a:p>
        </p:txBody>
      </p:sp>
      <p:sp>
        <p:nvSpPr>
          <p:cNvPr id="11" name="Footer Placeholder 6"/>
          <p:cNvSpPr>
            <a:spLocks noGrp="1"/>
          </p:cNvSpPr>
          <p:nvPr>
            <p:ph type="ftr" sz="quarter" idx="11"/>
          </p:nvPr>
        </p:nvSpPr>
        <p:spPr>
          <a:xfrm>
            <a:off x="1787525" y="6594475"/>
            <a:ext cx="6573838" cy="230188"/>
          </a:xfrm>
        </p:spPr>
        <p:txBody>
          <a:bodyPr/>
          <a:lstStyle/>
          <a:p>
            <a:pPr>
              <a:defRPr/>
            </a:pPr>
            <a:r>
              <a:rPr lang="en-US" dirty="0"/>
              <a:t>Looking Forward </a:t>
            </a:r>
            <a:r>
              <a:rPr lang="mr-IN" dirty="0"/>
              <a:t>–</a:t>
            </a:r>
            <a:r>
              <a:rPr lang="en-US" dirty="0"/>
              <a:t> Energy and the Environment</a:t>
            </a:r>
          </a:p>
        </p:txBody>
      </p:sp>
      <p:sp>
        <p:nvSpPr>
          <p:cNvPr id="12" name="Slide Number Placeholder 5"/>
          <p:cNvSpPr>
            <a:spLocks noGrp="1"/>
          </p:cNvSpPr>
          <p:nvPr>
            <p:ph type="sldNum" sz="quarter" idx="12"/>
          </p:nvPr>
        </p:nvSpPr>
        <p:spPr>
          <a:xfrm>
            <a:off x="8361363" y="6594475"/>
            <a:ext cx="735012" cy="230188"/>
          </a:xfrm>
        </p:spPr>
        <p:txBody>
          <a:bodyPr/>
          <a:lstStyle/>
          <a:p>
            <a:pPr>
              <a:defRPr/>
            </a:pPr>
            <a:fld id="{D2C6505D-CA52-024E-9578-3B84DCBB67EC}" type="slidenum">
              <a:rPr lang="en-US"/>
              <a:pPr>
                <a:defRPr/>
              </a:pPr>
              <a:t>28</a:t>
            </a:fld>
            <a:endParaRPr lang="en-US"/>
          </a:p>
        </p:txBody>
      </p:sp>
      <p:sp>
        <p:nvSpPr>
          <p:cNvPr id="13" name="Date Placeholder 4"/>
          <p:cNvSpPr>
            <a:spLocks noGrp="1"/>
          </p:cNvSpPr>
          <p:nvPr>
            <p:ph type="dt" sz="quarter" idx="10"/>
          </p:nvPr>
        </p:nvSpPr>
        <p:spPr>
          <a:xfrm>
            <a:off x="46038" y="6594475"/>
            <a:ext cx="1741487" cy="230188"/>
          </a:xfrm>
        </p:spPr>
        <p:txBody>
          <a:bodyPr wrap="square" numCol="1" anchorCtr="0" compatLnSpc="1">
            <a:prstTxWarp prst="textNoShape">
              <a:avLst/>
            </a:prstTxWarp>
          </a:bodyPr>
          <a:lstStyle/>
          <a:p>
            <a:pPr fontAlgn="base">
              <a:spcBef>
                <a:spcPct val="0"/>
              </a:spcBef>
              <a:spcAft>
                <a:spcPct val="0"/>
              </a:spcAft>
              <a:defRPr/>
            </a:pPr>
            <a:r>
              <a:rPr lang="en-US" dirty="0">
                <a:solidFill>
                  <a:srgbClr val="898989"/>
                </a:solidFill>
                <a:ea typeface="ＭＳ Ｐゴシック" charset="-128"/>
                <a:cs typeface="ＭＳ Ｐゴシック" charset="-128"/>
              </a:rPr>
              <a:t>June 6, 2017</a:t>
            </a:r>
          </a:p>
        </p:txBody>
      </p:sp>
      <p:sp>
        <p:nvSpPr>
          <p:cNvPr id="7" name="TextBox 6"/>
          <p:cNvSpPr txBox="1"/>
          <p:nvPr/>
        </p:nvSpPr>
        <p:spPr>
          <a:xfrm>
            <a:off x="655285" y="999954"/>
            <a:ext cx="7612861" cy="646331"/>
          </a:xfrm>
          <a:prstGeom prst="rect">
            <a:avLst/>
          </a:prstGeom>
          <a:noFill/>
        </p:spPr>
        <p:txBody>
          <a:bodyPr wrap="square" rtlCol="0">
            <a:spAutoFit/>
          </a:bodyPr>
          <a:lstStyle/>
          <a:p>
            <a:pPr algn="ctr"/>
            <a:r>
              <a:rPr lang="en-US" dirty="0" err="1"/>
              <a:t>Shoter</a:t>
            </a:r>
            <a:r>
              <a:rPr lang="en-US" dirty="0"/>
              <a:t> lived isotopes also contributed very early on, but are since depleted, for example </a:t>
            </a:r>
            <a:r>
              <a:rPr lang="en-US" baseline="30000" dirty="0"/>
              <a:t>26</a:t>
            </a:r>
            <a:r>
              <a:rPr lang="en-US" dirty="0"/>
              <a:t>Al</a:t>
            </a:r>
          </a:p>
        </p:txBody>
      </p:sp>
      <p:sp>
        <p:nvSpPr>
          <p:cNvPr id="6" name="TextBox 5"/>
          <p:cNvSpPr txBox="1"/>
          <p:nvPr/>
        </p:nvSpPr>
        <p:spPr>
          <a:xfrm>
            <a:off x="7561069" y="4931501"/>
            <a:ext cx="800294" cy="369332"/>
          </a:xfrm>
          <a:prstGeom prst="rect">
            <a:avLst/>
          </a:prstGeom>
          <a:noFill/>
        </p:spPr>
        <p:txBody>
          <a:bodyPr wrap="none" rtlCol="0">
            <a:spAutoFit/>
          </a:bodyPr>
          <a:lstStyle/>
          <a:p>
            <a:r>
              <a:rPr lang="en-US" dirty="0"/>
              <a:t>47TW</a:t>
            </a:r>
          </a:p>
        </p:txBody>
      </p:sp>
      <p:sp>
        <p:nvSpPr>
          <p:cNvPr id="8" name="TextBox 7"/>
          <p:cNvSpPr txBox="1"/>
          <p:nvPr/>
        </p:nvSpPr>
        <p:spPr>
          <a:xfrm>
            <a:off x="4758966" y="6365404"/>
            <a:ext cx="4385034" cy="276999"/>
          </a:xfrm>
          <a:prstGeom prst="rect">
            <a:avLst/>
          </a:prstGeom>
          <a:noFill/>
        </p:spPr>
        <p:txBody>
          <a:bodyPr wrap="none" rtlCol="0">
            <a:spAutoFit/>
          </a:bodyPr>
          <a:lstStyle/>
          <a:p>
            <a:r>
              <a:rPr lang="en-US" sz="1200" dirty="0">
                <a:hlinkClick r:id="rId3"/>
              </a:rPr>
              <a:t>https://en.wikipedia.org/wiki/Earth%27s_internal_heat_budget</a:t>
            </a:r>
            <a:r>
              <a:rPr lang="en-US" sz="1200" dirty="0"/>
              <a:t> </a:t>
            </a:r>
          </a:p>
        </p:txBody>
      </p:sp>
      <p:sp>
        <p:nvSpPr>
          <p:cNvPr id="2" name="TextBox 1"/>
          <p:cNvSpPr txBox="1"/>
          <p:nvPr/>
        </p:nvSpPr>
        <p:spPr>
          <a:xfrm>
            <a:off x="3531120" y="2036259"/>
            <a:ext cx="3635994" cy="369332"/>
          </a:xfrm>
          <a:prstGeom prst="rect">
            <a:avLst/>
          </a:prstGeom>
          <a:noFill/>
        </p:spPr>
        <p:txBody>
          <a:bodyPr wrap="none" rtlCol="0">
            <a:spAutoFit/>
          </a:bodyPr>
          <a:lstStyle/>
          <a:p>
            <a:r>
              <a:rPr lang="en-US" dirty="0"/>
              <a:t>Nuclear fission of heavy elements</a:t>
            </a:r>
          </a:p>
        </p:txBody>
      </p:sp>
    </p:spTree>
    <p:extLst>
      <p:ext uri="{BB962C8B-B14F-4D97-AF65-F5344CB8AC3E}">
        <p14:creationId xmlns:p14="http://schemas.microsoft.com/office/powerpoint/2010/main" val="18791392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4531" y="788010"/>
            <a:ext cx="7876832" cy="5907625"/>
          </a:xfrm>
          <a:prstGeom prst="rect">
            <a:avLst/>
          </a:prstGeom>
        </p:spPr>
      </p:pic>
      <p:sp>
        <p:nvSpPr>
          <p:cNvPr id="14" name="Title 13"/>
          <p:cNvSpPr>
            <a:spLocks noGrp="1"/>
          </p:cNvSpPr>
          <p:nvPr>
            <p:ph type="title"/>
          </p:nvPr>
        </p:nvSpPr>
        <p:spPr>
          <a:xfrm>
            <a:off x="-47625" y="267971"/>
            <a:ext cx="9144000" cy="788010"/>
          </a:xfrm>
        </p:spPr>
        <p:txBody>
          <a:bodyPr/>
          <a:lstStyle/>
          <a:p>
            <a:r>
              <a:rPr lang="en-US" sz="4000" dirty="0"/>
              <a:t>Geothermal heat flux</a:t>
            </a:r>
            <a:br>
              <a:rPr lang="en-US" sz="4000" dirty="0"/>
            </a:br>
            <a:r>
              <a:rPr lang="en-US" sz="2400" dirty="0"/>
              <a:t>(45-90% from radioactivity of U, </a:t>
            </a:r>
            <a:r>
              <a:rPr lang="en-US" sz="2400" dirty="0" err="1"/>
              <a:t>Th</a:t>
            </a:r>
            <a:r>
              <a:rPr lang="en-US" sz="2400" dirty="0"/>
              <a:t>, K + primordial heat + other)</a:t>
            </a:r>
            <a:br>
              <a:rPr lang="en-US" sz="2400" dirty="0"/>
            </a:br>
            <a:r>
              <a:rPr lang="en-US" sz="2400" dirty="0"/>
              <a:t>Flux was likely 2x higher 3Gy ago</a:t>
            </a:r>
          </a:p>
        </p:txBody>
      </p:sp>
      <p:sp>
        <p:nvSpPr>
          <p:cNvPr id="10" name="Footer Placeholder 6"/>
          <p:cNvSpPr>
            <a:spLocks noGrp="1"/>
          </p:cNvSpPr>
          <p:nvPr>
            <p:ph type="ftr" sz="quarter" idx="11"/>
          </p:nvPr>
        </p:nvSpPr>
        <p:spPr>
          <a:xfrm>
            <a:off x="1787525" y="6594475"/>
            <a:ext cx="6573838" cy="230188"/>
          </a:xfrm>
        </p:spPr>
        <p:txBody>
          <a:bodyPr/>
          <a:lstStyle/>
          <a:p>
            <a:pPr>
              <a:defRPr/>
            </a:pPr>
            <a:r>
              <a:rPr lang="en-US" dirty="0"/>
              <a:t>Looking Forward </a:t>
            </a:r>
            <a:r>
              <a:rPr lang="mr-IN" dirty="0"/>
              <a:t>–</a:t>
            </a:r>
            <a:r>
              <a:rPr lang="en-US" dirty="0"/>
              <a:t> Energy and the Environment</a:t>
            </a:r>
          </a:p>
        </p:txBody>
      </p:sp>
      <p:sp>
        <p:nvSpPr>
          <p:cNvPr id="11" name="Slide Number Placeholder 5"/>
          <p:cNvSpPr>
            <a:spLocks noGrp="1"/>
          </p:cNvSpPr>
          <p:nvPr>
            <p:ph type="sldNum" sz="quarter" idx="12"/>
          </p:nvPr>
        </p:nvSpPr>
        <p:spPr>
          <a:xfrm>
            <a:off x="8361363" y="6594475"/>
            <a:ext cx="735012" cy="230188"/>
          </a:xfrm>
        </p:spPr>
        <p:txBody>
          <a:bodyPr/>
          <a:lstStyle/>
          <a:p>
            <a:pPr>
              <a:defRPr/>
            </a:pPr>
            <a:fld id="{D2C6505D-CA52-024E-9578-3B84DCBB67EC}" type="slidenum">
              <a:rPr lang="en-US"/>
              <a:pPr>
                <a:defRPr/>
              </a:pPr>
              <a:t>29</a:t>
            </a:fld>
            <a:endParaRPr lang="en-US"/>
          </a:p>
        </p:txBody>
      </p:sp>
      <p:sp>
        <p:nvSpPr>
          <p:cNvPr id="12" name="Date Placeholder 4"/>
          <p:cNvSpPr>
            <a:spLocks noGrp="1"/>
          </p:cNvSpPr>
          <p:nvPr>
            <p:ph type="dt" sz="quarter" idx="10"/>
          </p:nvPr>
        </p:nvSpPr>
        <p:spPr>
          <a:xfrm>
            <a:off x="46038" y="6594475"/>
            <a:ext cx="1741487" cy="230188"/>
          </a:xfrm>
        </p:spPr>
        <p:txBody>
          <a:bodyPr wrap="square" numCol="1" anchorCtr="0" compatLnSpc="1">
            <a:prstTxWarp prst="textNoShape">
              <a:avLst/>
            </a:prstTxWarp>
          </a:bodyPr>
          <a:lstStyle/>
          <a:p>
            <a:pPr fontAlgn="base">
              <a:spcBef>
                <a:spcPct val="0"/>
              </a:spcBef>
              <a:spcAft>
                <a:spcPct val="0"/>
              </a:spcAft>
              <a:defRPr/>
            </a:pPr>
            <a:r>
              <a:rPr lang="en-US" dirty="0">
                <a:solidFill>
                  <a:srgbClr val="898989"/>
                </a:solidFill>
                <a:ea typeface="ＭＳ Ｐゴシック" charset="-128"/>
                <a:cs typeface="ＭＳ Ｐゴシック" charset="-128"/>
              </a:rPr>
              <a:t>June 6, 2017</a:t>
            </a:r>
          </a:p>
        </p:txBody>
      </p:sp>
      <p:sp>
        <p:nvSpPr>
          <p:cNvPr id="2" name="TextBox 1"/>
          <p:cNvSpPr txBox="1"/>
          <p:nvPr/>
        </p:nvSpPr>
        <p:spPr>
          <a:xfrm>
            <a:off x="684263" y="5394145"/>
            <a:ext cx="3360302" cy="1200329"/>
          </a:xfrm>
          <a:prstGeom prst="rect">
            <a:avLst/>
          </a:prstGeom>
          <a:noFill/>
        </p:spPr>
        <p:txBody>
          <a:bodyPr wrap="none" rtlCol="0">
            <a:spAutoFit/>
          </a:bodyPr>
          <a:lstStyle/>
          <a:p>
            <a:pPr algn="ctr"/>
            <a:r>
              <a:rPr lang="en-US" dirty="0"/>
              <a:t>Globally: 47 TW</a:t>
            </a:r>
          </a:p>
          <a:p>
            <a:pPr algn="ctr"/>
            <a:r>
              <a:rPr lang="en-US" dirty="0"/>
              <a:t>(&gt;2x total human consumption)</a:t>
            </a:r>
          </a:p>
          <a:p>
            <a:pPr algn="ctr"/>
            <a:r>
              <a:rPr lang="en-US" dirty="0"/>
              <a:t>Only 0.03% of energy budget;</a:t>
            </a:r>
          </a:p>
          <a:p>
            <a:pPr algn="ctr"/>
            <a:r>
              <a:rPr lang="en-US" dirty="0"/>
              <a:t>another 173000 TW from sun!</a:t>
            </a:r>
          </a:p>
        </p:txBody>
      </p:sp>
    </p:spTree>
    <p:extLst>
      <p:ext uri="{BB962C8B-B14F-4D97-AF65-F5344CB8AC3E}">
        <p14:creationId xmlns:p14="http://schemas.microsoft.com/office/powerpoint/2010/main" val="799738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a:t>...and it all started with the Big Bang!</a:t>
            </a:r>
            <a:br>
              <a:rPr lang="en-US" sz="4000" dirty="0"/>
            </a:br>
            <a:r>
              <a:rPr lang="en-US" sz="4000" dirty="0"/>
              <a:t>(13.77 ± 0.059 </a:t>
            </a:r>
            <a:r>
              <a:rPr lang="en-US" sz="4000" dirty="0" err="1"/>
              <a:t>Ga</a:t>
            </a:r>
            <a:r>
              <a:rPr lang="en-US" sz="4000" dirty="0"/>
              <a:t>)</a:t>
            </a:r>
          </a:p>
        </p:txBody>
      </p:sp>
      <p:pic>
        <p:nvPicPr>
          <p:cNvPr id="5" name="Content Placeholder 4"/>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1680562" y="1582121"/>
            <a:ext cx="6032851" cy="4826281"/>
          </a:xfrm>
        </p:spPr>
      </p:pic>
      <p:sp>
        <p:nvSpPr>
          <p:cNvPr id="11" name="Footer Placeholder 6"/>
          <p:cNvSpPr>
            <a:spLocks noGrp="1"/>
          </p:cNvSpPr>
          <p:nvPr>
            <p:ph type="ftr" sz="quarter" idx="11"/>
          </p:nvPr>
        </p:nvSpPr>
        <p:spPr>
          <a:xfrm>
            <a:off x="1787525" y="6594475"/>
            <a:ext cx="6573838" cy="230188"/>
          </a:xfrm>
        </p:spPr>
        <p:txBody>
          <a:bodyPr/>
          <a:lstStyle/>
          <a:p>
            <a:pPr>
              <a:defRPr/>
            </a:pPr>
            <a:r>
              <a:rPr lang="en-US" dirty="0"/>
              <a:t>Looking Forward </a:t>
            </a:r>
            <a:r>
              <a:rPr lang="mr-IN" dirty="0"/>
              <a:t>–</a:t>
            </a:r>
            <a:r>
              <a:rPr lang="en-US" dirty="0"/>
              <a:t> Energy and the Environment</a:t>
            </a:r>
          </a:p>
        </p:txBody>
      </p:sp>
      <p:sp>
        <p:nvSpPr>
          <p:cNvPr id="12" name="Slide Number Placeholder 5"/>
          <p:cNvSpPr>
            <a:spLocks noGrp="1"/>
          </p:cNvSpPr>
          <p:nvPr>
            <p:ph type="sldNum" sz="quarter" idx="12"/>
          </p:nvPr>
        </p:nvSpPr>
        <p:spPr>
          <a:xfrm>
            <a:off x="8361363" y="6594475"/>
            <a:ext cx="735012" cy="230188"/>
          </a:xfrm>
        </p:spPr>
        <p:txBody>
          <a:bodyPr/>
          <a:lstStyle/>
          <a:p>
            <a:pPr>
              <a:defRPr/>
            </a:pPr>
            <a:fld id="{D2C6505D-CA52-024E-9578-3B84DCBB67EC}" type="slidenum">
              <a:rPr lang="en-US"/>
              <a:pPr>
                <a:defRPr/>
              </a:pPr>
              <a:t>3</a:t>
            </a:fld>
            <a:endParaRPr lang="en-US"/>
          </a:p>
        </p:txBody>
      </p:sp>
      <p:sp>
        <p:nvSpPr>
          <p:cNvPr id="13" name="Date Placeholder 4"/>
          <p:cNvSpPr>
            <a:spLocks noGrp="1"/>
          </p:cNvSpPr>
          <p:nvPr>
            <p:ph type="dt" sz="quarter" idx="10"/>
          </p:nvPr>
        </p:nvSpPr>
        <p:spPr>
          <a:xfrm>
            <a:off x="46038" y="6594475"/>
            <a:ext cx="1741487" cy="230188"/>
          </a:xfrm>
        </p:spPr>
        <p:txBody>
          <a:bodyPr wrap="square" numCol="1" anchorCtr="0" compatLnSpc="1">
            <a:prstTxWarp prst="textNoShape">
              <a:avLst/>
            </a:prstTxWarp>
          </a:bodyPr>
          <a:lstStyle/>
          <a:p>
            <a:pPr fontAlgn="base">
              <a:spcBef>
                <a:spcPct val="0"/>
              </a:spcBef>
              <a:spcAft>
                <a:spcPct val="0"/>
              </a:spcAft>
              <a:defRPr/>
            </a:pPr>
            <a:r>
              <a:rPr lang="en-US" dirty="0">
                <a:solidFill>
                  <a:srgbClr val="898989"/>
                </a:solidFill>
                <a:ea typeface="ＭＳ Ｐゴシック" charset="-128"/>
                <a:cs typeface="ＭＳ Ｐゴシック" charset="-128"/>
              </a:rPr>
              <a:t>June 6, 2017</a:t>
            </a:r>
          </a:p>
        </p:txBody>
      </p:sp>
    </p:spTree>
    <p:extLst>
      <p:ext uri="{BB962C8B-B14F-4D97-AF65-F5344CB8AC3E}">
        <p14:creationId xmlns:p14="http://schemas.microsoft.com/office/powerpoint/2010/main" val="14764641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74323" y="1188390"/>
            <a:ext cx="8619113" cy="4916672"/>
          </a:xfrm>
          <a:prstGeom prst="rect">
            <a:avLst/>
          </a:prstGeom>
        </p:spPr>
      </p:pic>
      <p:sp>
        <p:nvSpPr>
          <p:cNvPr id="14" name="Title 13"/>
          <p:cNvSpPr>
            <a:spLocks noGrp="1"/>
          </p:cNvSpPr>
          <p:nvPr>
            <p:ph type="title"/>
          </p:nvPr>
        </p:nvSpPr>
        <p:spPr>
          <a:xfrm>
            <a:off x="-47625" y="198065"/>
            <a:ext cx="9144000" cy="788010"/>
          </a:xfrm>
        </p:spPr>
        <p:txBody>
          <a:bodyPr/>
          <a:lstStyle/>
          <a:p>
            <a:r>
              <a:rPr lang="en-US" sz="4000" dirty="0"/>
              <a:t>Incoming solar radiation </a:t>
            </a:r>
            <a:br>
              <a:rPr lang="en-US" sz="4000" dirty="0"/>
            </a:br>
            <a:r>
              <a:rPr lang="en-US" sz="4000" dirty="0"/>
              <a:t>(top of the atmosphere)</a:t>
            </a:r>
          </a:p>
        </p:txBody>
      </p:sp>
      <p:sp>
        <p:nvSpPr>
          <p:cNvPr id="2" name="TextBox 1"/>
          <p:cNvSpPr txBox="1"/>
          <p:nvPr/>
        </p:nvSpPr>
        <p:spPr>
          <a:xfrm>
            <a:off x="5827988" y="6317476"/>
            <a:ext cx="3221179" cy="276999"/>
          </a:xfrm>
          <a:prstGeom prst="rect">
            <a:avLst/>
          </a:prstGeom>
          <a:noFill/>
        </p:spPr>
        <p:txBody>
          <a:bodyPr wrap="none" rtlCol="0">
            <a:spAutoFit/>
          </a:bodyPr>
          <a:lstStyle/>
          <a:p>
            <a:r>
              <a:rPr lang="en-US" sz="1200" dirty="0">
                <a:hlinkClick r:id="rId4"/>
              </a:rPr>
              <a:t>https://en.wikipedia.org/wiki/Solar_irradiance</a:t>
            </a:r>
            <a:r>
              <a:rPr lang="en-US" sz="1200" dirty="0"/>
              <a:t> </a:t>
            </a:r>
          </a:p>
        </p:txBody>
      </p:sp>
      <p:sp>
        <p:nvSpPr>
          <p:cNvPr id="10" name="Footer Placeholder 6"/>
          <p:cNvSpPr>
            <a:spLocks noGrp="1"/>
          </p:cNvSpPr>
          <p:nvPr>
            <p:ph type="ftr" sz="quarter" idx="11"/>
          </p:nvPr>
        </p:nvSpPr>
        <p:spPr>
          <a:xfrm>
            <a:off x="1787525" y="6594475"/>
            <a:ext cx="6573838" cy="230188"/>
          </a:xfrm>
        </p:spPr>
        <p:txBody>
          <a:bodyPr/>
          <a:lstStyle/>
          <a:p>
            <a:pPr>
              <a:defRPr/>
            </a:pPr>
            <a:r>
              <a:rPr lang="en-US" dirty="0"/>
              <a:t>Looking Forward </a:t>
            </a:r>
            <a:r>
              <a:rPr lang="mr-IN" dirty="0"/>
              <a:t>–</a:t>
            </a:r>
            <a:r>
              <a:rPr lang="en-US" dirty="0"/>
              <a:t> Energy and the Environment</a:t>
            </a:r>
          </a:p>
        </p:txBody>
      </p:sp>
      <p:sp>
        <p:nvSpPr>
          <p:cNvPr id="11" name="Slide Number Placeholder 5"/>
          <p:cNvSpPr>
            <a:spLocks noGrp="1"/>
          </p:cNvSpPr>
          <p:nvPr>
            <p:ph type="sldNum" sz="quarter" idx="12"/>
          </p:nvPr>
        </p:nvSpPr>
        <p:spPr>
          <a:xfrm>
            <a:off x="8361363" y="6594475"/>
            <a:ext cx="735012" cy="230188"/>
          </a:xfrm>
        </p:spPr>
        <p:txBody>
          <a:bodyPr/>
          <a:lstStyle/>
          <a:p>
            <a:pPr>
              <a:defRPr/>
            </a:pPr>
            <a:fld id="{D2C6505D-CA52-024E-9578-3B84DCBB67EC}" type="slidenum">
              <a:rPr lang="en-US"/>
              <a:pPr>
                <a:defRPr/>
              </a:pPr>
              <a:t>30</a:t>
            </a:fld>
            <a:endParaRPr lang="en-US"/>
          </a:p>
        </p:txBody>
      </p:sp>
      <p:sp>
        <p:nvSpPr>
          <p:cNvPr id="12" name="Date Placeholder 4"/>
          <p:cNvSpPr>
            <a:spLocks noGrp="1"/>
          </p:cNvSpPr>
          <p:nvPr>
            <p:ph type="dt" sz="quarter" idx="10"/>
          </p:nvPr>
        </p:nvSpPr>
        <p:spPr>
          <a:xfrm>
            <a:off x="46038" y="6594475"/>
            <a:ext cx="1741487" cy="230188"/>
          </a:xfrm>
        </p:spPr>
        <p:txBody>
          <a:bodyPr wrap="square" numCol="1" anchorCtr="0" compatLnSpc="1">
            <a:prstTxWarp prst="textNoShape">
              <a:avLst/>
            </a:prstTxWarp>
          </a:bodyPr>
          <a:lstStyle/>
          <a:p>
            <a:pPr fontAlgn="base">
              <a:spcBef>
                <a:spcPct val="0"/>
              </a:spcBef>
              <a:spcAft>
                <a:spcPct val="0"/>
              </a:spcAft>
              <a:defRPr/>
            </a:pPr>
            <a:r>
              <a:rPr lang="en-US" dirty="0">
                <a:solidFill>
                  <a:srgbClr val="898989"/>
                </a:solidFill>
                <a:ea typeface="ＭＳ Ｐゴシック" charset="-128"/>
                <a:cs typeface="ＭＳ Ｐゴシック" charset="-128"/>
              </a:rPr>
              <a:t>June 6, 2017</a:t>
            </a:r>
          </a:p>
        </p:txBody>
      </p:sp>
    </p:spTree>
    <p:extLst>
      <p:ext uri="{BB962C8B-B14F-4D97-AF65-F5344CB8AC3E}">
        <p14:creationId xmlns:p14="http://schemas.microsoft.com/office/powerpoint/2010/main" val="7851012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screen">
            <a:extLst>
              <a:ext uri="{28A0092B-C50C-407E-A947-70E740481C1C}">
                <a14:useLocalDpi xmlns:a14="http://schemas.microsoft.com/office/drawing/2010/main"/>
              </a:ext>
            </a:extLst>
          </a:blip>
          <a:srcRect t="6057" b="4167"/>
          <a:stretch/>
        </p:blipFill>
        <p:spPr>
          <a:xfrm>
            <a:off x="466085" y="1180344"/>
            <a:ext cx="8377873" cy="5309196"/>
          </a:xfrm>
          <a:prstGeom prst="rect">
            <a:avLst/>
          </a:prstGeom>
        </p:spPr>
      </p:pic>
      <p:sp>
        <p:nvSpPr>
          <p:cNvPr id="14" name="Title 13"/>
          <p:cNvSpPr>
            <a:spLocks noGrp="1"/>
          </p:cNvSpPr>
          <p:nvPr>
            <p:ph type="title"/>
          </p:nvPr>
        </p:nvSpPr>
        <p:spPr>
          <a:xfrm>
            <a:off x="46038" y="244668"/>
            <a:ext cx="9144000" cy="788010"/>
          </a:xfrm>
        </p:spPr>
        <p:txBody>
          <a:bodyPr/>
          <a:lstStyle/>
          <a:p>
            <a:r>
              <a:rPr lang="en-US" sz="4000" dirty="0"/>
              <a:t>Solar energy flux at the surface </a:t>
            </a:r>
            <a:br>
              <a:rPr lang="en-US" sz="4000" dirty="0"/>
            </a:br>
            <a:r>
              <a:rPr lang="en-US" sz="3600" dirty="0"/>
              <a:t>(average insolation) ... we have an atmosphere</a:t>
            </a:r>
          </a:p>
        </p:txBody>
      </p:sp>
      <p:sp>
        <p:nvSpPr>
          <p:cNvPr id="2" name="TextBox 1"/>
          <p:cNvSpPr txBox="1"/>
          <p:nvPr/>
        </p:nvSpPr>
        <p:spPr>
          <a:xfrm>
            <a:off x="5827988" y="6317476"/>
            <a:ext cx="3015970" cy="276999"/>
          </a:xfrm>
          <a:prstGeom prst="rect">
            <a:avLst/>
          </a:prstGeom>
          <a:noFill/>
        </p:spPr>
        <p:txBody>
          <a:bodyPr wrap="none" rtlCol="0">
            <a:spAutoFit/>
          </a:bodyPr>
          <a:lstStyle/>
          <a:p>
            <a:r>
              <a:rPr lang="en-US" sz="1200" dirty="0">
                <a:hlinkClick r:id="rId4"/>
              </a:rPr>
              <a:t>https://en.wikipedia.org/wiki/Solar_energy</a:t>
            </a:r>
            <a:r>
              <a:rPr lang="en-US" sz="1200" dirty="0"/>
              <a:t> </a:t>
            </a:r>
          </a:p>
        </p:txBody>
      </p:sp>
      <p:sp>
        <p:nvSpPr>
          <p:cNvPr id="10" name="Footer Placeholder 6"/>
          <p:cNvSpPr>
            <a:spLocks noGrp="1"/>
          </p:cNvSpPr>
          <p:nvPr>
            <p:ph type="ftr" sz="quarter" idx="11"/>
          </p:nvPr>
        </p:nvSpPr>
        <p:spPr>
          <a:xfrm>
            <a:off x="1787525" y="6594475"/>
            <a:ext cx="6573838" cy="230188"/>
          </a:xfrm>
        </p:spPr>
        <p:txBody>
          <a:bodyPr/>
          <a:lstStyle/>
          <a:p>
            <a:pPr>
              <a:defRPr/>
            </a:pPr>
            <a:r>
              <a:rPr lang="en-US" dirty="0"/>
              <a:t>Looking Forward </a:t>
            </a:r>
            <a:r>
              <a:rPr lang="mr-IN" dirty="0"/>
              <a:t>–</a:t>
            </a:r>
            <a:r>
              <a:rPr lang="en-US" dirty="0"/>
              <a:t> Energy and the Environment</a:t>
            </a:r>
          </a:p>
        </p:txBody>
      </p:sp>
      <p:sp>
        <p:nvSpPr>
          <p:cNvPr id="11" name="Slide Number Placeholder 5"/>
          <p:cNvSpPr>
            <a:spLocks noGrp="1"/>
          </p:cNvSpPr>
          <p:nvPr>
            <p:ph type="sldNum" sz="quarter" idx="12"/>
          </p:nvPr>
        </p:nvSpPr>
        <p:spPr>
          <a:xfrm>
            <a:off x="8361363" y="6594475"/>
            <a:ext cx="735012" cy="230188"/>
          </a:xfrm>
        </p:spPr>
        <p:txBody>
          <a:bodyPr/>
          <a:lstStyle/>
          <a:p>
            <a:pPr>
              <a:defRPr/>
            </a:pPr>
            <a:fld id="{D2C6505D-CA52-024E-9578-3B84DCBB67EC}" type="slidenum">
              <a:rPr lang="en-US"/>
              <a:pPr>
                <a:defRPr/>
              </a:pPr>
              <a:t>31</a:t>
            </a:fld>
            <a:endParaRPr lang="en-US"/>
          </a:p>
        </p:txBody>
      </p:sp>
      <p:sp>
        <p:nvSpPr>
          <p:cNvPr id="12" name="Date Placeholder 4"/>
          <p:cNvSpPr>
            <a:spLocks noGrp="1"/>
          </p:cNvSpPr>
          <p:nvPr>
            <p:ph type="dt" sz="quarter" idx="10"/>
          </p:nvPr>
        </p:nvSpPr>
        <p:spPr>
          <a:xfrm>
            <a:off x="46038" y="6594475"/>
            <a:ext cx="1741487" cy="230188"/>
          </a:xfrm>
        </p:spPr>
        <p:txBody>
          <a:bodyPr wrap="square" numCol="1" anchorCtr="0" compatLnSpc="1">
            <a:prstTxWarp prst="textNoShape">
              <a:avLst/>
            </a:prstTxWarp>
          </a:bodyPr>
          <a:lstStyle/>
          <a:p>
            <a:pPr fontAlgn="base">
              <a:spcBef>
                <a:spcPct val="0"/>
              </a:spcBef>
              <a:spcAft>
                <a:spcPct val="0"/>
              </a:spcAft>
              <a:defRPr/>
            </a:pPr>
            <a:r>
              <a:rPr lang="en-US" dirty="0">
                <a:solidFill>
                  <a:srgbClr val="898989"/>
                </a:solidFill>
                <a:ea typeface="ＭＳ Ｐゴシック" charset="-128"/>
                <a:cs typeface="ＭＳ Ｐゴシック" charset="-128"/>
              </a:rPr>
              <a:t>June 6, 2017</a:t>
            </a:r>
          </a:p>
        </p:txBody>
      </p:sp>
      <p:sp>
        <p:nvSpPr>
          <p:cNvPr id="3" name="TextBox 2"/>
          <p:cNvSpPr txBox="1"/>
          <p:nvPr/>
        </p:nvSpPr>
        <p:spPr>
          <a:xfrm>
            <a:off x="4940498" y="5873793"/>
            <a:ext cx="4027164" cy="307777"/>
          </a:xfrm>
          <a:prstGeom prst="rect">
            <a:avLst/>
          </a:prstGeom>
          <a:noFill/>
        </p:spPr>
        <p:txBody>
          <a:bodyPr wrap="none" rtlCol="0">
            <a:spAutoFit/>
          </a:bodyPr>
          <a:lstStyle/>
          <a:p>
            <a:r>
              <a:rPr lang="en-US" sz="1400" dirty="0"/>
              <a:t>Total area needed to match human consumption</a:t>
            </a:r>
          </a:p>
        </p:txBody>
      </p:sp>
    </p:spTree>
    <p:extLst>
      <p:ext uri="{BB962C8B-B14F-4D97-AF65-F5344CB8AC3E}">
        <p14:creationId xmlns:p14="http://schemas.microsoft.com/office/powerpoint/2010/main" val="7161375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7625" y="175800"/>
            <a:ext cx="9144000" cy="788010"/>
          </a:xfrm>
        </p:spPr>
        <p:txBody>
          <a:bodyPr/>
          <a:lstStyle/>
          <a:p>
            <a:r>
              <a:rPr lang="en-US" sz="2800" b="1" dirty="0"/>
              <a:t>Why we can have an atmosphere?</a:t>
            </a:r>
            <a:br>
              <a:rPr lang="en-US" sz="2800" b="1" dirty="0"/>
            </a:br>
            <a:r>
              <a:rPr lang="en-US" sz="2400" dirty="0"/>
              <a:t>Rotation of the liquid Earth’s iron core: </a:t>
            </a:r>
            <a:br>
              <a:rPr lang="en-US" sz="2400" dirty="0"/>
            </a:br>
            <a:r>
              <a:rPr lang="en-US" sz="2400" dirty="0"/>
              <a:t>The </a:t>
            </a:r>
            <a:r>
              <a:rPr lang="en-US" sz="2400" dirty="0" err="1"/>
              <a:t>geodynamo</a:t>
            </a:r>
            <a:r>
              <a:rPr lang="en-US" sz="2400" dirty="0"/>
              <a:t> and the magnetosphere</a:t>
            </a:r>
          </a:p>
        </p:txBody>
      </p:sp>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2760" y="1514614"/>
            <a:ext cx="8403837" cy="4042855"/>
          </a:xfrm>
          <a:prstGeom prst="rect">
            <a:avLst/>
          </a:prstGeom>
        </p:spPr>
      </p:pic>
      <p:sp>
        <p:nvSpPr>
          <p:cNvPr id="15" name="Footer Placeholder 6"/>
          <p:cNvSpPr>
            <a:spLocks noGrp="1"/>
          </p:cNvSpPr>
          <p:nvPr>
            <p:ph type="ftr" sz="quarter" idx="11"/>
          </p:nvPr>
        </p:nvSpPr>
        <p:spPr>
          <a:xfrm>
            <a:off x="1787525" y="6594475"/>
            <a:ext cx="6573838" cy="230188"/>
          </a:xfrm>
        </p:spPr>
        <p:txBody>
          <a:bodyPr/>
          <a:lstStyle/>
          <a:p>
            <a:pPr>
              <a:defRPr/>
            </a:pPr>
            <a:r>
              <a:rPr lang="en-US" dirty="0"/>
              <a:t>Looking Forward </a:t>
            </a:r>
            <a:r>
              <a:rPr lang="mr-IN" dirty="0"/>
              <a:t>–</a:t>
            </a:r>
            <a:r>
              <a:rPr lang="en-US" dirty="0"/>
              <a:t> Energy and the Environment</a:t>
            </a:r>
          </a:p>
        </p:txBody>
      </p:sp>
      <p:sp>
        <p:nvSpPr>
          <p:cNvPr id="17" name="Slide Number Placeholder 5"/>
          <p:cNvSpPr>
            <a:spLocks noGrp="1"/>
          </p:cNvSpPr>
          <p:nvPr>
            <p:ph type="sldNum" sz="quarter" idx="12"/>
          </p:nvPr>
        </p:nvSpPr>
        <p:spPr>
          <a:xfrm>
            <a:off x="8361363" y="6594475"/>
            <a:ext cx="735012" cy="230188"/>
          </a:xfrm>
        </p:spPr>
        <p:txBody>
          <a:bodyPr/>
          <a:lstStyle/>
          <a:p>
            <a:pPr>
              <a:defRPr/>
            </a:pPr>
            <a:fld id="{D2C6505D-CA52-024E-9578-3B84DCBB67EC}" type="slidenum">
              <a:rPr lang="en-US"/>
              <a:pPr>
                <a:defRPr/>
              </a:pPr>
              <a:t>32</a:t>
            </a:fld>
            <a:endParaRPr lang="en-US"/>
          </a:p>
        </p:txBody>
      </p:sp>
      <p:sp>
        <p:nvSpPr>
          <p:cNvPr id="18" name="Date Placeholder 4"/>
          <p:cNvSpPr>
            <a:spLocks noGrp="1"/>
          </p:cNvSpPr>
          <p:nvPr>
            <p:ph type="dt" sz="quarter" idx="10"/>
          </p:nvPr>
        </p:nvSpPr>
        <p:spPr>
          <a:xfrm>
            <a:off x="46038" y="6594475"/>
            <a:ext cx="1741487" cy="230188"/>
          </a:xfrm>
        </p:spPr>
        <p:txBody>
          <a:bodyPr wrap="square" numCol="1" anchorCtr="0" compatLnSpc="1">
            <a:prstTxWarp prst="textNoShape">
              <a:avLst/>
            </a:prstTxWarp>
          </a:bodyPr>
          <a:lstStyle/>
          <a:p>
            <a:pPr fontAlgn="base">
              <a:spcBef>
                <a:spcPct val="0"/>
              </a:spcBef>
              <a:spcAft>
                <a:spcPct val="0"/>
              </a:spcAft>
              <a:defRPr/>
            </a:pPr>
            <a:r>
              <a:rPr lang="en-US" dirty="0">
                <a:solidFill>
                  <a:srgbClr val="898989"/>
                </a:solidFill>
                <a:ea typeface="ＭＳ Ｐゴシック" charset="-128"/>
                <a:cs typeface="ＭＳ Ｐゴシック" charset="-128"/>
              </a:rPr>
              <a:t>June 6, 2017</a:t>
            </a:r>
          </a:p>
        </p:txBody>
      </p:sp>
      <p:sp>
        <p:nvSpPr>
          <p:cNvPr id="3" name="TextBox 2"/>
          <p:cNvSpPr txBox="1"/>
          <p:nvPr/>
        </p:nvSpPr>
        <p:spPr>
          <a:xfrm>
            <a:off x="382760" y="5557469"/>
            <a:ext cx="8203091" cy="923330"/>
          </a:xfrm>
          <a:prstGeom prst="rect">
            <a:avLst/>
          </a:prstGeom>
          <a:noFill/>
        </p:spPr>
        <p:txBody>
          <a:bodyPr wrap="square" rtlCol="0">
            <a:spAutoFit/>
          </a:bodyPr>
          <a:lstStyle/>
          <a:p>
            <a:pPr algn="ctr"/>
            <a:r>
              <a:rPr lang="en-US" dirty="0"/>
              <a:t>Without an electromagnetic shield, we would loose our atmosphere faster</a:t>
            </a:r>
          </a:p>
          <a:p>
            <a:pPr algn="ctr"/>
            <a:r>
              <a:rPr lang="en-US" dirty="0"/>
              <a:t>It protects us from solar wind and harmful radiations</a:t>
            </a:r>
          </a:p>
          <a:p>
            <a:pPr algn="ctr"/>
            <a:r>
              <a:rPr lang="en-US" dirty="0"/>
              <a:t>Mars/Moon don’t currently have one </a:t>
            </a:r>
            <a:r>
              <a:rPr lang="mr-IN" dirty="0"/>
              <a:t>–</a:t>
            </a:r>
            <a:r>
              <a:rPr lang="en-US" dirty="0"/>
              <a:t> Did they have one in the past?</a:t>
            </a:r>
          </a:p>
        </p:txBody>
      </p:sp>
      <p:sp>
        <p:nvSpPr>
          <p:cNvPr id="4" name="TextBox 3"/>
          <p:cNvSpPr txBox="1"/>
          <p:nvPr/>
        </p:nvSpPr>
        <p:spPr>
          <a:xfrm>
            <a:off x="1479819" y="1137127"/>
            <a:ext cx="6480260" cy="369332"/>
          </a:xfrm>
          <a:prstGeom prst="rect">
            <a:avLst/>
          </a:prstGeom>
          <a:noFill/>
        </p:spPr>
        <p:txBody>
          <a:bodyPr wrap="none" rtlCol="0">
            <a:spAutoFit/>
          </a:bodyPr>
          <a:lstStyle/>
          <a:p>
            <a:r>
              <a:rPr lang="en-US" dirty="0"/>
              <a:t>The Iron core likely differentiated within 500Ma after accretion</a:t>
            </a:r>
          </a:p>
        </p:txBody>
      </p:sp>
    </p:spTree>
    <p:extLst>
      <p:ext uri="{BB962C8B-B14F-4D97-AF65-F5344CB8AC3E}">
        <p14:creationId xmlns:p14="http://schemas.microsoft.com/office/powerpoint/2010/main" val="1910800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40897" y="230958"/>
            <a:ext cx="8183553" cy="6086518"/>
          </a:xfrm>
          <a:prstGeom prst="rect">
            <a:avLst/>
          </a:prstGeom>
        </p:spPr>
      </p:pic>
      <p:sp>
        <p:nvSpPr>
          <p:cNvPr id="2" name="TextBox 1"/>
          <p:cNvSpPr txBox="1"/>
          <p:nvPr/>
        </p:nvSpPr>
        <p:spPr>
          <a:xfrm>
            <a:off x="5827988" y="6317476"/>
            <a:ext cx="3221179" cy="276999"/>
          </a:xfrm>
          <a:prstGeom prst="rect">
            <a:avLst/>
          </a:prstGeom>
          <a:noFill/>
        </p:spPr>
        <p:txBody>
          <a:bodyPr wrap="none" rtlCol="0">
            <a:spAutoFit/>
          </a:bodyPr>
          <a:lstStyle/>
          <a:p>
            <a:r>
              <a:rPr lang="en-US" sz="1200" dirty="0">
                <a:hlinkClick r:id="rId4"/>
              </a:rPr>
              <a:t>https://en.wikipedia.org/wiki/Solar_irradiance</a:t>
            </a:r>
            <a:r>
              <a:rPr lang="en-US" sz="1200" dirty="0"/>
              <a:t> </a:t>
            </a:r>
          </a:p>
        </p:txBody>
      </p:sp>
      <p:sp>
        <p:nvSpPr>
          <p:cNvPr id="10" name="Footer Placeholder 6"/>
          <p:cNvSpPr>
            <a:spLocks noGrp="1"/>
          </p:cNvSpPr>
          <p:nvPr>
            <p:ph type="ftr" sz="quarter" idx="11"/>
          </p:nvPr>
        </p:nvSpPr>
        <p:spPr>
          <a:xfrm>
            <a:off x="1787525" y="6594475"/>
            <a:ext cx="6573838" cy="230188"/>
          </a:xfrm>
        </p:spPr>
        <p:txBody>
          <a:bodyPr/>
          <a:lstStyle/>
          <a:p>
            <a:pPr>
              <a:defRPr/>
            </a:pPr>
            <a:r>
              <a:rPr lang="en-US" dirty="0"/>
              <a:t>Looking Forward </a:t>
            </a:r>
            <a:r>
              <a:rPr lang="mr-IN" dirty="0"/>
              <a:t>–</a:t>
            </a:r>
            <a:r>
              <a:rPr lang="en-US" dirty="0"/>
              <a:t> Energy and the Environment</a:t>
            </a:r>
          </a:p>
        </p:txBody>
      </p:sp>
      <p:sp>
        <p:nvSpPr>
          <p:cNvPr id="11" name="Slide Number Placeholder 5"/>
          <p:cNvSpPr>
            <a:spLocks noGrp="1"/>
          </p:cNvSpPr>
          <p:nvPr>
            <p:ph type="sldNum" sz="quarter" idx="12"/>
          </p:nvPr>
        </p:nvSpPr>
        <p:spPr>
          <a:xfrm>
            <a:off x="8361363" y="6594475"/>
            <a:ext cx="735012" cy="230188"/>
          </a:xfrm>
        </p:spPr>
        <p:txBody>
          <a:bodyPr/>
          <a:lstStyle/>
          <a:p>
            <a:pPr>
              <a:defRPr/>
            </a:pPr>
            <a:fld id="{D2C6505D-CA52-024E-9578-3B84DCBB67EC}" type="slidenum">
              <a:rPr lang="en-US"/>
              <a:pPr>
                <a:defRPr/>
              </a:pPr>
              <a:t>33</a:t>
            </a:fld>
            <a:endParaRPr lang="en-US"/>
          </a:p>
        </p:txBody>
      </p:sp>
      <p:sp>
        <p:nvSpPr>
          <p:cNvPr id="12" name="Date Placeholder 4"/>
          <p:cNvSpPr>
            <a:spLocks noGrp="1"/>
          </p:cNvSpPr>
          <p:nvPr>
            <p:ph type="dt" sz="quarter" idx="10"/>
          </p:nvPr>
        </p:nvSpPr>
        <p:spPr>
          <a:xfrm>
            <a:off x="46038" y="6594475"/>
            <a:ext cx="1741487" cy="230188"/>
          </a:xfrm>
        </p:spPr>
        <p:txBody>
          <a:bodyPr wrap="square" numCol="1" anchorCtr="0" compatLnSpc="1">
            <a:prstTxWarp prst="textNoShape">
              <a:avLst/>
            </a:prstTxWarp>
          </a:bodyPr>
          <a:lstStyle/>
          <a:p>
            <a:pPr fontAlgn="base">
              <a:spcBef>
                <a:spcPct val="0"/>
              </a:spcBef>
              <a:spcAft>
                <a:spcPct val="0"/>
              </a:spcAft>
              <a:defRPr/>
            </a:pPr>
            <a:r>
              <a:rPr lang="en-US" dirty="0">
                <a:solidFill>
                  <a:srgbClr val="898989"/>
                </a:solidFill>
                <a:ea typeface="ＭＳ Ｐゴシック" charset="-128"/>
                <a:cs typeface="ＭＳ Ｐゴシック" charset="-128"/>
              </a:rPr>
              <a:t>June 6, 2017</a:t>
            </a:r>
          </a:p>
        </p:txBody>
      </p:sp>
    </p:spTree>
    <p:extLst>
      <p:ext uri="{BB962C8B-B14F-4D97-AF65-F5344CB8AC3E}">
        <p14:creationId xmlns:p14="http://schemas.microsoft.com/office/powerpoint/2010/main" val="15551145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9932" y="0"/>
            <a:ext cx="8534026" cy="6594475"/>
          </a:xfrm>
          <a:prstGeom prst="rect">
            <a:avLst/>
          </a:prstGeom>
        </p:spPr>
      </p:pic>
      <p:sp>
        <p:nvSpPr>
          <p:cNvPr id="10" name="Footer Placeholder 6"/>
          <p:cNvSpPr>
            <a:spLocks noGrp="1"/>
          </p:cNvSpPr>
          <p:nvPr>
            <p:ph type="ftr" sz="quarter" idx="11"/>
          </p:nvPr>
        </p:nvSpPr>
        <p:spPr>
          <a:xfrm>
            <a:off x="1787525" y="6594475"/>
            <a:ext cx="6573838" cy="230188"/>
          </a:xfrm>
        </p:spPr>
        <p:txBody>
          <a:bodyPr/>
          <a:lstStyle/>
          <a:p>
            <a:pPr>
              <a:defRPr/>
            </a:pPr>
            <a:r>
              <a:rPr lang="en-US" dirty="0"/>
              <a:t>Looking Forward </a:t>
            </a:r>
            <a:r>
              <a:rPr lang="mr-IN" dirty="0"/>
              <a:t>–</a:t>
            </a:r>
            <a:r>
              <a:rPr lang="en-US" dirty="0"/>
              <a:t> Energy and the Environment</a:t>
            </a:r>
          </a:p>
        </p:txBody>
      </p:sp>
      <p:sp>
        <p:nvSpPr>
          <p:cNvPr id="11" name="Slide Number Placeholder 5"/>
          <p:cNvSpPr>
            <a:spLocks noGrp="1"/>
          </p:cNvSpPr>
          <p:nvPr>
            <p:ph type="sldNum" sz="quarter" idx="12"/>
          </p:nvPr>
        </p:nvSpPr>
        <p:spPr>
          <a:xfrm>
            <a:off x="8361363" y="6594475"/>
            <a:ext cx="735012" cy="230188"/>
          </a:xfrm>
        </p:spPr>
        <p:txBody>
          <a:bodyPr/>
          <a:lstStyle/>
          <a:p>
            <a:pPr>
              <a:defRPr/>
            </a:pPr>
            <a:fld id="{D2C6505D-CA52-024E-9578-3B84DCBB67EC}" type="slidenum">
              <a:rPr lang="en-US"/>
              <a:pPr>
                <a:defRPr/>
              </a:pPr>
              <a:t>34</a:t>
            </a:fld>
            <a:endParaRPr lang="en-US"/>
          </a:p>
        </p:txBody>
      </p:sp>
      <p:sp>
        <p:nvSpPr>
          <p:cNvPr id="12" name="Date Placeholder 4"/>
          <p:cNvSpPr>
            <a:spLocks noGrp="1"/>
          </p:cNvSpPr>
          <p:nvPr>
            <p:ph type="dt" sz="quarter" idx="10"/>
          </p:nvPr>
        </p:nvSpPr>
        <p:spPr>
          <a:xfrm>
            <a:off x="46038" y="6594475"/>
            <a:ext cx="1741487" cy="230188"/>
          </a:xfrm>
        </p:spPr>
        <p:txBody>
          <a:bodyPr wrap="square" numCol="1" anchorCtr="0" compatLnSpc="1">
            <a:prstTxWarp prst="textNoShape">
              <a:avLst/>
            </a:prstTxWarp>
          </a:bodyPr>
          <a:lstStyle/>
          <a:p>
            <a:pPr fontAlgn="base">
              <a:spcBef>
                <a:spcPct val="0"/>
              </a:spcBef>
              <a:spcAft>
                <a:spcPct val="0"/>
              </a:spcAft>
              <a:defRPr/>
            </a:pPr>
            <a:r>
              <a:rPr lang="en-US" dirty="0">
                <a:solidFill>
                  <a:srgbClr val="898989"/>
                </a:solidFill>
                <a:ea typeface="ＭＳ Ｐゴシック" charset="-128"/>
                <a:cs typeface="ＭＳ Ｐゴシック" charset="-128"/>
              </a:rPr>
              <a:t>June 6, 2017</a:t>
            </a:r>
          </a:p>
        </p:txBody>
      </p:sp>
    </p:spTree>
    <p:extLst>
      <p:ext uri="{BB962C8B-B14F-4D97-AF65-F5344CB8AC3E}">
        <p14:creationId xmlns:p14="http://schemas.microsoft.com/office/powerpoint/2010/main" val="7940819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earth_structure.jpg"/>
          <p:cNvPicPr>
            <a:picLocks noChangeAspect="1"/>
          </p:cNvPicPr>
          <p:nvPr/>
        </p:nvPicPr>
        <p:blipFill>
          <a:blip r:embed="rId2"/>
          <a:stretch>
            <a:fillRect/>
          </a:stretch>
        </p:blipFill>
        <p:spPr>
          <a:xfrm>
            <a:off x="1353464" y="-1139"/>
            <a:ext cx="6541104" cy="6595614"/>
          </a:xfrm>
          <a:prstGeom prst="rect">
            <a:avLst/>
          </a:prstGeom>
        </p:spPr>
      </p:pic>
      <p:sp>
        <p:nvSpPr>
          <p:cNvPr id="8" name="Footer Placeholder 6"/>
          <p:cNvSpPr>
            <a:spLocks noGrp="1"/>
          </p:cNvSpPr>
          <p:nvPr>
            <p:ph type="ftr" sz="quarter" idx="11"/>
          </p:nvPr>
        </p:nvSpPr>
        <p:spPr>
          <a:xfrm>
            <a:off x="1787525" y="6594475"/>
            <a:ext cx="6573838" cy="230188"/>
          </a:xfrm>
        </p:spPr>
        <p:txBody>
          <a:bodyPr/>
          <a:lstStyle/>
          <a:p>
            <a:pPr>
              <a:defRPr/>
            </a:pPr>
            <a:r>
              <a:rPr lang="en-US" dirty="0"/>
              <a:t>Looking Forward </a:t>
            </a:r>
            <a:r>
              <a:rPr lang="mr-IN" dirty="0"/>
              <a:t>–</a:t>
            </a:r>
            <a:r>
              <a:rPr lang="en-US" dirty="0"/>
              <a:t> Energy and the Environment</a:t>
            </a:r>
          </a:p>
        </p:txBody>
      </p:sp>
      <p:sp>
        <p:nvSpPr>
          <p:cNvPr id="10" name="Slide Number Placeholder 5"/>
          <p:cNvSpPr>
            <a:spLocks noGrp="1"/>
          </p:cNvSpPr>
          <p:nvPr>
            <p:ph type="sldNum" sz="quarter" idx="12"/>
          </p:nvPr>
        </p:nvSpPr>
        <p:spPr>
          <a:xfrm>
            <a:off x="8361363" y="6594475"/>
            <a:ext cx="735012" cy="230188"/>
          </a:xfrm>
        </p:spPr>
        <p:txBody>
          <a:bodyPr/>
          <a:lstStyle/>
          <a:p>
            <a:pPr>
              <a:defRPr/>
            </a:pPr>
            <a:fld id="{D2C6505D-CA52-024E-9578-3B84DCBB67EC}" type="slidenum">
              <a:rPr lang="en-US"/>
              <a:pPr>
                <a:defRPr/>
              </a:pPr>
              <a:t>35</a:t>
            </a:fld>
            <a:endParaRPr lang="en-US"/>
          </a:p>
        </p:txBody>
      </p:sp>
      <p:sp>
        <p:nvSpPr>
          <p:cNvPr id="11" name="Date Placeholder 4"/>
          <p:cNvSpPr>
            <a:spLocks noGrp="1"/>
          </p:cNvSpPr>
          <p:nvPr>
            <p:ph type="dt" sz="quarter" idx="10"/>
          </p:nvPr>
        </p:nvSpPr>
        <p:spPr>
          <a:xfrm>
            <a:off x="46038" y="6594475"/>
            <a:ext cx="1741487" cy="230188"/>
          </a:xfrm>
        </p:spPr>
        <p:txBody>
          <a:bodyPr wrap="square" numCol="1" anchorCtr="0" compatLnSpc="1">
            <a:prstTxWarp prst="textNoShape">
              <a:avLst/>
            </a:prstTxWarp>
          </a:bodyPr>
          <a:lstStyle/>
          <a:p>
            <a:pPr fontAlgn="base">
              <a:spcBef>
                <a:spcPct val="0"/>
              </a:spcBef>
              <a:spcAft>
                <a:spcPct val="0"/>
              </a:spcAft>
              <a:defRPr/>
            </a:pPr>
            <a:r>
              <a:rPr lang="en-US" dirty="0">
                <a:solidFill>
                  <a:srgbClr val="898989"/>
                </a:solidFill>
                <a:ea typeface="ＭＳ Ｐゴシック" charset="-128"/>
                <a:cs typeface="ＭＳ Ｐゴシック" charset="-128"/>
              </a:rPr>
              <a:t>June 6, 2017</a:t>
            </a:r>
          </a:p>
        </p:txBody>
      </p:sp>
      <p:sp>
        <p:nvSpPr>
          <p:cNvPr id="2" name="Rectangle 1"/>
          <p:cNvSpPr/>
          <p:nvPr/>
        </p:nvSpPr>
        <p:spPr>
          <a:xfrm>
            <a:off x="1181300" y="383974"/>
            <a:ext cx="1461859" cy="6010672"/>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993444" y="4666762"/>
            <a:ext cx="5744071" cy="472584"/>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72303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57200" y="165191"/>
            <a:ext cx="8229600" cy="1143000"/>
          </a:xfrm>
        </p:spPr>
        <p:txBody>
          <a:bodyPr/>
          <a:lstStyle/>
          <a:p>
            <a:r>
              <a:rPr lang="en-US" sz="2800" dirty="0"/>
              <a:t>Photosynthesis and the rise of oxygen </a:t>
            </a:r>
            <a:br>
              <a:rPr lang="en-US" sz="2800" dirty="0"/>
            </a:br>
            <a:r>
              <a:rPr lang="en-US" sz="2800" dirty="0"/>
              <a:t>(cyanobacteria, e.g. </a:t>
            </a:r>
            <a:r>
              <a:rPr lang="en-US" sz="2800" dirty="0" err="1"/>
              <a:t>stromatolites</a:t>
            </a:r>
            <a:r>
              <a:rPr lang="en-US" sz="2800" dirty="0"/>
              <a:t>)</a:t>
            </a:r>
            <a:br>
              <a:rPr lang="en-US" sz="2800" dirty="0"/>
            </a:br>
            <a:r>
              <a:rPr lang="en-US" sz="2800" dirty="0"/>
              <a:t>...also means appearance of Ozone layer!</a:t>
            </a:r>
          </a:p>
        </p:txBody>
      </p:sp>
      <p:pic>
        <p:nvPicPr>
          <p:cNvPr id="4" name="Content Placeholder 3"/>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1270080" y="1444025"/>
            <a:ext cx="6571795" cy="4891139"/>
          </a:xfrm>
        </p:spPr>
      </p:pic>
      <p:sp>
        <p:nvSpPr>
          <p:cNvPr id="5" name="TextBox 4"/>
          <p:cNvSpPr txBox="1"/>
          <p:nvPr/>
        </p:nvSpPr>
        <p:spPr>
          <a:xfrm>
            <a:off x="5986522" y="6317476"/>
            <a:ext cx="2921668" cy="276999"/>
          </a:xfrm>
          <a:prstGeom prst="rect">
            <a:avLst/>
          </a:prstGeom>
          <a:noFill/>
        </p:spPr>
        <p:txBody>
          <a:bodyPr wrap="none" rtlCol="0">
            <a:spAutoFit/>
          </a:bodyPr>
          <a:lstStyle/>
          <a:p>
            <a:r>
              <a:rPr lang="en-US" sz="1200" dirty="0">
                <a:hlinkClick r:id="rId4"/>
              </a:rPr>
              <a:t>https://en.wikipedia.org/wiki/Stromatolite</a:t>
            </a:r>
            <a:r>
              <a:rPr lang="en-US" sz="1200" dirty="0"/>
              <a:t> </a:t>
            </a:r>
          </a:p>
        </p:txBody>
      </p:sp>
      <p:sp>
        <p:nvSpPr>
          <p:cNvPr id="8" name="Footer Placeholder 6"/>
          <p:cNvSpPr>
            <a:spLocks noGrp="1"/>
          </p:cNvSpPr>
          <p:nvPr>
            <p:ph type="ftr" sz="quarter" idx="11"/>
          </p:nvPr>
        </p:nvSpPr>
        <p:spPr>
          <a:xfrm>
            <a:off x="1787525" y="6594475"/>
            <a:ext cx="6573838" cy="230188"/>
          </a:xfrm>
        </p:spPr>
        <p:txBody>
          <a:bodyPr/>
          <a:lstStyle/>
          <a:p>
            <a:pPr>
              <a:defRPr/>
            </a:pPr>
            <a:r>
              <a:rPr lang="en-US" dirty="0"/>
              <a:t>Looking Forward </a:t>
            </a:r>
            <a:r>
              <a:rPr lang="mr-IN" dirty="0"/>
              <a:t>–</a:t>
            </a:r>
            <a:r>
              <a:rPr lang="en-US" dirty="0"/>
              <a:t> Energy and the Environment</a:t>
            </a:r>
          </a:p>
        </p:txBody>
      </p:sp>
      <p:sp>
        <p:nvSpPr>
          <p:cNvPr id="9" name="Slide Number Placeholder 5"/>
          <p:cNvSpPr>
            <a:spLocks noGrp="1"/>
          </p:cNvSpPr>
          <p:nvPr>
            <p:ph type="sldNum" sz="quarter" idx="12"/>
          </p:nvPr>
        </p:nvSpPr>
        <p:spPr>
          <a:xfrm>
            <a:off x="8361363" y="6594475"/>
            <a:ext cx="735012" cy="230188"/>
          </a:xfrm>
        </p:spPr>
        <p:txBody>
          <a:bodyPr/>
          <a:lstStyle/>
          <a:p>
            <a:pPr>
              <a:defRPr/>
            </a:pPr>
            <a:fld id="{D2C6505D-CA52-024E-9578-3B84DCBB67EC}" type="slidenum">
              <a:rPr lang="en-US"/>
              <a:pPr>
                <a:defRPr/>
              </a:pPr>
              <a:t>36</a:t>
            </a:fld>
            <a:endParaRPr lang="en-US"/>
          </a:p>
        </p:txBody>
      </p:sp>
      <p:sp>
        <p:nvSpPr>
          <p:cNvPr id="10" name="Date Placeholder 4"/>
          <p:cNvSpPr>
            <a:spLocks noGrp="1"/>
          </p:cNvSpPr>
          <p:nvPr>
            <p:ph type="dt" sz="quarter" idx="10"/>
          </p:nvPr>
        </p:nvSpPr>
        <p:spPr>
          <a:xfrm>
            <a:off x="46038" y="6594475"/>
            <a:ext cx="1741487" cy="230188"/>
          </a:xfrm>
        </p:spPr>
        <p:txBody>
          <a:bodyPr wrap="square" numCol="1" anchorCtr="0" compatLnSpc="1">
            <a:prstTxWarp prst="textNoShape">
              <a:avLst/>
            </a:prstTxWarp>
          </a:bodyPr>
          <a:lstStyle/>
          <a:p>
            <a:pPr fontAlgn="base">
              <a:spcBef>
                <a:spcPct val="0"/>
              </a:spcBef>
              <a:spcAft>
                <a:spcPct val="0"/>
              </a:spcAft>
              <a:defRPr/>
            </a:pPr>
            <a:r>
              <a:rPr lang="en-US" dirty="0">
                <a:solidFill>
                  <a:srgbClr val="898989"/>
                </a:solidFill>
                <a:ea typeface="ＭＳ Ｐゴシック" charset="-128"/>
                <a:cs typeface="ＭＳ Ｐゴシック" charset="-128"/>
              </a:rPr>
              <a:t>June 6, 2017</a:t>
            </a:r>
          </a:p>
        </p:txBody>
      </p:sp>
    </p:spTree>
    <p:extLst>
      <p:ext uri="{BB962C8B-B14F-4D97-AF65-F5344CB8AC3E}">
        <p14:creationId xmlns:p14="http://schemas.microsoft.com/office/powerpoint/2010/main" val="33135825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07101" y="-40528"/>
            <a:ext cx="8229600" cy="1143000"/>
          </a:xfrm>
        </p:spPr>
        <p:txBody>
          <a:bodyPr/>
          <a:lstStyle/>
          <a:p>
            <a:r>
              <a:rPr lang="en-US" sz="4000" dirty="0"/>
              <a:t>Photosynthesis and the rise of oxygen</a:t>
            </a:r>
          </a:p>
        </p:txBody>
      </p:sp>
      <p:pic>
        <p:nvPicPr>
          <p:cNvPr id="4" name="Content Placeholder 3" descr="Screen Shot 2017-06-04 at 22.10.44.png"/>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162813" y="3892019"/>
            <a:ext cx="8981187" cy="2618565"/>
          </a:xfrm>
        </p:spPr>
      </p:pic>
      <p:sp>
        <p:nvSpPr>
          <p:cNvPr id="5" name="TextBox 4"/>
          <p:cNvSpPr txBox="1"/>
          <p:nvPr/>
        </p:nvSpPr>
        <p:spPr>
          <a:xfrm>
            <a:off x="5542063" y="6286698"/>
            <a:ext cx="3411761" cy="307777"/>
          </a:xfrm>
          <a:prstGeom prst="rect">
            <a:avLst/>
          </a:prstGeom>
          <a:noFill/>
        </p:spPr>
        <p:txBody>
          <a:bodyPr wrap="none" rtlCol="0">
            <a:spAutoFit/>
          </a:bodyPr>
          <a:lstStyle/>
          <a:p>
            <a:r>
              <a:rPr lang="en-US" sz="1400" dirty="0"/>
              <a:t>Lyons et al. (2014). Nature, 506:307-315</a:t>
            </a:r>
          </a:p>
        </p:txBody>
      </p:sp>
      <p:sp>
        <p:nvSpPr>
          <p:cNvPr id="8" name="Footer Placeholder 6"/>
          <p:cNvSpPr>
            <a:spLocks noGrp="1"/>
          </p:cNvSpPr>
          <p:nvPr>
            <p:ph type="ftr" sz="quarter" idx="11"/>
          </p:nvPr>
        </p:nvSpPr>
        <p:spPr>
          <a:xfrm>
            <a:off x="1787525" y="6594475"/>
            <a:ext cx="6573838" cy="230188"/>
          </a:xfrm>
        </p:spPr>
        <p:txBody>
          <a:bodyPr/>
          <a:lstStyle/>
          <a:p>
            <a:pPr>
              <a:defRPr/>
            </a:pPr>
            <a:r>
              <a:rPr lang="en-US" dirty="0"/>
              <a:t>Looking Forward </a:t>
            </a:r>
            <a:r>
              <a:rPr lang="mr-IN" dirty="0"/>
              <a:t>–</a:t>
            </a:r>
            <a:r>
              <a:rPr lang="en-US" dirty="0"/>
              <a:t> Energy and the Environment</a:t>
            </a:r>
          </a:p>
        </p:txBody>
      </p:sp>
      <p:sp>
        <p:nvSpPr>
          <p:cNvPr id="9" name="Slide Number Placeholder 5"/>
          <p:cNvSpPr>
            <a:spLocks noGrp="1"/>
          </p:cNvSpPr>
          <p:nvPr>
            <p:ph type="sldNum" sz="quarter" idx="12"/>
          </p:nvPr>
        </p:nvSpPr>
        <p:spPr>
          <a:xfrm>
            <a:off x="8361363" y="6594475"/>
            <a:ext cx="735012" cy="230188"/>
          </a:xfrm>
        </p:spPr>
        <p:txBody>
          <a:bodyPr/>
          <a:lstStyle/>
          <a:p>
            <a:pPr>
              <a:defRPr/>
            </a:pPr>
            <a:fld id="{D2C6505D-CA52-024E-9578-3B84DCBB67EC}" type="slidenum">
              <a:rPr lang="en-US"/>
              <a:pPr>
                <a:defRPr/>
              </a:pPr>
              <a:t>37</a:t>
            </a:fld>
            <a:endParaRPr lang="en-US"/>
          </a:p>
        </p:txBody>
      </p:sp>
      <p:sp>
        <p:nvSpPr>
          <p:cNvPr id="10" name="Date Placeholder 4"/>
          <p:cNvSpPr>
            <a:spLocks noGrp="1"/>
          </p:cNvSpPr>
          <p:nvPr>
            <p:ph type="dt" sz="quarter" idx="10"/>
          </p:nvPr>
        </p:nvSpPr>
        <p:spPr>
          <a:xfrm>
            <a:off x="46038" y="6594475"/>
            <a:ext cx="1741487" cy="230188"/>
          </a:xfrm>
        </p:spPr>
        <p:txBody>
          <a:bodyPr wrap="square" numCol="1" anchorCtr="0" compatLnSpc="1">
            <a:prstTxWarp prst="textNoShape">
              <a:avLst/>
            </a:prstTxWarp>
          </a:bodyPr>
          <a:lstStyle/>
          <a:p>
            <a:pPr fontAlgn="base">
              <a:spcBef>
                <a:spcPct val="0"/>
              </a:spcBef>
              <a:spcAft>
                <a:spcPct val="0"/>
              </a:spcAft>
              <a:defRPr/>
            </a:pPr>
            <a:r>
              <a:rPr lang="en-US" dirty="0">
                <a:solidFill>
                  <a:srgbClr val="898989"/>
                </a:solidFill>
                <a:ea typeface="ＭＳ Ｐゴシック" charset="-128"/>
                <a:cs typeface="ＭＳ Ｐゴシック" charset="-128"/>
              </a:rPr>
              <a:t>June 6, 2017</a:t>
            </a:r>
          </a:p>
        </p:txBody>
      </p:sp>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7101" y="848470"/>
            <a:ext cx="3495951" cy="3352282"/>
          </a:xfrm>
          <a:prstGeom prst="rect">
            <a:avLst/>
          </a:prstGeom>
        </p:spPr>
      </p:pic>
      <p:pic>
        <p:nvPicPr>
          <p:cNvPr id="12" name="Content Placeholder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bwMode="auto">
          <a:xfrm>
            <a:off x="4157011" y="985962"/>
            <a:ext cx="4297569" cy="2854355"/>
          </a:xfrm>
          <a:prstGeom prst="rect">
            <a:avLst/>
          </a:prstGeom>
          <a:noFill/>
          <a:ln w="9525">
            <a:noFill/>
            <a:miter lim="800000"/>
            <a:headEnd/>
            <a:tailEnd/>
          </a:ln>
        </p:spPr>
      </p:pic>
      <p:sp>
        <p:nvSpPr>
          <p:cNvPr id="13" name="TextBox 12"/>
          <p:cNvSpPr txBox="1"/>
          <p:nvPr/>
        </p:nvSpPr>
        <p:spPr>
          <a:xfrm>
            <a:off x="4215271" y="3742258"/>
            <a:ext cx="4286387" cy="307777"/>
          </a:xfrm>
          <a:prstGeom prst="rect">
            <a:avLst/>
          </a:prstGeom>
          <a:noFill/>
        </p:spPr>
        <p:txBody>
          <a:bodyPr wrap="none" rtlCol="0">
            <a:spAutoFit/>
          </a:bodyPr>
          <a:lstStyle/>
          <a:p>
            <a:r>
              <a:rPr lang="en-US" sz="1400" dirty="0">
                <a:hlinkClick r:id="rId6"/>
              </a:rPr>
              <a:t>https://en.wikipedia.org/wiki/Banded_iron_formation</a:t>
            </a:r>
            <a:r>
              <a:rPr lang="en-US" sz="1400" dirty="0"/>
              <a:t> </a:t>
            </a:r>
          </a:p>
        </p:txBody>
      </p:sp>
    </p:spTree>
    <p:extLst>
      <p:ext uri="{BB962C8B-B14F-4D97-AF65-F5344CB8AC3E}">
        <p14:creationId xmlns:p14="http://schemas.microsoft.com/office/powerpoint/2010/main" val="22460435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07101" y="-40528"/>
            <a:ext cx="8229600" cy="1143000"/>
          </a:xfrm>
        </p:spPr>
        <p:txBody>
          <a:bodyPr/>
          <a:lstStyle/>
          <a:p>
            <a:r>
              <a:rPr lang="en-US" sz="4000" dirty="0"/>
              <a:t>Photosynthesis and the rise of oxygen</a:t>
            </a:r>
          </a:p>
        </p:txBody>
      </p:sp>
      <p:pic>
        <p:nvPicPr>
          <p:cNvPr id="4" name="Content Placeholder 3" descr="Screen Shot 2017-06-04 at 22.10.44.png"/>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115188" y="1107459"/>
            <a:ext cx="8981187" cy="2618565"/>
          </a:xfrm>
        </p:spPr>
      </p:pic>
      <p:sp>
        <p:nvSpPr>
          <p:cNvPr id="5" name="TextBox 4"/>
          <p:cNvSpPr txBox="1"/>
          <p:nvPr/>
        </p:nvSpPr>
        <p:spPr>
          <a:xfrm>
            <a:off x="5410615" y="2800658"/>
            <a:ext cx="2950748" cy="276999"/>
          </a:xfrm>
          <a:prstGeom prst="rect">
            <a:avLst/>
          </a:prstGeom>
          <a:noFill/>
        </p:spPr>
        <p:txBody>
          <a:bodyPr wrap="none" rtlCol="0">
            <a:spAutoFit/>
          </a:bodyPr>
          <a:lstStyle/>
          <a:p>
            <a:r>
              <a:rPr lang="en-US" sz="1200" dirty="0"/>
              <a:t>Lyons et al. (2014). Nature, 506:307-315</a:t>
            </a:r>
          </a:p>
        </p:txBody>
      </p:sp>
      <p:sp>
        <p:nvSpPr>
          <p:cNvPr id="8" name="Footer Placeholder 6"/>
          <p:cNvSpPr>
            <a:spLocks noGrp="1"/>
          </p:cNvSpPr>
          <p:nvPr>
            <p:ph type="ftr" sz="quarter" idx="11"/>
          </p:nvPr>
        </p:nvSpPr>
        <p:spPr>
          <a:xfrm>
            <a:off x="1787525" y="6594475"/>
            <a:ext cx="6573838" cy="230188"/>
          </a:xfrm>
        </p:spPr>
        <p:txBody>
          <a:bodyPr/>
          <a:lstStyle/>
          <a:p>
            <a:pPr>
              <a:defRPr/>
            </a:pPr>
            <a:r>
              <a:rPr lang="en-US" dirty="0"/>
              <a:t>Looking Forward </a:t>
            </a:r>
            <a:r>
              <a:rPr lang="mr-IN" dirty="0"/>
              <a:t>–</a:t>
            </a:r>
            <a:r>
              <a:rPr lang="en-US" dirty="0"/>
              <a:t> Energy and the Environment</a:t>
            </a:r>
          </a:p>
        </p:txBody>
      </p:sp>
      <p:sp>
        <p:nvSpPr>
          <p:cNvPr id="9" name="Slide Number Placeholder 5"/>
          <p:cNvSpPr>
            <a:spLocks noGrp="1"/>
          </p:cNvSpPr>
          <p:nvPr>
            <p:ph type="sldNum" sz="quarter" idx="12"/>
          </p:nvPr>
        </p:nvSpPr>
        <p:spPr>
          <a:xfrm>
            <a:off x="8361363" y="6594475"/>
            <a:ext cx="735012" cy="230188"/>
          </a:xfrm>
        </p:spPr>
        <p:txBody>
          <a:bodyPr/>
          <a:lstStyle/>
          <a:p>
            <a:pPr>
              <a:defRPr/>
            </a:pPr>
            <a:fld id="{D2C6505D-CA52-024E-9578-3B84DCBB67EC}" type="slidenum">
              <a:rPr lang="en-US"/>
              <a:pPr>
                <a:defRPr/>
              </a:pPr>
              <a:t>38</a:t>
            </a:fld>
            <a:endParaRPr lang="en-US"/>
          </a:p>
        </p:txBody>
      </p:sp>
      <p:sp>
        <p:nvSpPr>
          <p:cNvPr id="10" name="Date Placeholder 4"/>
          <p:cNvSpPr>
            <a:spLocks noGrp="1"/>
          </p:cNvSpPr>
          <p:nvPr>
            <p:ph type="dt" sz="quarter" idx="10"/>
          </p:nvPr>
        </p:nvSpPr>
        <p:spPr>
          <a:xfrm>
            <a:off x="46038" y="6594475"/>
            <a:ext cx="1741487" cy="230188"/>
          </a:xfrm>
        </p:spPr>
        <p:txBody>
          <a:bodyPr wrap="square" numCol="1" anchorCtr="0" compatLnSpc="1">
            <a:prstTxWarp prst="textNoShape">
              <a:avLst/>
            </a:prstTxWarp>
          </a:bodyPr>
          <a:lstStyle/>
          <a:p>
            <a:pPr fontAlgn="base">
              <a:spcBef>
                <a:spcPct val="0"/>
              </a:spcBef>
              <a:spcAft>
                <a:spcPct val="0"/>
              </a:spcAft>
              <a:defRPr/>
            </a:pPr>
            <a:r>
              <a:rPr lang="en-US" dirty="0">
                <a:solidFill>
                  <a:srgbClr val="898989"/>
                </a:solidFill>
                <a:ea typeface="ＭＳ Ｐゴシック" charset="-128"/>
                <a:cs typeface="ＭＳ Ｐゴシック" charset="-128"/>
              </a:rPr>
              <a:t>June 6, 2017</a:t>
            </a:r>
          </a:p>
        </p:txBody>
      </p:sp>
      <p:sp>
        <p:nvSpPr>
          <p:cNvPr id="2" name="TextBox 1"/>
          <p:cNvSpPr txBox="1"/>
          <p:nvPr/>
        </p:nvSpPr>
        <p:spPr>
          <a:xfrm>
            <a:off x="2210782" y="1009153"/>
            <a:ext cx="4481327" cy="369332"/>
          </a:xfrm>
          <a:prstGeom prst="rect">
            <a:avLst/>
          </a:prstGeom>
          <a:noFill/>
        </p:spPr>
        <p:txBody>
          <a:bodyPr wrap="none" rtlCol="0">
            <a:spAutoFit/>
          </a:bodyPr>
          <a:lstStyle/>
          <a:p>
            <a:r>
              <a:rPr lang="en-US" b="1" dirty="0"/>
              <a:t>Iron ores fuel our industry (even today)</a:t>
            </a:r>
          </a:p>
        </p:txBody>
      </p:sp>
      <p:pic>
        <p:nvPicPr>
          <p:cNvPr id="18" name="Picture 1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7312" y="3740120"/>
            <a:ext cx="4213700" cy="2810505"/>
          </a:xfrm>
          <a:prstGeom prst="rect">
            <a:avLst/>
          </a:prstGeom>
        </p:spPr>
      </p:pic>
      <p:pic>
        <p:nvPicPr>
          <p:cNvPr id="19" name="Content Placeholder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bwMode="auto">
          <a:xfrm>
            <a:off x="4589139" y="3740120"/>
            <a:ext cx="4109757" cy="2854355"/>
          </a:xfrm>
          <a:prstGeom prst="rect">
            <a:avLst/>
          </a:prstGeom>
          <a:noFill/>
          <a:ln w="9525">
            <a:noFill/>
            <a:miter lim="800000"/>
            <a:headEnd/>
            <a:tailEnd/>
          </a:ln>
        </p:spPr>
      </p:pic>
    </p:spTree>
    <p:extLst>
      <p:ext uri="{BB962C8B-B14F-4D97-AF65-F5344CB8AC3E}">
        <p14:creationId xmlns:p14="http://schemas.microsoft.com/office/powerpoint/2010/main" val="7186475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07101" y="-40528"/>
            <a:ext cx="8229600" cy="1143000"/>
          </a:xfrm>
        </p:spPr>
        <p:txBody>
          <a:bodyPr/>
          <a:lstStyle/>
          <a:p>
            <a:r>
              <a:rPr lang="en-US" sz="4000" dirty="0"/>
              <a:t>Photosynthesis and fossil fuels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0" y="4706956"/>
            <a:ext cx="9572964" cy="1696250"/>
          </a:xfrm>
        </p:spPr>
      </p:pic>
      <p:sp>
        <p:nvSpPr>
          <p:cNvPr id="5" name="TextBox 4"/>
          <p:cNvSpPr txBox="1"/>
          <p:nvPr/>
        </p:nvSpPr>
        <p:spPr>
          <a:xfrm>
            <a:off x="5542063" y="6286698"/>
            <a:ext cx="3289633" cy="276999"/>
          </a:xfrm>
          <a:prstGeom prst="rect">
            <a:avLst/>
          </a:prstGeom>
          <a:noFill/>
        </p:spPr>
        <p:txBody>
          <a:bodyPr wrap="none" rtlCol="0">
            <a:spAutoFit/>
          </a:bodyPr>
          <a:lstStyle/>
          <a:p>
            <a:r>
              <a:rPr lang="en-US" sz="1200" dirty="0">
                <a:hlinkClick r:id="rId4"/>
              </a:rPr>
              <a:t>https://en.wikipedia.org/wiki/Radiative_forcing</a:t>
            </a:r>
            <a:r>
              <a:rPr lang="en-US" sz="1200" dirty="0"/>
              <a:t> </a:t>
            </a:r>
          </a:p>
        </p:txBody>
      </p:sp>
      <p:sp>
        <p:nvSpPr>
          <p:cNvPr id="8" name="Footer Placeholder 6"/>
          <p:cNvSpPr>
            <a:spLocks noGrp="1"/>
          </p:cNvSpPr>
          <p:nvPr>
            <p:ph type="ftr" sz="quarter" idx="11"/>
          </p:nvPr>
        </p:nvSpPr>
        <p:spPr>
          <a:xfrm>
            <a:off x="1787525" y="6594475"/>
            <a:ext cx="6573838" cy="230188"/>
          </a:xfrm>
        </p:spPr>
        <p:txBody>
          <a:bodyPr/>
          <a:lstStyle/>
          <a:p>
            <a:pPr>
              <a:defRPr/>
            </a:pPr>
            <a:r>
              <a:rPr lang="en-US" dirty="0"/>
              <a:t>Looking Forward </a:t>
            </a:r>
            <a:r>
              <a:rPr lang="mr-IN" dirty="0"/>
              <a:t>–</a:t>
            </a:r>
            <a:r>
              <a:rPr lang="en-US" dirty="0"/>
              <a:t> Energy and the Environment</a:t>
            </a:r>
          </a:p>
        </p:txBody>
      </p:sp>
      <p:sp>
        <p:nvSpPr>
          <p:cNvPr id="9" name="Slide Number Placeholder 5"/>
          <p:cNvSpPr>
            <a:spLocks noGrp="1"/>
          </p:cNvSpPr>
          <p:nvPr>
            <p:ph type="sldNum" sz="quarter" idx="12"/>
          </p:nvPr>
        </p:nvSpPr>
        <p:spPr>
          <a:xfrm>
            <a:off x="8361363" y="6594475"/>
            <a:ext cx="735012" cy="230188"/>
          </a:xfrm>
        </p:spPr>
        <p:txBody>
          <a:bodyPr/>
          <a:lstStyle/>
          <a:p>
            <a:pPr>
              <a:defRPr/>
            </a:pPr>
            <a:fld id="{D2C6505D-CA52-024E-9578-3B84DCBB67EC}" type="slidenum">
              <a:rPr lang="en-US"/>
              <a:pPr>
                <a:defRPr/>
              </a:pPr>
              <a:t>39</a:t>
            </a:fld>
            <a:endParaRPr lang="en-US"/>
          </a:p>
        </p:txBody>
      </p:sp>
      <p:sp>
        <p:nvSpPr>
          <p:cNvPr id="10" name="Date Placeholder 4"/>
          <p:cNvSpPr>
            <a:spLocks noGrp="1"/>
          </p:cNvSpPr>
          <p:nvPr>
            <p:ph type="dt" sz="quarter" idx="10"/>
          </p:nvPr>
        </p:nvSpPr>
        <p:spPr>
          <a:xfrm>
            <a:off x="46038" y="6594475"/>
            <a:ext cx="1741487" cy="230188"/>
          </a:xfrm>
        </p:spPr>
        <p:txBody>
          <a:bodyPr wrap="square" numCol="1" anchorCtr="0" compatLnSpc="1">
            <a:prstTxWarp prst="textNoShape">
              <a:avLst/>
            </a:prstTxWarp>
          </a:bodyPr>
          <a:lstStyle/>
          <a:p>
            <a:pPr fontAlgn="base">
              <a:spcBef>
                <a:spcPct val="0"/>
              </a:spcBef>
              <a:spcAft>
                <a:spcPct val="0"/>
              </a:spcAft>
              <a:defRPr/>
            </a:pPr>
            <a:r>
              <a:rPr lang="en-US" dirty="0">
                <a:solidFill>
                  <a:srgbClr val="898989"/>
                </a:solidFill>
                <a:ea typeface="ＭＳ Ｐゴシック" charset="-128"/>
                <a:cs typeface="ＭＳ Ｐゴシック" charset="-128"/>
              </a:rPr>
              <a:t>June 6, 2017</a:t>
            </a:r>
          </a:p>
        </p:txBody>
      </p:sp>
      <p:pic>
        <p:nvPicPr>
          <p:cNvPr id="11" name="Picture 10"/>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30328" y="985962"/>
            <a:ext cx="3867667" cy="2810505"/>
          </a:xfrm>
          <a:prstGeom prst="rect">
            <a:avLst/>
          </a:prstGeom>
        </p:spPr>
      </p:pic>
      <p:pic>
        <p:nvPicPr>
          <p:cNvPr id="12" name="Content Placeholder 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bwMode="auto">
          <a:xfrm>
            <a:off x="4471011" y="985962"/>
            <a:ext cx="4109757" cy="2854355"/>
          </a:xfrm>
          <a:prstGeom prst="rect">
            <a:avLst/>
          </a:prstGeom>
          <a:noFill/>
          <a:ln w="9525">
            <a:noFill/>
            <a:miter lim="800000"/>
            <a:headEnd/>
            <a:tailEnd/>
          </a:ln>
        </p:spPr>
      </p:pic>
      <p:sp>
        <p:nvSpPr>
          <p:cNvPr id="2" name="TextBox 1"/>
          <p:cNvSpPr txBox="1"/>
          <p:nvPr/>
        </p:nvSpPr>
        <p:spPr>
          <a:xfrm>
            <a:off x="890260" y="4024983"/>
            <a:ext cx="7471103" cy="369332"/>
          </a:xfrm>
          <a:prstGeom prst="rect">
            <a:avLst/>
          </a:prstGeom>
          <a:noFill/>
        </p:spPr>
        <p:txBody>
          <a:bodyPr wrap="none" rtlCol="0">
            <a:spAutoFit/>
          </a:bodyPr>
          <a:lstStyle/>
          <a:p>
            <a:r>
              <a:rPr lang="en-US" b="1" dirty="0"/>
              <a:t>Fossil fuels also drive our economy: we emit CO2 like never before</a:t>
            </a:r>
          </a:p>
        </p:txBody>
      </p:sp>
    </p:spTree>
    <p:extLst>
      <p:ext uri="{BB962C8B-B14F-4D97-AF65-F5344CB8AC3E}">
        <p14:creationId xmlns:p14="http://schemas.microsoft.com/office/powerpoint/2010/main" val="3317366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Where do elements come from?</a:t>
            </a:r>
            <a:br>
              <a:rPr lang="en-US" dirty="0"/>
            </a:br>
            <a:r>
              <a:rPr lang="en-US" dirty="0" err="1"/>
              <a:t>Nucleosynthesis</a:t>
            </a:r>
            <a:endParaRPr lang="en-US" dirty="0"/>
          </a:p>
        </p:txBody>
      </p:sp>
      <p:pic>
        <p:nvPicPr>
          <p:cNvPr id="5" name="Content Placeholder 4" descr="060915_CMB_Timeline150.jpg"/>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328752" y="1646391"/>
            <a:ext cx="8452894" cy="4648766"/>
          </a:xfrm>
        </p:spPr>
      </p:pic>
      <p:sp>
        <p:nvSpPr>
          <p:cNvPr id="8" name="TextBox 7"/>
          <p:cNvSpPr txBox="1"/>
          <p:nvPr/>
        </p:nvSpPr>
        <p:spPr>
          <a:xfrm>
            <a:off x="4635490" y="6310836"/>
            <a:ext cx="4286475" cy="307777"/>
          </a:xfrm>
          <a:prstGeom prst="rect">
            <a:avLst/>
          </a:prstGeom>
          <a:noFill/>
        </p:spPr>
        <p:txBody>
          <a:bodyPr wrap="none" rtlCol="0">
            <a:spAutoFit/>
          </a:bodyPr>
          <a:lstStyle/>
          <a:p>
            <a:r>
              <a:rPr lang="en-US" sz="1400" dirty="0">
                <a:hlinkClick r:id="rId4"/>
              </a:rPr>
              <a:t>https://map.gsfc.nasa.gov/media/060915/index.html</a:t>
            </a:r>
            <a:r>
              <a:rPr lang="en-US" sz="1400" dirty="0"/>
              <a:t> </a:t>
            </a:r>
          </a:p>
        </p:txBody>
      </p:sp>
      <p:sp>
        <p:nvSpPr>
          <p:cNvPr id="11" name="Footer Placeholder 6"/>
          <p:cNvSpPr>
            <a:spLocks noGrp="1"/>
          </p:cNvSpPr>
          <p:nvPr>
            <p:ph type="ftr" sz="quarter" idx="11"/>
          </p:nvPr>
        </p:nvSpPr>
        <p:spPr>
          <a:xfrm>
            <a:off x="1787525" y="6594475"/>
            <a:ext cx="6573838" cy="230188"/>
          </a:xfrm>
        </p:spPr>
        <p:txBody>
          <a:bodyPr/>
          <a:lstStyle/>
          <a:p>
            <a:pPr>
              <a:defRPr/>
            </a:pPr>
            <a:r>
              <a:rPr lang="en-US" dirty="0"/>
              <a:t>Looking Forward </a:t>
            </a:r>
            <a:r>
              <a:rPr lang="mr-IN" dirty="0"/>
              <a:t>–</a:t>
            </a:r>
            <a:r>
              <a:rPr lang="en-US" dirty="0"/>
              <a:t> Energy and the Environment</a:t>
            </a:r>
          </a:p>
        </p:txBody>
      </p:sp>
      <p:sp>
        <p:nvSpPr>
          <p:cNvPr id="12" name="Slide Number Placeholder 5"/>
          <p:cNvSpPr>
            <a:spLocks noGrp="1"/>
          </p:cNvSpPr>
          <p:nvPr>
            <p:ph type="sldNum" sz="quarter" idx="12"/>
          </p:nvPr>
        </p:nvSpPr>
        <p:spPr>
          <a:xfrm>
            <a:off x="8361363" y="6594475"/>
            <a:ext cx="735012" cy="230188"/>
          </a:xfrm>
        </p:spPr>
        <p:txBody>
          <a:bodyPr/>
          <a:lstStyle/>
          <a:p>
            <a:pPr>
              <a:defRPr/>
            </a:pPr>
            <a:fld id="{D2C6505D-CA52-024E-9578-3B84DCBB67EC}" type="slidenum">
              <a:rPr lang="en-US"/>
              <a:pPr>
                <a:defRPr/>
              </a:pPr>
              <a:t>4</a:t>
            </a:fld>
            <a:endParaRPr lang="en-US"/>
          </a:p>
        </p:txBody>
      </p:sp>
      <p:sp>
        <p:nvSpPr>
          <p:cNvPr id="13" name="Date Placeholder 4"/>
          <p:cNvSpPr>
            <a:spLocks noGrp="1"/>
          </p:cNvSpPr>
          <p:nvPr>
            <p:ph type="dt" sz="quarter" idx="10"/>
          </p:nvPr>
        </p:nvSpPr>
        <p:spPr>
          <a:xfrm>
            <a:off x="46038" y="6594475"/>
            <a:ext cx="1741487" cy="230188"/>
          </a:xfrm>
        </p:spPr>
        <p:txBody>
          <a:bodyPr wrap="square" numCol="1" anchorCtr="0" compatLnSpc="1">
            <a:prstTxWarp prst="textNoShape">
              <a:avLst/>
            </a:prstTxWarp>
          </a:bodyPr>
          <a:lstStyle/>
          <a:p>
            <a:pPr fontAlgn="base">
              <a:spcBef>
                <a:spcPct val="0"/>
              </a:spcBef>
              <a:spcAft>
                <a:spcPct val="0"/>
              </a:spcAft>
              <a:defRPr/>
            </a:pPr>
            <a:r>
              <a:rPr lang="en-US" dirty="0">
                <a:solidFill>
                  <a:srgbClr val="898989"/>
                </a:solidFill>
                <a:ea typeface="ＭＳ Ｐゴシック" charset="-128"/>
                <a:cs typeface="ＭＳ Ｐゴシック" charset="-128"/>
              </a:rPr>
              <a:t>June 6, 2017</a:t>
            </a:r>
          </a:p>
        </p:txBody>
      </p:sp>
    </p:spTree>
    <p:extLst>
      <p:ext uri="{BB962C8B-B14F-4D97-AF65-F5344CB8AC3E}">
        <p14:creationId xmlns:p14="http://schemas.microsoft.com/office/powerpoint/2010/main" val="27510383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07101" y="-40528"/>
            <a:ext cx="8229600" cy="1143000"/>
          </a:xfrm>
        </p:spPr>
        <p:txBody>
          <a:bodyPr/>
          <a:lstStyle/>
          <a:p>
            <a:r>
              <a:rPr lang="en-US" sz="4000" dirty="0"/>
              <a:t>Photosynthesis and climate change</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0" y="4706956"/>
            <a:ext cx="9572964" cy="1696250"/>
          </a:xfrm>
        </p:spPr>
      </p:pic>
      <p:sp>
        <p:nvSpPr>
          <p:cNvPr id="5" name="TextBox 4"/>
          <p:cNvSpPr txBox="1"/>
          <p:nvPr/>
        </p:nvSpPr>
        <p:spPr>
          <a:xfrm>
            <a:off x="5542063" y="6286698"/>
            <a:ext cx="3289633" cy="276999"/>
          </a:xfrm>
          <a:prstGeom prst="rect">
            <a:avLst/>
          </a:prstGeom>
          <a:noFill/>
        </p:spPr>
        <p:txBody>
          <a:bodyPr wrap="none" rtlCol="0">
            <a:spAutoFit/>
          </a:bodyPr>
          <a:lstStyle/>
          <a:p>
            <a:r>
              <a:rPr lang="en-US" sz="1200" dirty="0">
                <a:hlinkClick r:id="rId4"/>
              </a:rPr>
              <a:t>https://en.wikipedia.org/wiki/Radiative_forcing</a:t>
            </a:r>
            <a:r>
              <a:rPr lang="en-US" sz="1200" dirty="0"/>
              <a:t> </a:t>
            </a:r>
          </a:p>
        </p:txBody>
      </p:sp>
      <p:sp>
        <p:nvSpPr>
          <p:cNvPr id="8" name="Footer Placeholder 6"/>
          <p:cNvSpPr>
            <a:spLocks noGrp="1"/>
          </p:cNvSpPr>
          <p:nvPr>
            <p:ph type="ftr" sz="quarter" idx="11"/>
          </p:nvPr>
        </p:nvSpPr>
        <p:spPr>
          <a:xfrm>
            <a:off x="1787525" y="6594475"/>
            <a:ext cx="6573838" cy="230188"/>
          </a:xfrm>
        </p:spPr>
        <p:txBody>
          <a:bodyPr/>
          <a:lstStyle/>
          <a:p>
            <a:pPr>
              <a:defRPr/>
            </a:pPr>
            <a:r>
              <a:rPr lang="en-US" dirty="0"/>
              <a:t>Looking Forward </a:t>
            </a:r>
            <a:r>
              <a:rPr lang="mr-IN" dirty="0"/>
              <a:t>–</a:t>
            </a:r>
            <a:r>
              <a:rPr lang="en-US" dirty="0"/>
              <a:t> Energy and the Environment</a:t>
            </a:r>
          </a:p>
        </p:txBody>
      </p:sp>
      <p:sp>
        <p:nvSpPr>
          <p:cNvPr id="9" name="Slide Number Placeholder 5"/>
          <p:cNvSpPr>
            <a:spLocks noGrp="1"/>
          </p:cNvSpPr>
          <p:nvPr>
            <p:ph type="sldNum" sz="quarter" idx="12"/>
          </p:nvPr>
        </p:nvSpPr>
        <p:spPr>
          <a:xfrm>
            <a:off x="8361363" y="6594475"/>
            <a:ext cx="735012" cy="230188"/>
          </a:xfrm>
        </p:spPr>
        <p:txBody>
          <a:bodyPr/>
          <a:lstStyle/>
          <a:p>
            <a:pPr>
              <a:defRPr/>
            </a:pPr>
            <a:fld id="{D2C6505D-CA52-024E-9578-3B84DCBB67EC}" type="slidenum">
              <a:rPr lang="en-US"/>
              <a:pPr>
                <a:defRPr/>
              </a:pPr>
              <a:t>40</a:t>
            </a:fld>
            <a:endParaRPr lang="en-US"/>
          </a:p>
        </p:txBody>
      </p:sp>
      <p:sp>
        <p:nvSpPr>
          <p:cNvPr id="10" name="Date Placeholder 4"/>
          <p:cNvSpPr>
            <a:spLocks noGrp="1"/>
          </p:cNvSpPr>
          <p:nvPr>
            <p:ph type="dt" sz="quarter" idx="10"/>
          </p:nvPr>
        </p:nvSpPr>
        <p:spPr>
          <a:xfrm>
            <a:off x="46038" y="6594475"/>
            <a:ext cx="1741487" cy="230188"/>
          </a:xfrm>
        </p:spPr>
        <p:txBody>
          <a:bodyPr wrap="square" numCol="1" anchorCtr="0" compatLnSpc="1">
            <a:prstTxWarp prst="textNoShape">
              <a:avLst/>
            </a:prstTxWarp>
          </a:bodyPr>
          <a:lstStyle/>
          <a:p>
            <a:pPr fontAlgn="base">
              <a:spcBef>
                <a:spcPct val="0"/>
              </a:spcBef>
              <a:spcAft>
                <a:spcPct val="0"/>
              </a:spcAft>
              <a:defRPr/>
            </a:pPr>
            <a:r>
              <a:rPr lang="en-US" dirty="0">
                <a:solidFill>
                  <a:srgbClr val="898989"/>
                </a:solidFill>
                <a:ea typeface="ＭＳ Ｐゴシック" charset="-128"/>
                <a:cs typeface="ＭＳ Ｐゴシック" charset="-128"/>
              </a:rPr>
              <a:t>June 6, 2017</a:t>
            </a:r>
          </a:p>
        </p:txBody>
      </p:sp>
      <p:pic>
        <p:nvPicPr>
          <p:cNvPr id="11" name="Picture 10"/>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67999" y="985962"/>
            <a:ext cx="3756117" cy="3179782"/>
          </a:xfrm>
          <a:prstGeom prst="rect">
            <a:avLst/>
          </a:prstGeom>
        </p:spPr>
      </p:pic>
      <p:pic>
        <p:nvPicPr>
          <p:cNvPr id="12" name="Content Placeholder 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bwMode="auto">
          <a:xfrm>
            <a:off x="4471011" y="985962"/>
            <a:ext cx="4109757" cy="2854355"/>
          </a:xfrm>
          <a:prstGeom prst="rect">
            <a:avLst/>
          </a:prstGeom>
          <a:noFill/>
          <a:ln w="9525">
            <a:noFill/>
            <a:miter lim="800000"/>
            <a:headEnd/>
            <a:tailEnd/>
          </a:ln>
        </p:spPr>
      </p:pic>
      <p:sp>
        <p:nvSpPr>
          <p:cNvPr id="13" name="TextBox 12"/>
          <p:cNvSpPr txBox="1"/>
          <p:nvPr/>
        </p:nvSpPr>
        <p:spPr>
          <a:xfrm>
            <a:off x="282132" y="4247300"/>
            <a:ext cx="8672604" cy="369332"/>
          </a:xfrm>
          <a:prstGeom prst="rect">
            <a:avLst/>
          </a:prstGeom>
          <a:noFill/>
        </p:spPr>
        <p:txBody>
          <a:bodyPr wrap="none" rtlCol="0">
            <a:spAutoFit/>
          </a:bodyPr>
          <a:lstStyle/>
          <a:p>
            <a:r>
              <a:rPr lang="en-US" b="1" dirty="0"/>
              <a:t>Anthropogenic CO2 emissions have a measureable impacts on Temperatures</a:t>
            </a:r>
          </a:p>
        </p:txBody>
      </p:sp>
    </p:spTree>
    <p:extLst>
      <p:ext uri="{BB962C8B-B14F-4D97-AF65-F5344CB8AC3E}">
        <p14:creationId xmlns:p14="http://schemas.microsoft.com/office/powerpoint/2010/main" val="17705564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07101" y="-40528"/>
            <a:ext cx="8229600" cy="1143000"/>
          </a:xfrm>
        </p:spPr>
        <p:txBody>
          <a:bodyPr/>
          <a:lstStyle/>
          <a:p>
            <a:r>
              <a:rPr lang="en-US" sz="4000" dirty="0"/>
              <a:t>Photosynthesis and climate change</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0" y="4706956"/>
            <a:ext cx="9572964" cy="1696250"/>
          </a:xfrm>
        </p:spPr>
      </p:pic>
      <p:sp>
        <p:nvSpPr>
          <p:cNvPr id="5" name="TextBox 4"/>
          <p:cNvSpPr txBox="1"/>
          <p:nvPr/>
        </p:nvSpPr>
        <p:spPr>
          <a:xfrm>
            <a:off x="5542063" y="6286698"/>
            <a:ext cx="3289633" cy="276999"/>
          </a:xfrm>
          <a:prstGeom prst="rect">
            <a:avLst/>
          </a:prstGeom>
          <a:noFill/>
        </p:spPr>
        <p:txBody>
          <a:bodyPr wrap="none" rtlCol="0">
            <a:spAutoFit/>
          </a:bodyPr>
          <a:lstStyle/>
          <a:p>
            <a:r>
              <a:rPr lang="en-US" sz="1200" dirty="0">
                <a:hlinkClick r:id="rId4"/>
              </a:rPr>
              <a:t>https://en.wikipedia.org/wiki/Radiative_forcing</a:t>
            </a:r>
            <a:r>
              <a:rPr lang="en-US" sz="1200" dirty="0"/>
              <a:t> </a:t>
            </a:r>
          </a:p>
        </p:txBody>
      </p:sp>
      <p:sp>
        <p:nvSpPr>
          <p:cNvPr id="8" name="Footer Placeholder 6"/>
          <p:cNvSpPr>
            <a:spLocks noGrp="1"/>
          </p:cNvSpPr>
          <p:nvPr>
            <p:ph type="ftr" sz="quarter" idx="11"/>
          </p:nvPr>
        </p:nvSpPr>
        <p:spPr>
          <a:xfrm>
            <a:off x="1787525" y="6594475"/>
            <a:ext cx="6573838" cy="230188"/>
          </a:xfrm>
        </p:spPr>
        <p:txBody>
          <a:bodyPr/>
          <a:lstStyle/>
          <a:p>
            <a:pPr>
              <a:defRPr/>
            </a:pPr>
            <a:r>
              <a:rPr lang="en-US" dirty="0"/>
              <a:t>Looking Forward </a:t>
            </a:r>
            <a:r>
              <a:rPr lang="mr-IN" dirty="0"/>
              <a:t>–</a:t>
            </a:r>
            <a:r>
              <a:rPr lang="en-US" dirty="0"/>
              <a:t> Energy and the Environment</a:t>
            </a:r>
          </a:p>
        </p:txBody>
      </p:sp>
      <p:sp>
        <p:nvSpPr>
          <p:cNvPr id="9" name="Slide Number Placeholder 5"/>
          <p:cNvSpPr>
            <a:spLocks noGrp="1"/>
          </p:cNvSpPr>
          <p:nvPr>
            <p:ph type="sldNum" sz="quarter" idx="12"/>
          </p:nvPr>
        </p:nvSpPr>
        <p:spPr>
          <a:xfrm>
            <a:off x="8361363" y="6594475"/>
            <a:ext cx="735012" cy="230188"/>
          </a:xfrm>
        </p:spPr>
        <p:txBody>
          <a:bodyPr/>
          <a:lstStyle/>
          <a:p>
            <a:pPr>
              <a:defRPr/>
            </a:pPr>
            <a:fld id="{D2C6505D-CA52-024E-9578-3B84DCBB67EC}" type="slidenum">
              <a:rPr lang="en-US"/>
              <a:pPr>
                <a:defRPr/>
              </a:pPr>
              <a:t>41</a:t>
            </a:fld>
            <a:endParaRPr lang="en-US"/>
          </a:p>
        </p:txBody>
      </p:sp>
      <p:sp>
        <p:nvSpPr>
          <p:cNvPr id="10" name="Date Placeholder 4"/>
          <p:cNvSpPr>
            <a:spLocks noGrp="1"/>
          </p:cNvSpPr>
          <p:nvPr>
            <p:ph type="dt" sz="quarter" idx="10"/>
          </p:nvPr>
        </p:nvSpPr>
        <p:spPr>
          <a:xfrm>
            <a:off x="46038" y="6594475"/>
            <a:ext cx="1741487" cy="230188"/>
          </a:xfrm>
        </p:spPr>
        <p:txBody>
          <a:bodyPr wrap="square" numCol="1" anchorCtr="0" compatLnSpc="1">
            <a:prstTxWarp prst="textNoShape">
              <a:avLst/>
            </a:prstTxWarp>
          </a:bodyPr>
          <a:lstStyle/>
          <a:p>
            <a:pPr fontAlgn="base">
              <a:spcBef>
                <a:spcPct val="0"/>
              </a:spcBef>
              <a:spcAft>
                <a:spcPct val="0"/>
              </a:spcAft>
              <a:defRPr/>
            </a:pPr>
            <a:r>
              <a:rPr lang="en-US" dirty="0">
                <a:solidFill>
                  <a:srgbClr val="898989"/>
                </a:solidFill>
                <a:ea typeface="ＭＳ Ｐゴシック" charset="-128"/>
                <a:cs typeface="ＭＳ Ｐゴシック" charset="-128"/>
              </a:rPr>
              <a:t>June 6, 2017</a:t>
            </a:r>
          </a:p>
        </p:txBody>
      </p:sp>
      <p:pic>
        <p:nvPicPr>
          <p:cNvPr id="11" name="Picture 10"/>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2543" y="972308"/>
            <a:ext cx="4123872" cy="2944507"/>
          </a:xfrm>
          <a:prstGeom prst="rect">
            <a:avLst/>
          </a:prstGeom>
        </p:spPr>
      </p:pic>
      <p:pic>
        <p:nvPicPr>
          <p:cNvPr id="12" name="Content Placeholder 3"/>
          <p:cNvPicPr>
            <a:picLocks noChangeAspect="1"/>
          </p:cNvPicPr>
          <p:nvPr/>
        </p:nvPicPr>
        <p:blipFill>
          <a:blip r:embed="rId6">
            <a:extLst>
              <a:ext uri="{28A0092B-C50C-407E-A947-70E740481C1C}">
                <a14:useLocalDpi xmlns:a14="http://schemas.microsoft.com/office/drawing/2010/main"/>
              </a:ext>
            </a:extLst>
          </a:blip>
          <a:stretch>
            <a:fillRect/>
          </a:stretch>
        </p:blipFill>
        <p:spPr bwMode="auto">
          <a:xfrm>
            <a:off x="4432683" y="1102472"/>
            <a:ext cx="4399013" cy="2821805"/>
          </a:xfrm>
          <a:prstGeom prst="rect">
            <a:avLst/>
          </a:prstGeom>
          <a:noFill/>
          <a:ln w="9525">
            <a:noFill/>
            <a:miter lim="800000"/>
            <a:headEnd/>
            <a:tailEnd/>
          </a:ln>
        </p:spPr>
      </p:pic>
      <p:sp>
        <p:nvSpPr>
          <p:cNvPr id="13" name="TextBox 12"/>
          <p:cNvSpPr txBox="1"/>
          <p:nvPr/>
        </p:nvSpPr>
        <p:spPr>
          <a:xfrm>
            <a:off x="282132" y="4247300"/>
            <a:ext cx="8672604" cy="369332"/>
          </a:xfrm>
          <a:prstGeom prst="rect">
            <a:avLst/>
          </a:prstGeom>
          <a:noFill/>
        </p:spPr>
        <p:txBody>
          <a:bodyPr wrap="none" rtlCol="0">
            <a:spAutoFit/>
          </a:bodyPr>
          <a:lstStyle/>
          <a:p>
            <a:r>
              <a:rPr lang="en-US" b="1" dirty="0"/>
              <a:t>Anthropogenic CO2 emissions have a measureable impacts on Temperatures</a:t>
            </a:r>
          </a:p>
        </p:txBody>
      </p:sp>
      <p:sp>
        <p:nvSpPr>
          <p:cNvPr id="2" name="TextBox 1"/>
          <p:cNvSpPr txBox="1"/>
          <p:nvPr/>
        </p:nvSpPr>
        <p:spPr>
          <a:xfrm>
            <a:off x="4685095" y="3524181"/>
            <a:ext cx="3763132" cy="369332"/>
          </a:xfrm>
          <a:prstGeom prst="rect">
            <a:avLst/>
          </a:prstGeom>
          <a:noFill/>
        </p:spPr>
        <p:txBody>
          <a:bodyPr wrap="none" rtlCol="0">
            <a:spAutoFit/>
          </a:bodyPr>
          <a:lstStyle/>
          <a:p>
            <a:r>
              <a:rPr lang="en-US" b="1" dirty="0">
                <a:solidFill>
                  <a:srgbClr val="FFFF00"/>
                </a:solidFill>
              </a:rPr>
              <a:t>Why show houses and old cars?</a:t>
            </a:r>
          </a:p>
        </p:txBody>
      </p:sp>
      <p:sp>
        <p:nvSpPr>
          <p:cNvPr id="3" name="TextBox 2"/>
          <p:cNvSpPr txBox="1"/>
          <p:nvPr/>
        </p:nvSpPr>
        <p:spPr>
          <a:xfrm>
            <a:off x="4179070" y="3939523"/>
            <a:ext cx="4775666" cy="307777"/>
          </a:xfrm>
          <a:prstGeom prst="rect">
            <a:avLst/>
          </a:prstGeom>
          <a:noFill/>
        </p:spPr>
        <p:txBody>
          <a:bodyPr wrap="none" rtlCol="0">
            <a:spAutoFit/>
          </a:bodyPr>
          <a:lstStyle/>
          <a:p>
            <a:r>
              <a:rPr lang="en-US" sz="1400" dirty="0">
                <a:hlinkClick r:id="rId7"/>
              </a:rPr>
              <a:t>https://cmi.princeton.edu/wedges/pdfs/teachers_guide.pdf</a:t>
            </a:r>
            <a:r>
              <a:rPr lang="en-US" sz="1400" dirty="0"/>
              <a:t> </a:t>
            </a:r>
          </a:p>
        </p:txBody>
      </p:sp>
    </p:spTree>
    <p:extLst>
      <p:ext uri="{BB962C8B-B14F-4D97-AF65-F5344CB8AC3E}">
        <p14:creationId xmlns:p14="http://schemas.microsoft.com/office/powerpoint/2010/main" val="42583589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038" y="55119"/>
            <a:ext cx="9050337" cy="1143000"/>
          </a:xfrm>
        </p:spPr>
        <p:txBody>
          <a:bodyPr/>
          <a:lstStyle/>
          <a:p>
            <a:r>
              <a:rPr lang="en-US" sz="3600" dirty="0"/>
              <a:t>Take home message</a:t>
            </a:r>
            <a:endParaRPr lang="en-US" sz="2800" dirty="0"/>
          </a:p>
        </p:txBody>
      </p:sp>
      <p:sp>
        <p:nvSpPr>
          <p:cNvPr id="11" name="Footer Placeholder 6"/>
          <p:cNvSpPr>
            <a:spLocks noGrp="1"/>
          </p:cNvSpPr>
          <p:nvPr>
            <p:ph type="ftr" sz="quarter" idx="11"/>
          </p:nvPr>
        </p:nvSpPr>
        <p:spPr>
          <a:xfrm>
            <a:off x="1787525" y="6594475"/>
            <a:ext cx="6573838" cy="230188"/>
          </a:xfrm>
        </p:spPr>
        <p:txBody>
          <a:bodyPr/>
          <a:lstStyle/>
          <a:p>
            <a:pPr>
              <a:defRPr/>
            </a:pPr>
            <a:r>
              <a:rPr lang="en-US" dirty="0"/>
              <a:t>Looking Forward </a:t>
            </a:r>
            <a:r>
              <a:rPr lang="mr-IN" dirty="0"/>
              <a:t>–</a:t>
            </a:r>
            <a:r>
              <a:rPr lang="en-US" dirty="0"/>
              <a:t> Energy and the Environment</a:t>
            </a:r>
          </a:p>
        </p:txBody>
      </p:sp>
      <p:sp>
        <p:nvSpPr>
          <p:cNvPr id="12" name="Slide Number Placeholder 5"/>
          <p:cNvSpPr>
            <a:spLocks noGrp="1"/>
          </p:cNvSpPr>
          <p:nvPr>
            <p:ph type="sldNum" sz="quarter" idx="12"/>
          </p:nvPr>
        </p:nvSpPr>
        <p:spPr>
          <a:xfrm>
            <a:off x="8361363" y="6594475"/>
            <a:ext cx="735012" cy="230188"/>
          </a:xfrm>
        </p:spPr>
        <p:txBody>
          <a:bodyPr/>
          <a:lstStyle/>
          <a:p>
            <a:pPr>
              <a:defRPr/>
            </a:pPr>
            <a:fld id="{D2C6505D-CA52-024E-9578-3B84DCBB67EC}" type="slidenum">
              <a:rPr lang="en-US"/>
              <a:pPr>
                <a:defRPr/>
              </a:pPr>
              <a:t>42</a:t>
            </a:fld>
            <a:endParaRPr lang="en-US"/>
          </a:p>
        </p:txBody>
      </p:sp>
      <p:sp>
        <p:nvSpPr>
          <p:cNvPr id="13" name="Date Placeholder 4"/>
          <p:cNvSpPr>
            <a:spLocks noGrp="1"/>
          </p:cNvSpPr>
          <p:nvPr>
            <p:ph type="dt" sz="quarter" idx="10"/>
          </p:nvPr>
        </p:nvSpPr>
        <p:spPr>
          <a:xfrm>
            <a:off x="46038" y="6594475"/>
            <a:ext cx="1741487" cy="230188"/>
          </a:xfrm>
        </p:spPr>
        <p:txBody>
          <a:bodyPr wrap="square" numCol="1" anchorCtr="0" compatLnSpc="1">
            <a:prstTxWarp prst="textNoShape">
              <a:avLst/>
            </a:prstTxWarp>
          </a:bodyPr>
          <a:lstStyle/>
          <a:p>
            <a:pPr fontAlgn="base">
              <a:spcBef>
                <a:spcPct val="0"/>
              </a:spcBef>
              <a:spcAft>
                <a:spcPct val="0"/>
              </a:spcAft>
              <a:defRPr/>
            </a:pPr>
            <a:r>
              <a:rPr lang="en-US" dirty="0">
                <a:solidFill>
                  <a:srgbClr val="898989"/>
                </a:solidFill>
                <a:ea typeface="ＭＳ Ｐゴシック" charset="-128"/>
                <a:cs typeface="ＭＳ Ｐゴシック" charset="-128"/>
              </a:rPr>
              <a:t>June 6, 2017</a:t>
            </a:r>
          </a:p>
        </p:txBody>
      </p:sp>
      <p:sp>
        <p:nvSpPr>
          <p:cNvPr id="4" name="Content Placeholder 3"/>
          <p:cNvSpPr>
            <a:spLocks noGrp="1"/>
          </p:cNvSpPr>
          <p:nvPr>
            <p:ph idx="1"/>
          </p:nvPr>
        </p:nvSpPr>
        <p:spPr>
          <a:xfrm>
            <a:off x="198086" y="1333327"/>
            <a:ext cx="8898289" cy="4858434"/>
          </a:xfrm>
        </p:spPr>
        <p:txBody>
          <a:bodyPr/>
          <a:lstStyle/>
          <a:p>
            <a:r>
              <a:rPr lang="en-US" sz="2800" dirty="0"/>
              <a:t>All elements come from the Big Bang, supernova and through star recycling</a:t>
            </a:r>
          </a:p>
          <a:p>
            <a:r>
              <a:rPr lang="en-US" sz="2800" dirty="0"/>
              <a:t>Much can be learned by studying rocks and celestial bodies!</a:t>
            </a:r>
          </a:p>
          <a:p>
            <a:r>
              <a:rPr lang="en-US" sz="2800" dirty="0"/>
              <a:t>Physical and geological processes, which have acted over billions of year provide all our energy today</a:t>
            </a:r>
          </a:p>
          <a:p>
            <a:r>
              <a:rPr lang="en-US" sz="2800" dirty="0"/>
              <a:t>The sun is our most important energy source (good for another 5 billion years)</a:t>
            </a:r>
          </a:p>
          <a:p>
            <a:pPr lvl="1"/>
            <a:r>
              <a:rPr lang="en-US" sz="2400" dirty="0"/>
              <a:t>Solar, wind, tidal are “free” to us</a:t>
            </a:r>
          </a:p>
          <a:p>
            <a:pPr lvl="1"/>
            <a:r>
              <a:rPr lang="en-US" sz="2400" dirty="0"/>
              <a:t>Fossil and nuclear fuels are like battery that are depleting</a:t>
            </a:r>
          </a:p>
          <a:p>
            <a:pPr lvl="2"/>
            <a:r>
              <a:rPr lang="en-US" sz="2000" dirty="0"/>
              <a:t>By using them, we are “undoing” geological processes </a:t>
            </a:r>
          </a:p>
        </p:txBody>
      </p:sp>
    </p:spTree>
    <p:extLst>
      <p:ext uri="{BB962C8B-B14F-4D97-AF65-F5344CB8AC3E}">
        <p14:creationId xmlns:p14="http://schemas.microsoft.com/office/powerpoint/2010/main" val="4174364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earth_structure.jpg"/>
          <p:cNvPicPr>
            <a:picLocks noChangeAspect="1"/>
          </p:cNvPicPr>
          <p:nvPr/>
        </p:nvPicPr>
        <p:blipFill>
          <a:blip r:embed="rId3"/>
          <a:stretch>
            <a:fillRect/>
          </a:stretch>
        </p:blipFill>
        <p:spPr>
          <a:xfrm>
            <a:off x="287635" y="277449"/>
            <a:ext cx="8498865" cy="6078191"/>
          </a:xfrm>
          <a:prstGeom prst="rect">
            <a:avLst/>
          </a:prstGeom>
        </p:spPr>
      </p:pic>
      <p:sp>
        <p:nvSpPr>
          <p:cNvPr id="8" name="TextBox 7"/>
          <p:cNvSpPr txBox="1"/>
          <p:nvPr/>
        </p:nvSpPr>
        <p:spPr>
          <a:xfrm>
            <a:off x="4073990" y="6355640"/>
            <a:ext cx="5022385" cy="261610"/>
          </a:xfrm>
          <a:prstGeom prst="rect">
            <a:avLst/>
          </a:prstGeom>
          <a:noFill/>
        </p:spPr>
        <p:txBody>
          <a:bodyPr wrap="none" rtlCol="0">
            <a:spAutoFit/>
          </a:bodyPr>
          <a:lstStyle/>
          <a:p>
            <a:r>
              <a:rPr lang="en-US" sz="1100" dirty="0">
                <a:solidFill>
                  <a:srgbClr val="000000"/>
                </a:solidFill>
                <a:hlinkClick r:id="rId4"/>
              </a:rPr>
              <a:t>http://mynasadata.larc.nasa.gov/science-processes/electromagnetic-diagram</a:t>
            </a:r>
            <a:r>
              <a:rPr lang="en-US" sz="1100" dirty="0">
                <a:solidFill>
                  <a:srgbClr val="000000"/>
                </a:solidFill>
              </a:rPr>
              <a:t> /</a:t>
            </a:r>
          </a:p>
        </p:txBody>
      </p:sp>
      <p:sp>
        <p:nvSpPr>
          <p:cNvPr id="12" name="Footer Placeholder 6"/>
          <p:cNvSpPr>
            <a:spLocks noGrp="1"/>
          </p:cNvSpPr>
          <p:nvPr>
            <p:ph type="ftr" sz="quarter" idx="11"/>
          </p:nvPr>
        </p:nvSpPr>
        <p:spPr>
          <a:xfrm>
            <a:off x="1787525" y="6594475"/>
            <a:ext cx="6573838" cy="230188"/>
          </a:xfrm>
        </p:spPr>
        <p:txBody>
          <a:bodyPr/>
          <a:lstStyle/>
          <a:p>
            <a:pPr>
              <a:defRPr/>
            </a:pPr>
            <a:r>
              <a:rPr lang="en-US" dirty="0"/>
              <a:t>Looking Forward </a:t>
            </a:r>
            <a:r>
              <a:rPr lang="mr-IN" dirty="0"/>
              <a:t>–</a:t>
            </a:r>
            <a:r>
              <a:rPr lang="en-US" dirty="0"/>
              <a:t> Energy and the Environment</a:t>
            </a:r>
          </a:p>
        </p:txBody>
      </p:sp>
      <p:sp>
        <p:nvSpPr>
          <p:cNvPr id="13" name="Slide Number Placeholder 5"/>
          <p:cNvSpPr>
            <a:spLocks noGrp="1"/>
          </p:cNvSpPr>
          <p:nvPr>
            <p:ph type="sldNum" sz="quarter" idx="12"/>
          </p:nvPr>
        </p:nvSpPr>
        <p:spPr>
          <a:xfrm>
            <a:off x="8361363" y="6594475"/>
            <a:ext cx="735012" cy="230188"/>
          </a:xfrm>
        </p:spPr>
        <p:txBody>
          <a:bodyPr/>
          <a:lstStyle/>
          <a:p>
            <a:pPr>
              <a:defRPr/>
            </a:pPr>
            <a:fld id="{D2C6505D-CA52-024E-9578-3B84DCBB67EC}" type="slidenum">
              <a:rPr lang="en-US"/>
              <a:pPr>
                <a:defRPr/>
              </a:pPr>
              <a:t>5</a:t>
            </a:fld>
            <a:endParaRPr lang="en-US"/>
          </a:p>
        </p:txBody>
      </p:sp>
      <p:sp>
        <p:nvSpPr>
          <p:cNvPr id="14" name="Date Placeholder 4"/>
          <p:cNvSpPr>
            <a:spLocks noGrp="1"/>
          </p:cNvSpPr>
          <p:nvPr>
            <p:ph type="dt" sz="quarter" idx="10"/>
          </p:nvPr>
        </p:nvSpPr>
        <p:spPr>
          <a:xfrm>
            <a:off x="46038" y="6594475"/>
            <a:ext cx="1741487" cy="230188"/>
          </a:xfrm>
        </p:spPr>
        <p:txBody>
          <a:bodyPr wrap="square" numCol="1" anchorCtr="0" compatLnSpc="1">
            <a:prstTxWarp prst="textNoShape">
              <a:avLst/>
            </a:prstTxWarp>
          </a:bodyPr>
          <a:lstStyle/>
          <a:p>
            <a:pPr fontAlgn="base">
              <a:spcBef>
                <a:spcPct val="0"/>
              </a:spcBef>
              <a:spcAft>
                <a:spcPct val="0"/>
              </a:spcAft>
              <a:defRPr/>
            </a:pPr>
            <a:r>
              <a:rPr lang="en-US" dirty="0">
                <a:solidFill>
                  <a:srgbClr val="898989"/>
                </a:solidFill>
                <a:ea typeface="ＭＳ Ｐゴシック" charset="-128"/>
                <a:cs typeface="ＭＳ Ｐゴシック" charset="-128"/>
              </a:rPr>
              <a:t>June 6, 2017</a:t>
            </a:r>
          </a:p>
        </p:txBody>
      </p:sp>
    </p:spTree>
    <p:extLst>
      <p:ext uri="{BB962C8B-B14F-4D97-AF65-F5344CB8AC3E}">
        <p14:creationId xmlns:p14="http://schemas.microsoft.com/office/powerpoint/2010/main" val="1515060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038" y="274638"/>
            <a:ext cx="8913710" cy="1143000"/>
          </a:xfrm>
        </p:spPr>
        <p:txBody>
          <a:bodyPr/>
          <a:lstStyle/>
          <a:p>
            <a:r>
              <a:rPr lang="en-US" sz="3600" dirty="0"/>
              <a:t>The Cosmic Microwave Background</a:t>
            </a:r>
            <a:br>
              <a:rPr lang="en-US" sz="3200" dirty="0"/>
            </a:br>
            <a:r>
              <a:rPr lang="en-US" sz="2800" dirty="0"/>
              <a:t>Temperature anomalies around a very constant 2.725±0.002</a:t>
            </a:r>
            <a:r>
              <a:rPr lang="en-US" sz="2800" baseline="30000" dirty="0"/>
              <a:t>o</a:t>
            </a:r>
            <a:r>
              <a:rPr lang="en-US" sz="2800" dirty="0"/>
              <a:t>K temperature background</a:t>
            </a:r>
          </a:p>
        </p:txBody>
      </p:sp>
      <p:sp>
        <p:nvSpPr>
          <p:cNvPr id="2" name="TextBox 1"/>
          <p:cNvSpPr txBox="1"/>
          <p:nvPr/>
        </p:nvSpPr>
        <p:spPr>
          <a:xfrm>
            <a:off x="4809900" y="6286698"/>
            <a:ext cx="4286475" cy="307777"/>
          </a:xfrm>
          <a:prstGeom prst="rect">
            <a:avLst/>
          </a:prstGeom>
          <a:noFill/>
        </p:spPr>
        <p:txBody>
          <a:bodyPr wrap="none" rtlCol="0">
            <a:spAutoFit/>
          </a:bodyPr>
          <a:lstStyle/>
          <a:p>
            <a:r>
              <a:rPr lang="en-US" sz="1400" dirty="0">
                <a:hlinkClick r:id="rId3"/>
              </a:rPr>
              <a:t>https://map.gsfc.nasa.gov/media/121238/index.html</a:t>
            </a:r>
            <a:r>
              <a:rPr lang="en-US" sz="1400" dirty="0"/>
              <a:t> </a:t>
            </a:r>
          </a:p>
        </p:txBody>
      </p:sp>
      <p:sp>
        <p:nvSpPr>
          <p:cNvPr id="8" name="Footer Placeholder 6"/>
          <p:cNvSpPr>
            <a:spLocks noGrp="1"/>
          </p:cNvSpPr>
          <p:nvPr>
            <p:ph type="ftr" sz="quarter" idx="11"/>
          </p:nvPr>
        </p:nvSpPr>
        <p:spPr>
          <a:xfrm>
            <a:off x="1787525" y="6594475"/>
            <a:ext cx="6573838" cy="230188"/>
          </a:xfrm>
        </p:spPr>
        <p:txBody>
          <a:bodyPr/>
          <a:lstStyle/>
          <a:p>
            <a:pPr>
              <a:defRPr/>
            </a:pPr>
            <a:r>
              <a:rPr lang="en-US" dirty="0"/>
              <a:t>Looking Forward </a:t>
            </a:r>
            <a:r>
              <a:rPr lang="mr-IN" dirty="0"/>
              <a:t>–</a:t>
            </a:r>
            <a:r>
              <a:rPr lang="en-US" dirty="0"/>
              <a:t> Energy and the Environment</a:t>
            </a:r>
          </a:p>
        </p:txBody>
      </p:sp>
      <p:sp>
        <p:nvSpPr>
          <p:cNvPr id="9" name="Slide Number Placeholder 5"/>
          <p:cNvSpPr>
            <a:spLocks noGrp="1"/>
          </p:cNvSpPr>
          <p:nvPr>
            <p:ph type="sldNum" sz="quarter" idx="12"/>
          </p:nvPr>
        </p:nvSpPr>
        <p:spPr>
          <a:xfrm>
            <a:off x="8361363" y="6594475"/>
            <a:ext cx="735012" cy="230188"/>
          </a:xfrm>
        </p:spPr>
        <p:txBody>
          <a:bodyPr/>
          <a:lstStyle/>
          <a:p>
            <a:pPr>
              <a:defRPr/>
            </a:pPr>
            <a:fld id="{D2C6505D-CA52-024E-9578-3B84DCBB67EC}" type="slidenum">
              <a:rPr lang="en-US"/>
              <a:pPr>
                <a:defRPr/>
              </a:pPr>
              <a:t>6</a:t>
            </a:fld>
            <a:endParaRPr lang="en-US"/>
          </a:p>
        </p:txBody>
      </p:sp>
      <p:sp>
        <p:nvSpPr>
          <p:cNvPr id="10" name="Date Placeholder 4"/>
          <p:cNvSpPr>
            <a:spLocks noGrp="1"/>
          </p:cNvSpPr>
          <p:nvPr>
            <p:ph type="dt" sz="quarter" idx="10"/>
          </p:nvPr>
        </p:nvSpPr>
        <p:spPr>
          <a:xfrm>
            <a:off x="46038" y="6594475"/>
            <a:ext cx="1741487" cy="230188"/>
          </a:xfrm>
        </p:spPr>
        <p:txBody>
          <a:bodyPr wrap="square" numCol="1" anchorCtr="0" compatLnSpc="1">
            <a:prstTxWarp prst="textNoShape">
              <a:avLst/>
            </a:prstTxWarp>
          </a:bodyPr>
          <a:lstStyle/>
          <a:p>
            <a:pPr fontAlgn="base">
              <a:spcBef>
                <a:spcPct val="0"/>
              </a:spcBef>
              <a:spcAft>
                <a:spcPct val="0"/>
              </a:spcAft>
              <a:defRPr/>
            </a:pPr>
            <a:r>
              <a:rPr lang="en-US" dirty="0">
                <a:solidFill>
                  <a:srgbClr val="898989"/>
                </a:solidFill>
                <a:ea typeface="ＭＳ Ｐゴシック" charset="-128"/>
                <a:cs typeface="ＭＳ Ｐゴシック" charset="-128"/>
              </a:rPr>
              <a:t>June 6, 2017</a:t>
            </a:r>
          </a:p>
        </p:txBody>
      </p:sp>
      <p:pic>
        <p:nvPicPr>
          <p:cNvPr id="5" name="Content Placeholder 4"/>
          <p:cNvPicPr>
            <a:picLocks noGrp="1" noChangeAspect="1"/>
          </p:cNvPicPr>
          <p:nvPr>
            <p:ph idx="1"/>
          </p:nvPr>
        </p:nvPicPr>
        <p:blipFill>
          <a:blip r:embed="rId4">
            <a:extLst>
              <a:ext uri="{28A0092B-C50C-407E-A947-70E740481C1C}">
                <a14:useLocalDpi xmlns:a14="http://schemas.microsoft.com/office/drawing/2010/main"/>
              </a:ext>
            </a:extLst>
          </a:blip>
          <a:stretch>
            <a:fillRect/>
          </a:stretch>
        </p:blipFill>
        <p:spPr>
          <a:xfrm>
            <a:off x="2719893" y="3068623"/>
            <a:ext cx="6239855" cy="3119928"/>
          </a:xfrm>
        </p:spPr>
      </p:pic>
      <p:pic>
        <p:nvPicPr>
          <p:cNvPr id="11" name="Content Placeholder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bwMode="auto">
          <a:xfrm>
            <a:off x="46038" y="1698050"/>
            <a:ext cx="3158905" cy="2484825"/>
          </a:xfrm>
          <a:prstGeom prst="rect">
            <a:avLst/>
          </a:prstGeom>
          <a:noFill/>
          <a:ln w="9525">
            <a:noFill/>
            <a:miter lim="800000"/>
            <a:headEnd/>
            <a:tailEnd/>
          </a:ln>
        </p:spPr>
      </p:pic>
      <p:sp>
        <p:nvSpPr>
          <p:cNvPr id="4" name="TextBox 3"/>
          <p:cNvSpPr txBox="1"/>
          <p:nvPr/>
        </p:nvSpPr>
        <p:spPr>
          <a:xfrm>
            <a:off x="128174" y="4206176"/>
            <a:ext cx="2211889" cy="646331"/>
          </a:xfrm>
          <a:prstGeom prst="rect">
            <a:avLst/>
          </a:prstGeom>
          <a:noFill/>
        </p:spPr>
        <p:txBody>
          <a:bodyPr wrap="none" rtlCol="0">
            <a:spAutoFit/>
          </a:bodyPr>
          <a:lstStyle/>
          <a:p>
            <a:r>
              <a:rPr lang="en-US" dirty="0"/>
              <a:t>Penzias and Wilson</a:t>
            </a:r>
          </a:p>
          <a:p>
            <a:r>
              <a:rPr lang="en-US" dirty="0"/>
              <a:t>(Nobel Prize 1978)</a:t>
            </a:r>
          </a:p>
        </p:txBody>
      </p:sp>
      <p:sp>
        <p:nvSpPr>
          <p:cNvPr id="12" name="TextBox 11"/>
          <p:cNvSpPr txBox="1"/>
          <p:nvPr/>
        </p:nvSpPr>
        <p:spPr>
          <a:xfrm>
            <a:off x="4039284" y="1922296"/>
            <a:ext cx="3693722" cy="923330"/>
          </a:xfrm>
          <a:prstGeom prst="rect">
            <a:avLst/>
          </a:prstGeom>
          <a:noFill/>
        </p:spPr>
        <p:txBody>
          <a:bodyPr wrap="square" rtlCol="0">
            <a:spAutoFit/>
          </a:bodyPr>
          <a:lstStyle/>
          <a:p>
            <a:pPr algn="ctr"/>
            <a:r>
              <a:rPr lang="en-US" dirty="0"/>
              <a:t>CMB provides a picture of the Universe when it was 380 000 years old!</a:t>
            </a:r>
          </a:p>
        </p:txBody>
      </p:sp>
    </p:spTree>
    <p:extLst>
      <p:ext uri="{BB962C8B-B14F-4D97-AF65-F5344CB8AC3E}">
        <p14:creationId xmlns:p14="http://schemas.microsoft.com/office/powerpoint/2010/main" val="465909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33518"/>
            <a:ext cx="8229600" cy="1143000"/>
          </a:xfrm>
        </p:spPr>
        <p:txBody>
          <a:bodyPr/>
          <a:lstStyle/>
          <a:p>
            <a:r>
              <a:rPr lang="en-US" dirty="0"/>
              <a:t>Accretion of galaxies (&gt;13.2Ga)</a:t>
            </a:r>
            <a:br>
              <a:rPr lang="en-US" dirty="0"/>
            </a:br>
            <a:r>
              <a:rPr lang="en-US" sz="3200" dirty="0"/>
              <a:t>Example: Hubble extreme deep field</a:t>
            </a:r>
          </a:p>
        </p:txBody>
      </p:sp>
      <p:pic>
        <p:nvPicPr>
          <p:cNvPr id="5" name="Content Placeholder 4"/>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142133" y="1388322"/>
            <a:ext cx="4811638" cy="4942049"/>
          </a:xfrm>
        </p:spPr>
      </p:pic>
      <p:sp>
        <p:nvSpPr>
          <p:cNvPr id="8" name="TextBox 7"/>
          <p:cNvSpPr txBox="1"/>
          <p:nvPr/>
        </p:nvSpPr>
        <p:spPr>
          <a:xfrm>
            <a:off x="4400325" y="6330371"/>
            <a:ext cx="4516418" cy="307777"/>
          </a:xfrm>
          <a:prstGeom prst="rect">
            <a:avLst/>
          </a:prstGeom>
          <a:noFill/>
        </p:spPr>
        <p:txBody>
          <a:bodyPr wrap="none" rtlCol="0">
            <a:spAutoFit/>
          </a:bodyPr>
          <a:lstStyle/>
          <a:p>
            <a:r>
              <a:rPr lang="en-US" sz="1400" dirty="0">
                <a:hlinkClick r:id="rId4"/>
              </a:rPr>
              <a:t>http://hubblesite.org/image/385/news_release/1996-01</a:t>
            </a:r>
            <a:r>
              <a:rPr lang="en-US" sz="1400" dirty="0"/>
              <a:t> </a:t>
            </a:r>
          </a:p>
        </p:txBody>
      </p:sp>
      <p:sp>
        <p:nvSpPr>
          <p:cNvPr id="11" name="Footer Placeholder 6"/>
          <p:cNvSpPr>
            <a:spLocks noGrp="1"/>
          </p:cNvSpPr>
          <p:nvPr>
            <p:ph type="ftr" sz="quarter" idx="11"/>
          </p:nvPr>
        </p:nvSpPr>
        <p:spPr>
          <a:xfrm>
            <a:off x="1787525" y="6594475"/>
            <a:ext cx="6573838" cy="230188"/>
          </a:xfrm>
        </p:spPr>
        <p:txBody>
          <a:bodyPr/>
          <a:lstStyle/>
          <a:p>
            <a:pPr>
              <a:defRPr/>
            </a:pPr>
            <a:r>
              <a:rPr lang="en-US" dirty="0"/>
              <a:t>Looking Forward </a:t>
            </a:r>
            <a:r>
              <a:rPr lang="mr-IN" dirty="0"/>
              <a:t>–</a:t>
            </a:r>
            <a:r>
              <a:rPr lang="en-US" dirty="0"/>
              <a:t> Energy and the Environment</a:t>
            </a:r>
          </a:p>
        </p:txBody>
      </p:sp>
      <p:sp>
        <p:nvSpPr>
          <p:cNvPr id="12" name="Slide Number Placeholder 5"/>
          <p:cNvSpPr>
            <a:spLocks noGrp="1"/>
          </p:cNvSpPr>
          <p:nvPr>
            <p:ph type="sldNum" sz="quarter" idx="12"/>
          </p:nvPr>
        </p:nvSpPr>
        <p:spPr>
          <a:xfrm>
            <a:off x="8361363" y="6594475"/>
            <a:ext cx="735012" cy="230188"/>
          </a:xfrm>
        </p:spPr>
        <p:txBody>
          <a:bodyPr/>
          <a:lstStyle/>
          <a:p>
            <a:pPr>
              <a:defRPr/>
            </a:pPr>
            <a:fld id="{D2C6505D-CA52-024E-9578-3B84DCBB67EC}" type="slidenum">
              <a:rPr lang="en-US"/>
              <a:pPr>
                <a:defRPr/>
              </a:pPr>
              <a:t>7</a:t>
            </a:fld>
            <a:endParaRPr lang="en-US"/>
          </a:p>
        </p:txBody>
      </p:sp>
      <p:sp>
        <p:nvSpPr>
          <p:cNvPr id="13" name="Date Placeholder 4"/>
          <p:cNvSpPr>
            <a:spLocks noGrp="1"/>
          </p:cNvSpPr>
          <p:nvPr>
            <p:ph type="dt" sz="quarter" idx="10"/>
          </p:nvPr>
        </p:nvSpPr>
        <p:spPr>
          <a:xfrm>
            <a:off x="46038" y="6594475"/>
            <a:ext cx="1741487" cy="230188"/>
          </a:xfrm>
        </p:spPr>
        <p:txBody>
          <a:bodyPr wrap="square" numCol="1" anchorCtr="0" compatLnSpc="1">
            <a:prstTxWarp prst="textNoShape">
              <a:avLst/>
            </a:prstTxWarp>
          </a:bodyPr>
          <a:lstStyle/>
          <a:p>
            <a:pPr fontAlgn="base">
              <a:spcBef>
                <a:spcPct val="0"/>
              </a:spcBef>
              <a:spcAft>
                <a:spcPct val="0"/>
              </a:spcAft>
              <a:defRPr/>
            </a:pPr>
            <a:r>
              <a:rPr lang="en-US" dirty="0">
                <a:solidFill>
                  <a:srgbClr val="898989"/>
                </a:solidFill>
                <a:ea typeface="ＭＳ Ｐゴシック" charset="-128"/>
                <a:cs typeface="ＭＳ Ｐゴシック" charset="-128"/>
              </a:rPr>
              <a:t>June 6, 2017</a:t>
            </a:r>
          </a:p>
        </p:txBody>
      </p:sp>
      <p:pic>
        <p:nvPicPr>
          <p:cNvPr id="9" name="Content Placeholder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bwMode="auto">
          <a:xfrm>
            <a:off x="4998926" y="2554904"/>
            <a:ext cx="4145074" cy="3108805"/>
          </a:xfrm>
          <a:prstGeom prst="rect">
            <a:avLst/>
          </a:prstGeom>
          <a:noFill/>
          <a:ln w="9525">
            <a:noFill/>
            <a:miter lim="800000"/>
            <a:headEnd/>
            <a:tailEnd/>
          </a:ln>
        </p:spPr>
      </p:pic>
    </p:spTree>
    <p:extLst>
      <p:ext uri="{BB962C8B-B14F-4D97-AF65-F5344CB8AC3E}">
        <p14:creationId xmlns:p14="http://schemas.microsoft.com/office/powerpoint/2010/main" val="1955558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037" y="117839"/>
            <a:ext cx="9050337" cy="1143000"/>
          </a:xfrm>
        </p:spPr>
        <p:txBody>
          <a:bodyPr/>
          <a:lstStyle/>
          <a:p>
            <a:r>
              <a:rPr lang="en-US" sz="3600" dirty="0"/>
              <a:t>Accretion of stars from gas and dust in galaxies</a:t>
            </a:r>
            <a:br>
              <a:rPr lang="en-US" sz="3600" dirty="0"/>
            </a:br>
            <a:r>
              <a:rPr lang="en-US" sz="2800" dirty="0"/>
              <a:t>Example: Eagle Nebula, Pillars or creation.</a:t>
            </a:r>
          </a:p>
        </p:txBody>
      </p:sp>
      <p:pic>
        <p:nvPicPr>
          <p:cNvPr id="5" name="Content Placeholder 4"/>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4888030" y="1513588"/>
            <a:ext cx="4286734" cy="4470723"/>
          </a:xfrm>
        </p:spPr>
      </p:pic>
      <p:sp>
        <p:nvSpPr>
          <p:cNvPr id="2" name="TextBox 1"/>
          <p:cNvSpPr txBox="1"/>
          <p:nvPr/>
        </p:nvSpPr>
        <p:spPr>
          <a:xfrm>
            <a:off x="4673273" y="5984311"/>
            <a:ext cx="4516418" cy="738664"/>
          </a:xfrm>
          <a:prstGeom prst="rect">
            <a:avLst/>
          </a:prstGeom>
          <a:noFill/>
        </p:spPr>
        <p:txBody>
          <a:bodyPr wrap="none" rtlCol="0">
            <a:spAutoFit/>
          </a:bodyPr>
          <a:lstStyle/>
          <a:p>
            <a:r>
              <a:rPr lang="en-US" sz="1400" dirty="0">
                <a:hlinkClick r:id="rId4"/>
              </a:rPr>
              <a:t>http://hubblesite.org/image/353/news_release/1995-44</a:t>
            </a:r>
            <a:endParaRPr lang="en-US" sz="1400" dirty="0"/>
          </a:p>
          <a:p>
            <a:r>
              <a:rPr lang="en-US" sz="1400" dirty="0">
                <a:hlinkClick r:id="rId5"/>
              </a:rPr>
              <a:t>https://map.gsfc.nasa.gov/universe/rel_stars.html</a:t>
            </a:r>
            <a:r>
              <a:rPr lang="en-US" sz="1400" dirty="0"/>
              <a:t> </a:t>
            </a:r>
          </a:p>
          <a:p>
            <a:r>
              <a:rPr lang="en-US" sz="1400" dirty="0">
                <a:hlinkClick r:id="rId6"/>
              </a:rPr>
              <a:t>https://en.wikipedia.org/wiki/Eagle_Nebula</a:t>
            </a:r>
            <a:r>
              <a:rPr lang="en-US" sz="1400" dirty="0"/>
              <a:t> </a:t>
            </a:r>
          </a:p>
        </p:txBody>
      </p:sp>
      <p:sp>
        <p:nvSpPr>
          <p:cNvPr id="8" name="Footer Placeholder 6"/>
          <p:cNvSpPr>
            <a:spLocks noGrp="1"/>
          </p:cNvSpPr>
          <p:nvPr>
            <p:ph type="ftr" sz="quarter" idx="11"/>
          </p:nvPr>
        </p:nvSpPr>
        <p:spPr>
          <a:xfrm>
            <a:off x="1787525" y="6594475"/>
            <a:ext cx="6573838" cy="230188"/>
          </a:xfrm>
        </p:spPr>
        <p:txBody>
          <a:bodyPr/>
          <a:lstStyle/>
          <a:p>
            <a:pPr>
              <a:defRPr/>
            </a:pPr>
            <a:r>
              <a:rPr lang="en-US" dirty="0"/>
              <a:t>Looking Forward </a:t>
            </a:r>
            <a:r>
              <a:rPr lang="mr-IN" dirty="0"/>
              <a:t>–</a:t>
            </a:r>
            <a:r>
              <a:rPr lang="en-US" dirty="0"/>
              <a:t> Energy and the Environment</a:t>
            </a:r>
          </a:p>
        </p:txBody>
      </p:sp>
      <p:sp>
        <p:nvSpPr>
          <p:cNvPr id="9" name="Slide Number Placeholder 5"/>
          <p:cNvSpPr>
            <a:spLocks noGrp="1"/>
          </p:cNvSpPr>
          <p:nvPr>
            <p:ph type="sldNum" sz="quarter" idx="12"/>
          </p:nvPr>
        </p:nvSpPr>
        <p:spPr>
          <a:xfrm>
            <a:off x="8361363" y="6594475"/>
            <a:ext cx="735012" cy="230188"/>
          </a:xfrm>
        </p:spPr>
        <p:txBody>
          <a:bodyPr/>
          <a:lstStyle/>
          <a:p>
            <a:pPr>
              <a:defRPr/>
            </a:pPr>
            <a:fld id="{D2C6505D-CA52-024E-9578-3B84DCBB67EC}" type="slidenum">
              <a:rPr lang="en-US"/>
              <a:pPr>
                <a:defRPr/>
              </a:pPr>
              <a:t>8</a:t>
            </a:fld>
            <a:endParaRPr lang="en-US"/>
          </a:p>
        </p:txBody>
      </p:sp>
      <p:sp>
        <p:nvSpPr>
          <p:cNvPr id="10" name="Date Placeholder 4"/>
          <p:cNvSpPr>
            <a:spLocks noGrp="1"/>
          </p:cNvSpPr>
          <p:nvPr>
            <p:ph type="dt" sz="quarter" idx="10"/>
          </p:nvPr>
        </p:nvSpPr>
        <p:spPr>
          <a:xfrm>
            <a:off x="46038" y="6594475"/>
            <a:ext cx="1741487" cy="230188"/>
          </a:xfrm>
        </p:spPr>
        <p:txBody>
          <a:bodyPr wrap="square" numCol="1" anchorCtr="0" compatLnSpc="1">
            <a:prstTxWarp prst="textNoShape">
              <a:avLst/>
            </a:prstTxWarp>
          </a:bodyPr>
          <a:lstStyle/>
          <a:p>
            <a:pPr fontAlgn="base">
              <a:spcBef>
                <a:spcPct val="0"/>
              </a:spcBef>
              <a:spcAft>
                <a:spcPct val="0"/>
              </a:spcAft>
              <a:defRPr/>
            </a:pPr>
            <a:r>
              <a:rPr lang="en-US" dirty="0">
                <a:solidFill>
                  <a:srgbClr val="898989"/>
                </a:solidFill>
                <a:ea typeface="ＭＳ Ｐゴシック" charset="-128"/>
                <a:cs typeface="ＭＳ Ｐゴシック" charset="-128"/>
              </a:rPr>
              <a:t>June 6, 2017</a:t>
            </a:r>
          </a:p>
        </p:txBody>
      </p:sp>
      <p:pic>
        <p:nvPicPr>
          <p:cNvPr id="11" name="Content Placeholder 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bwMode="auto">
          <a:xfrm>
            <a:off x="-131015" y="1513588"/>
            <a:ext cx="4967471" cy="4470723"/>
          </a:xfrm>
          <a:prstGeom prst="rect">
            <a:avLst/>
          </a:prstGeom>
          <a:noFill/>
          <a:ln w="9525">
            <a:noFill/>
            <a:miter lim="800000"/>
            <a:headEnd/>
            <a:tailEnd/>
          </a:ln>
        </p:spPr>
      </p:pic>
    </p:spTree>
    <p:extLst>
      <p:ext uri="{BB962C8B-B14F-4D97-AF65-F5344CB8AC3E}">
        <p14:creationId xmlns:p14="http://schemas.microsoft.com/office/powerpoint/2010/main" val="2638733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4888030" y="1513588"/>
            <a:ext cx="4286734" cy="4470723"/>
          </a:xfrm>
        </p:spPr>
      </p:pic>
      <p:sp>
        <p:nvSpPr>
          <p:cNvPr id="2" name="TextBox 1"/>
          <p:cNvSpPr txBox="1"/>
          <p:nvPr/>
        </p:nvSpPr>
        <p:spPr>
          <a:xfrm>
            <a:off x="4673273" y="5984311"/>
            <a:ext cx="4516418" cy="738664"/>
          </a:xfrm>
          <a:prstGeom prst="rect">
            <a:avLst/>
          </a:prstGeom>
          <a:noFill/>
        </p:spPr>
        <p:txBody>
          <a:bodyPr wrap="none" rtlCol="0">
            <a:spAutoFit/>
          </a:bodyPr>
          <a:lstStyle/>
          <a:p>
            <a:r>
              <a:rPr lang="en-US" sz="1400" dirty="0">
                <a:hlinkClick r:id="rId4"/>
              </a:rPr>
              <a:t>http://hubblesite.org/image/353/news_release/1995-44</a:t>
            </a:r>
            <a:endParaRPr lang="en-US" sz="1400" dirty="0"/>
          </a:p>
          <a:p>
            <a:r>
              <a:rPr lang="en-US" sz="1400" dirty="0">
                <a:hlinkClick r:id="rId5"/>
              </a:rPr>
              <a:t>https://map.gsfc.nasa.gov/universe/rel_stars.html</a:t>
            </a:r>
            <a:r>
              <a:rPr lang="en-US" sz="1400" dirty="0"/>
              <a:t> </a:t>
            </a:r>
          </a:p>
          <a:p>
            <a:r>
              <a:rPr lang="en-US" sz="1400" dirty="0">
                <a:hlinkClick r:id="rId6"/>
              </a:rPr>
              <a:t>https://en.wikipedia.org/wiki/Eagle_Nebula</a:t>
            </a:r>
            <a:r>
              <a:rPr lang="en-US" sz="1400" dirty="0"/>
              <a:t> </a:t>
            </a:r>
          </a:p>
        </p:txBody>
      </p:sp>
      <p:sp>
        <p:nvSpPr>
          <p:cNvPr id="8" name="Footer Placeholder 6"/>
          <p:cNvSpPr>
            <a:spLocks noGrp="1"/>
          </p:cNvSpPr>
          <p:nvPr>
            <p:ph type="ftr" sz="quarter" idx="11"/>
          </p:nvPr>
        </p:nvSpPr>
        <p:spPr>
          <a:xfrm>
            <a:off x="1787525" y="6594475"/>
            <a:ext cx="6573838" cy="230188"/>
          </a:xfrm>
        </p:spPr>
        <p:txBody>
          <a:bodyPr/>
          <a:lstStyle/>
          <a:p>
            <a:pPr>
              <a:defRPr/>
            </a:pPr>
            <a:r>
              <a:rPr lang="en-US" dirty="0"/>
              <a:t>Looking Forward </a:t>
            </a:r>
            <a:r>
              <a:rPr lang="mr-IN" dirty="0"/>
              <a:t>–</a:t>
            </a:r>
            <a:r>
              <a:rPr lang="en-US" dirty="0"/>
              <a:t> Energy and the Environment</a:t>
            </a:r>
          </a:p>
        </p:txBody>
      </p:sp>
      <p:sp>
        <p:nvSpPr>
          <p:cNvPr id="9" name="Slide Number Placeholder 5"/>
          <p:cNvSpPr>
            <a:spLocks noGrp="1"/>
          </p:cNvSpPr>
          <p:nvPr>
            <p:ph type="sldNum" sz="quarter" idx="12"/>
          </p:nvPr>
        </p:nvSpPr>
        <p:spPr>
          <a:xfrm>
            <a:off x="8361363" y="6594475"/>
            <a:ext cx="735012" cy="230188"/>
          </a:xfrm>
        </p:spPr>
        <p:txBody>
          <a:bodyPr/>
          <a:lstStyle/>
          <a:p>
            <a:pPr>
              <a:defRPr/>
            </a:pPr>
            <a:fld id="{D2C6505D-CA52-024E-9578-3B84DCBB67EC}" type="slidenum">
              <a:rPr lang="en-US"/>
              <a:pPr>
                <a:defRPr/>
              </a:pPr>
              <a:t>9</a:t>
            </a:fld>
            <a:endParaRPr lang="en-US"/>
          </a:p>
        </p:txBody>
      </p:sp>
      <p:sp>
        <p:nvSpPr>
          <p:cNvPr id="10" name="Date Placeholder 4"/>
          <p:cNvSpPr>
            <a:spLocks noGrp="1"/>
          </p:cNvSpPr>
          <p:nvPr>
            <p:ph type="dt" sz="quarter" idx="10"/>
          </p:nvPr>
        </p:nvSpPr>
        <p:spPr>
          <a:xfrm>
            <a:off x="46038" y="6594475"/>
            <a:ext cx="1741487" cy="230188"/>
          </a:xfrm>
        </p:spPr>
        <p:txBody>
          <a:bodyPr wrap="square" numCol="1" anchorCtr="0" compatLnSpc="1">
            <a:prstTxWarp prst="textNoShape">
              <a:avLst/>
            </a:prstTxWarp>
          </a:bodyPr>
          <a:lstStyle/>
          <a:p>
            <a:pPr fontAlgn="base">
              <a:spcBef>
                <a:spcPct val="0"/>
              </a:spcBef>
              <a:spcAft>
                <a:spcPct val="0"/>
              </a:spcAft>
              <a:defRPr/>
            </a:pPr>
            <a:r>
              <a:rPr lang="en-US" dirty="0">
                <a:solidFill>
                  <a:srgbClr val="898989"/>
                </a:solidFill>
                <a:ea typeface="ＭＳ Ｐゴシック" charset="-128"/>
                <a:cs typeface="ＭＳ Ｐゴシック" charset="-128"/>
              </a:rPr>
              <a:t>June 6, 2017</a:t>
            </a:r>
          </a:p>
        </p:txBody>
      </p:sp>
      <p:pic>
        <p:nvPicPr>
          <p:cNvPr id="12" name="Content Placeholder 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bwMode="auto">
          <a:xfrm>
            <a:off x="95394" y="1513588"/>
            <a:ext cx="4577879" cy="4470723"/>
          </a:xfrm>
          <a:prstGeom prst="rect">
            <a:avLst/>
          </a:prstGeom>
          <a:noFill/>
          <a:ln w="9525">
            <a:noFill/>
            <a:miter lim="800000"/>
            <a:headEnd/>
            <a:tailEnd/>
          </a:ln>
        </p:spPr>
      </p:pic>
      <p:sp>
        <p:nvSpPr>
          <p:cNvPr id="11" name="Title 2"/>
          <p:cNvSpPr txBox="1">
            <a:spLocks/>
          </p:cNvSpPr>
          <p:nvPr/>
        </p:nvSpPr>
        <p:spPr bwMode="auto">
          <a:xfrm>
            <a:off x="46037" y="117839"/>
            <a:ext cx="905033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r>
              <a:rPr lang="en-US" sz="3600"/>
              <a:t>Accretion of stars from gas and dust in galaxies</a:t>
            </a:r>
            <a:br>
              <a:rPr lang="en-US" sz="3600"/>
            </a:br>
            <a:r>
              <a:rPr lang="en-US" sz="2800"/>
              <a:t>Example: Eagle Nebula, Pillars or creation.</a:t>
            </a:r>
            <a:endParaRPr lang="en-US" sz="2800" dirty="0"/>
          </a:p>
        </p:txBody>
      </p:sp>
      <p:sp>
        <p:nvSpPr>
          <p:cNvPr id="4" name="TextBox 3"/>
          <p:cNvSpPr txBox="1"/>
          <p:nvPr/>
        </p:nvSpPr>
        <p:spPr>
          <a:xfrm>
            <a:off x="1048404" y="1890207"/>
            <a:ext cx="813143" cy="369332"/>
          </a:xfrm>
          <a:prstGeom prst="rect">
            <a:avLst/>
          </a:prstGeom>
          <a:noFill/>
        </p:spPr>
        <p:txBody>
          <a:bodyPr wrap="none" rtlCol="0">
            <a:spAutoFit/>
          </a:bodyPr>
          <a:lstStyle/>
          <a:p>
            <a:r>
              <a:rPr lang="en-US" dirty="0">
                <a:solidFill>
                  <a:srgbClr val="FFFFFF"/>
                </a:solidFill>
              </a:rPr>
              <a:t>EGGs</a:t>
            </a:r>
          </a:p>
        </p:txBody>
      </p:sp>
      <p:cxnSp>
        <p:nvCxnSpPr>
          <p:cNvPr id="7" name="Straight Arrow Connector 6"/>
          <p:cNvCxnSpPr/>
          <p:nvPr/>
        </p:nvCxnSpPr>
        <p:spPr>
          <a:xfrm>
            <a:off x="1520923" y="2274307"/>
            <a:ext cx="694014" cy="590730"/>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95394" y="5984311"/>
            <a:ext cx="4226149" cy="369332"/>
          </a:xfrm>
          <a:prstGeom prst="rect">
            <a:avLst/>
          </a:prstGeom>
          <a:noFill/>
        </p:spPr>
        <p:txBody>
          <a:bodyPr wrap="none" rtlCol="0">
            <a:spAutoFit/>
          </a:bodyPr>
          <a:lstStyle/>
          <a:p>
            <a:r>
              <a:rPr lang="en-US" dirty="0"/>
              <a:t>Evaporating Gaseous Globules (EGGs)</a:t>
            </a:r>
          </a:p>
        </p:txBody>
      </p:sp>
      <p:cxnSp>
        <p:nvCxnSpPr>
          <p:cNvPr id="15" name="Straight Arrow Connector 14"/>
          <p:cNvCxnSpPr/>
          <p:nvPr/>
        </p:nvCxnSpPr>
        <p:spPr>
          <a:xfrm>
            <a:off x="1520923" y="2274307"/>
            <a:ext cx="935011" cy="295365"/>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444436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Custom 2">
      <a:dk1>
        <a:srgbClr val="FFF68F"/>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Tradition">
      <a:majorFont>
        <a:latin typeface="Candara"/>
        <a:ea typeface=""/>
        <a:cs typeface=""/>
        <a:font script="Jpan" typeface="メイリオ"/>
      </a:majorFont>
      <a:minorFont>
        <a:latin typeface="Candara"/>
        <a:ea typeface=""/>
        <a:cs typeface=""/>
        <a:font script="Jpan" typeface="メイリオ"/>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ustom 2">
    <a:dk1>
      <a:srgbClr val="FFF68F"/>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Custom 2">
    <a:dk1>
      <a:srgbClr val="FFF68F"/>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
  <TotalTime>35896</TotalTime>
  <Words>4144</Words>
  <Application>Microsoft Macintosh PowerPoint</Application>
  <PresentationFormat>On-screen Show (4:3)</PresentationFormat>
  <Paragraphs>445</Paragraphs>
  <Slides>42</Slides>
  <Notes>38</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42</vt:i4>
      </vt:variant>
    </vt:vector>
  </HeadingPairs>
  <TitlesOfParts>
    <vt:vector size="53" baseType="lpstr">
      <vt:lpstr>ＭＳ Ｐゴシック</vt:lpstr>
      <vt:lpstr>Andale Mono</vt:lpstr>
      <vt:lpstr>Arial</vt:lpstr>
      <vt:lpstr>Calibri</vt:lpstr>
      <vt:lpstr>Candara</vt:lpstr>
      <vt:lpstr>Mangal</vt:lpstr>
      <vt:lpstr>Wingdings</vt:lpstr>
      <vt:lpstr>Wingdings 2</vt:lpstr>
      <vt:lpstr>Wingdings 3</vt:lpstr>
      <vt:lpstr>Module</vt:lpstr>
      <vt:lpstr>Office Theme</vt:lpstr>
      <vt:lpstr>PowerPoint Presentation</vt:lpstr>
      <vt:lpstr>PowerPoint Presentation</vt:lpstr>
      <vt:lpstr>...and it all started with the Big Bang! (13.77 ± 0.059 Ga)</vt:lpstr>
      <vt:lpstr>Where do elements come from? Nucleosynthesis</vt:lpstr>
      <vt:lpstr>PowerPoint Presentation</vt:lpstr>
      <vt:lpstr>The Cosmic Microwave Background Temperature anomalies around a very constant 2.725±0.002oK temperature background</vt:lpstr>
      <vt:lpstr>Accretion of galaxies (&gt;13.2Ga) Example: Hubble extreme deep field</vt:lpstr>
      <vt:lpstr>Accretion of stars from gas and dust in galaxies Example: Eagle Nebula, Pillars or creation.</vt:lpstr>
      <vt:lpstr>PowerPoint Presentation</vt:lpstr>
      <vt:lpstr>Hydrogen burning by nuclear fusion</vt:lpstr>
      <vt:lpstr>Hydrogen burning by nuclear fusion</vt:lpstr>
      <vt:lpstr>PowerPoint Presentation</vt:lpstr>
      <vt:lpstr>Death of main sequence stars like our sun (NGC 6543: The cat’s eye nebula)</vt:lpstr>
      <vt:lpstr>PowerPoint Presentation</vt:lpstr>
      <vt:lpstr>PowerPoint Presentation</vt:lpstr>
      <vt:lpstr>Stars 10-40X our sun produce supernovas</vt:lpstr>
      <vt:lpstr>Summary: Abundance of the elements  in the Solar system</vt:lpstr>
      <vt:lpstr>Accretion of planets from Planetary Nebula</vt:lpstr>
      <vt:lpstr>Formation of Earth and the solar system </vt:lpstr>
      <vt:lpstr>Earth evolution (~4.5-4.6 Ga)</vt:lpstr>
      <vt:lpstr>4.5Ga as the age of the Earth...some evidence</vt:lpstr>
      <vt:lpstr>4.5Ga as the age of the Earth...some evidence</vt:lpstr>
      <vt:lpstr>4.5Ga as the age of the Earth...some evidence</vt:lpstr>
      <vt:lpstr>PowerPoint Presentation</vt:lpstr>
      <vt:lpstr>From Hadean Earth to Plate Tectonics</vt:lpstr>
      <vt:lpstr>From tectonics to topography to climate</vt:lpstr>
      <vt:lpstr>Structure of Earth: Planetary Differentiation (gravitational, thermal, chemical)</vt:lpstr>
      <vt:lpstr>Radioactive heat production through time</vt:lpstr>
      <vt:lpstr>Geothermal heat flux (45-90% from radioactivity of U, Th, K + primordial heat + other) Flux was likely 2x higher 3Gy ago</vt:lpstr>
      <vt:lpstr>Incoming solar radiation  (top of the atmosphere)</vt:lpstr>
      <vt:lpstr>Solar energy flux at the surface  (average insolation) ... we have an atmosphere</vt:lpstr>
      <vt:lpstr>Why we can have an atmosphere? Rotation of the liquid Earth’s iron core:  The geodynamo and the magnetosphere</vt:lpstr>
      <vt:lpstr>PowerPoint Presentation</vt:lpstr>
      <vt:lpstr>PowerPoint Presentation</vt:lpstr>
      <vt:lpstr>PowerPoint Presentation</vt:lpstr>
      <vt:lpstr>Photosynthesis and the rise of oxygen  (cyanobacteria, e.g. stromatolites) ...also means appearance of Ozone layer!</vt:lpstr>
      <vt:lpstr>Photosynthesis and the rise of oxygen</vt:lpstr>
      <vt:lpstr>Photosynthesis and the rise of oxygen</vt:lpstr>
      <vt:lpstr>Photosynthesis and fossil fuels</vt:lpstr>
      <vt:lpstr>Photosynthesis and climate change</vt:lpstr>
      <vt:lpstr>Photosynthesis and climate change</vt:lpstr>
      <vt:lpstr>Take home message</vt:lpstr>
    </vt:vector>
  </TitlesOfParts>
  <Manager/>
  <Company>University of Oxford</Company>
  <LinksUpToDate>false</LinksUpToDate>
  <SharedDoc>false</SharedDoc>
  <HyperlinkBase/>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Looking Forward 2017: Energey and the Environment</dc:title>
  <dc:subject/>
  <dc:creator>Yves Plancherel</dc:creator>
  <cp:keywords/>
  <dc:description/>
  <cp:lastModifiedBy>Plancherel, Yves</cp:lastModifiedBy>
  <cp:revision>2061</cp:revision>
  <cp:lastPrinted>2018-08-02T11:06:49Z</cp:lastPrinted>
  <dcterms:created xsi:type="dcterms:W3CDTF">2014-06-26T05:31:34Z</dcterms:created>
  <dcterms:modified xsi:type="dcterms:W3CDTF">2018-08-02T11:06:54Z</dcterms:modified>
  <cp:category/>
</cp:coreProperties>
</file>