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Default Extension="png" ContentType="image/png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</p:sldIdLst>
  <p:sldSz cx="20104100" cy="11309350"/>
  <p:notesSz cx="20104100" cy="113093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3505898"/>
            <a:ext cx="17088486" cy="23749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950" b="0" i="0">
                <a:solidFill>
                  <a:srgbClr val="001892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6333236"/>
            <a:ext cx="14072870" cy="28273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950" b="0" i="0">
                <a:solidFill>
                  <a:srgbClr val="001892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950" b="0" i="0">
                <a:solidFill>
                  <a:srgbClr val="001892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950" b="0" i="0">
                <a:solidFill>
                  <a:srgbClr val="001892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28517" y="295877"/>
            <a:ext cx="10047064" cy="779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950" b="0" i="0">
                <a:solidFill>
                  <a:srgbClr val="001892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2601150"/>
            <a:ext cx="18093690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31725" y="336085"/>
            <a:ext cx="15041880" cy="7042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450"/>
              <a:t>Recruitment</a:t>
            </a:r>
            <a:r>
              <a:rPr dirty="0" sz="4450" spc="-20"/>
              <a:t> </a:t>
            </a:r>
            <a:r>
              <a:rPr dirty="0" sz="4450"/>
              <a:t>workshop</a:t>
            </a:r>
            <a:r>
              <a:rPr dirty="0" sz="4450" spc="-40"/>
              <a:t> </a:t>
            </a:r>
            <a:r>
              <a:rPr dirty="0" sz="4450"/>
              <a:t>-</a:t>
            </a:r>
            <a:r>
              <a:rPr dirty="0" sz="4450" spc="-20"/>
              <a:t> </a:t>
            </a:r>
            <a:r>
              <a:rPr dirty="0" sz="4450"/>
              <a:t>positive</a:t>
            </a:r>
            <a:r>
              <a:rPr dirty="0" sz="4450" spc="-15"/>
              <a:t> </a:t>
            </a:r>
            <a:r>
              <a:rPr dirty="0" sz="4450"/>
              <a:t>action</a:t>
            </a:r>
            <a:r>
              <a:rPr dirty="0" sz="4450" spc="-20"/>
              <a:t> </a:t>
            </a:r>
            <a:r>
              <a:rPr dirty="0" sz="4450"/>
              <a:t>and</a:t>
            </a:r>
            <a:r>
              <a:rPr dirty="0" sz="4450" spc="-20"/>
              <a:t> </a:t>
            </a:r>
            <a:r>
              <a:rPr dirty="0" sz="4450"/>
              <a:t>Know</a:t>
            </a:r>
            <a:r>
              <a:rPr dirty="0" sz="4450" spc="-20"/>
              <a:t> </a:t>
            </a:r>
            <a:r>
              <a:rPr dirty="0" sz="4450"/>
              <a:t>Your</a:t>
            </a:r>
            <a:r>
              <a:rPr dirty="0" sz="4450" spc="-15"/>
              <a:t> </a:t>
            </a:r>
            <a:r>
              <a:rPr dirty="0" sz="4450" spc="-20"/>
              <a:t>Pool</a:t>
            </a:r>
            <a:endParaRPr sz="4450"/>
          </a:p>
        </p:txBody>
      </p:sp>
      <p:grpSp>
        <p:nvGrpSpPr>
          <p:cNvPr id="3" name="object 3" descr=""/>
          <p:cNvGrpSpPr/>
          <p:nvPr/>
        </p:nvGrpSpPr>
        <p:grpSpPr>
          <a:xfrm>
            <a:off x="4933933" y="1658221"/>
            <a:ext cx="10236200" cy="7118984"/>
            <a:chOff x="4933933" y="1658221"/>
            <a:chExt cx="10236200" cy="7118984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109373" y="1666232"/>
              <a:ext cx="9884515" cy="6957077"/>
            </a:xfrm>
            <a:prstGeom prst="rect">
              <a:avLst/>
            </a:prstGeom>
          </p:spPr>
        </p:pic>
        <p:sp>
          <p:nvSpPr>
            <p:cNvPr id="5" name="object 5" descr=""/>
            <p:cNvSpPr/>
            <p:nvPr/>
          </p:nvSpPr>
          <p:spPr>
            <a:xfrm>
              <a:off x="4937860" y="1662148"/>
              <a:ext cx="10228580" cy="7111365"/>
            </a:xfrm>
            <a:custGeom>
              <a:avLst/>
              <a:gdLst/>
              <a:ahLst/>
              <a:cxnLst/>
              <a:rect l="l" t="t" r="r" b="b"/>
              <a:pathLst>
                <a:path w="10228580" h="7111365">
                  <a:moveTo>
                    <a:pt x="0" y="7110882"/>
                  </a:moveTo>
                  <a:lnTo>
                    <a:pt x="10228274" y="7110882"/>
                  </a:lnTo>
                  <a:lnTo>
                    <a:pt x="10228274" y="0"/>
                  </a:lnTo>
                  <a:lnTo>
                    <a:pt x="0" y="0"/>
                  </a:lnTo>
                  <a:lnTo>
                    <a:pt x="0" y="7110882"/>
                  </a:lnTo>
                  <a:close/>
                </a:path>
              </a:pathLst>
            </a:custGeom>
            <a:ln w="785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"/>
          <p:cNvSpPr txBox="1"/>
          <p:nvPr/>
        </p:nvSpPr>
        <p:spPr>
          <a:xfrm>
            <a:off x="6056015" y="8862440"/>
            <a:ext cx="7994650" cy="2113280"/>
          </a:xfrm>
          <a:prstGeom prst="rect">
            <a:avLst/>
          </a:prstGeom>
        </p:spPr>
        <p:txBody>
          <a:bodyPr wrap="square" lIns="0" tIns="36131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2845"/>
              </a:spcBef>
            </a:pPr>
            <a:r>
              <a:rPr dirty="0" sz="4700">
                <a:latin typeface="Arial"/>
                <a:cs typeface="Arial"/>
              </a:rPr>
              <a:t>Prof.</a:t>
            </a:r>
            <a:r>
              <a:rPr dirty="0" sz="4700" spc="-15">
                <a:latin typeface="Arial"/>
                <a:cs typeface="Arial"/>
              </a:rPr>
              <a:t> </a:t>
            </a:r>
            <a:r>
              <a:rPr dirty="0" sz="4700">
                <a:latin typeface="Arial"/>
                <a:cs typeface="Arial"/>
              </a:rPr>
              <a:t>Stephen</a:t>
            </a:r>
            <a:r>
              <a:rPr dirty="0" sz="4700" spc="20">
                <a:latin typeface="Arial"/>
                <a:cs typeface="Arial"/>
              </a:rPr>
              <a:t> </a:t>
            </a:r>
            <a:r>
              <a:rPr dirty="0" sz="4700" spc="-10">
                <a:latin typeface="Arial"/>
                <a:cs typeface="Arial"/>
              </a:rPr>
              <a:t>Curry</a:t>
            </a:r>
            <a:endParaRPr sz="47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680"/>
              </a:spcBef>
            </a:pPr>
            <a:r>
              <a:rPr dirty="0" sz="2900">
                <a:latin typeface="Arial"/>
                <a:cs typeface="Arial"/>
              </a:rPr>
              <a:t>Assistant</a:t>
            </a:r>
            <a:r>
              <a:rPr dirty="0" sz="2900" spc="-135">
                <a:latin typeface="Arial"/>
                <a:cs typeface="Arial"/>
              </a:rPr>
              <a:t> </a:t>
            </a:r>
            <a:r>
              <a:rPr dirty="0" sz="2900">
                <a:latin typeface="Arial"/>
                <a:cs typeface="Arial"/>
              </a:rPr>
              <a:t>Provost</a:t>
            </a:r>
            <a:r>
              <a:rPr dirty="0" sz="2900" spc="-140">
                <a:latin typeface="Arial"/>
                <a:cs typeface="Arial"/>
              </a:rPr>
              <a:t> </a:t>
            </a:r>
            <a:r>
              <a:rPr dirty="0" sz="2900">
                <a:latin typeface="Arial"/>
                <a:cs typeface="Arial"/>
              </a:rPr>
              <a:t>(EDI),</a:t>
            </a:r>
            <a:r>
              <a:rPr dirty="0" sz="2900" spc="-130">
                <a:latin typeface="Arial"/>
                <a:cs typeface="Arial"/>
              </a:rPr>
              <a:t> </a:t>
            </a:r>
            <a:r>
              <a:rPr dirty="0" sz="2900">
                <a:latin typeface="Arial"/>
                <a:cs typeface="Arial"/>
              </a:rPr>
              <a:t>Imperial</a:t>
            </a:r>
            <a:r>
              <a:rPr dirty="0" sz="2900" spc="-130">
                <a:latin typeface="Arial"/>
                <a:cs typeface="Arial"/>
              </a:rPr>
              <a:t> </a:t>
            </a:r>
            <a:r>
              <a:rPr dirty="0" sz="2900">
                <a:latin typeface="Arial"/>
                <a:cs typeface="Arial"/>
              </a:rPr>
              <a:t>College</a:t>
            </a:r>
            <a:r>
              <a:rPr dirty="0" sz="2900" spc="-140">
                <a:latin typeface="Arial"/>
                <a:cs typeface="Arial"/>
              </a:rPr>
              <a:t> </a:t>
            </a:r>
            <a:r>
              <a:rPr dirty="0" sz="2900" spc="-10">
                <a:latin typeface="Arial"/>
                <a:cs typeface="Arial"/>
              </a:rPr>
              <a:t>London</a:t>
            </a:r>
            <a:endParaRPr sz="29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0"/>
              </a:spcBef>
            </a:pPr>
            <a:r>
              <a:rPr dirty="0" sz="2400" b="1">
                <a:latin typeface="Arial"/>
                <a:cs typeface="Arial"/>
              </a:rPr>
              <a:t>08</a:t>
            </a:r>
            <a:r>
              <a:rPr dirty="0" sz="2400" spc="-65" b="1">
                <a:latin typeface="Arial"/>
                <a:cs typeface="Arial"/>
              </a:rPr>
              <a:t> </a:t>
            </a:r>
            <a:r>
              <a:rPr dirty="0" sz="2400" spc="-10" b="1">
                <a:latin typeface="Arial"/>
                <a:cs typeface="Arial"/>
              </a:rPr>
              <a:t>November</a:t>
            </a:r>
            <a:r>
              <a:rPr dirty="0" sz="2400" spc="-75" b="1">
                <a:latin typeface="Arial"/>
                <a:cs typeface="Arial"/>
              </a:rPr>
              <a:t> </a:t>
            </a:r>
            <a:r>
              <a:rPr dirty="0" sz="2400" spc="-20" b="1">
                <a:latin typeface="Arial"/>
                <a:cs typeface="Arial"/>
              </a:rPr>
              <a:t>2022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606007" y="7303937"/>
            <a:ext cx="276860" cy="148399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1975"/>
              </a:lnSpc>
            </a:pPr>
            <a:r>
              <a:rPr dirty="0" sz="1950">
                <a:latin typeface="Calibri"/>
                <a:cs typeface="Calibri"/>
              </a:rPr>
              <a:t>©</a:t>
            </a:r>
            <a:r>
              <a:rPr dirty="0" sz="1950" spc="20">
                <a:latin typeface="Calibri"/>
                <a:cs typeface="Calibri"/>
              </a:rPr>
              <a:t> </a:t>
            </a:r>
            <a:r>
              <a:rPr dirty="0" sz="1950">
                <a:latin typeface="Calibri"/>
                <a:cs typeface="Calibri"/>
              </a:rPr>
              <a:t>New</a:t>
            </a:r>
            <a:r>
              <a:rPr dirty="0" sz="1950" spc="30">
                <a:latin typeface="Calibri"/>
                <a:cs typeface="Calibri"/>
              </a:rPr>
              <a:t> </a:t>
            </a:r>
            <a:r>
              <a:rPr dirty="0" sz="1950" spc="-10">
                <a:latin typeface="Calibri"/>
                <a:cs typeface="Calibri"/>
              </a:rPr>
              <a:t>Yorker</a:t>
            </a:r>
            <a:endParaRPr sz="19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195792" y="1331530"/>
            <a:ext cx="18648680" cy="7595234"/>
            <a:chOff x="1195792" y="1331530"/>
            <a:chExt cx="18648680" cy="7595234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95792" y="1423164"/>
              <a:ext cx="17604643" cy="7503055"/>
            </a:xfrm>
            <a:prstGeom prst="rect">
              <a:avLst/>
            </a:prstGeom>
          </p:spPr>
        </p:pic>
        <p:sp>
          <p:nvSpPr>
            <p:cNvPr id="4" name="object 4" descr=""/>
            <p:cNvSpPr/>
            <p:nvPr/>
          </p:nvSpPr>
          <p:spPr>
            <a:xfrm>
              <a:off x="2406209" y="1800573"/>
              <a:ext cx="15655290" cy="1270"/>
            </a:xfrm>
            <a:custGeom>
              <a:avLst/>
              <a:gdLst/>
              <a:ahLst/>
              <a:cxnLst/>
              <a:rect l="l" t="t" r="r" b="b"/>
              <a:pathLst>
                <a:path w="15655290" h="1269">
                  <a:moveTo>
                    <a:pt x="0" y="0"/>
                  </a:moveTo>
                  <a:lnTo>
                    <a:pt x="15654811" y="1256"/>
                  </a:lnTo>
                </a:path>
              </a:pathLst>
            </a:custGeom>
            <a:ln w="62825">
              <a:solidFill>
                <a:srgbClr val="C72405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4634528" y="1339435"/>
              <a:ext cx="5201935" cy="3033206"/>
            </a:xfrm>
            <a:prstGeom prst="rect">
              <a:avLst/>
            </a:prstGeom>
          </p:spPr>
        </p:pic>
        <p:sp>
          <p:nvSpPr>
            <p:cNvPr id="6" name="object 6" descr=""/>
            <p:cNvSpPr/>
            <p:nvPr/>
          </p:nvSpPr>
          <p:spPr>
            <a:xfrm>
              <a:off x="14630549" y="1335456"/>
              <a:ext cx="5210175" cy="3041650"/>
            </a:xfrm>
            <a:custGeom>
              <a:avLst/>
              <a:gdLst/>
              <a:ahLst/>
              <a:cxnLst/>
              <a:rect l="l" t="t" r="r" b="b"/>
              <a:pathLst>
                <a:path w="5210175" h="3041650">
                  <a:moveTo>
                    <a:pt x="0" y="3041059"/>
                  </a:moveTo>
                  <a:lnTo>
                    <a:pt x="5209789" y="3041059"/>
                  </a:lnTo>
                  <a:lnTo>
                    <a:pt x="5209789" y="0"/>
                  </a:lnTo>
                  <a:lnTo>
                    <a:pt x="0" y="0"/>
                  </a:lnTo>
                  <a:lnTo>
                    <a:pt x="0" y="3041059"/>
                  </a:lnTo>
                  <a:close/>
                </a:path>
              </a:pathLst>
            </a:custGeom>
            <a:ln w="785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4802441" y="295877"/>
            <a:ext cx="10499090" cy="77978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945130" algn="l"/>
                <a:tab pos="5527675" algn="l"/>
                <a:tab pos="8251190" algn="l"/>
              </a:tabLst>
            </a:pPr>
            <a:r>
              <a:rPr dirty="0" spc="-10"/>
              <a:t>Academic</a:t>
            </a:r>
            <a:r>
              <a:rPr dirty="0"/>
              <a:t>	staff</a:t>
            </a:r>
            <a:r>
              <a:rPr dirty="0" spc="-80"/>
              <a:t> </a:t>
            </a:r>
            <a:r>
              <a:rPr dirty="0"/>
              <a:t>-</a:t>
            </a:r>
            <a:r>
              <a:rPr dirty="0" spc="-60"/>
              <a:t> </a:t>
            </a:r>
            <a:r>
              <a:rPr dirty="0" spc="-25"/>
              <a:t>by</a:t>
            </a:r>
            <a:r>
              <a:rPr dirty="0"/>
              <a:t>	grade</a:t>
            </a:r>
            <a:r>
              <a:rPr dirty="0" spc="-155"/>
              <a:t> </a:t>
            </a:r>
            <a:r>
              <a:rPr dirty="0" spc="-25"/>
              <a:t>(%</a:t>
            </a:r>
            <a:r>
              <a:rPr dirty="0"/>
              <a:t>	</a:t>
            </a:r>
            <a:r>
              <a:rPr dirty="0" spc="-10"/>
              <a:t>women)</a:t>
            </a:r>
          </a:p>
        </p:txBody>
      </p:sp>
      <p:sp>
        <p:nvSpPr>
          <p:cNvPr id="8" name="object 8" descr=""/>
          <p:cNvSpPr txBox="1"/>
          <p:nvPr/>
        </p:nvSpPr>
        <p:spPr>
          <a:xfrm>
            <a:off x="1292077" y="9233920"/>
            <a:ext cx="14824075" cy="1470660"/>
          </a:xfrm>
          <a:prstGeom prst="rect">
            <a:avLst/>
          </a:prstGeom>
        </p:spPr>
        <p:txBody>
          <a:bodyPr wrap="square" lIns="0" tIns="161925" rIns="0" bIns="0" rtlCol="0" vert="horz">
            <a:spAutoFit/>
          </a:bodyPr>
          <a:lstStyle/>
          <a:p>
            <a:pPr marL="371475" indent="-358775">
              <a:lnSpc>
                <a:spcPct val="100000"/>
              </a:lnSpc>
              <a:spcBef>
                <a:spcPts val="1275"/>
              </a:spcBef>
              <a:buSzPct val="76000"/>
              <a:buFont typeface="Tahoma"/>
              <a:buChar char="‣"/>
              <a:tabLst>
                <a:tab pos="371475" algn="l"/>
              </a:tabLst>
            </a:pPr>
            <a:r>
              <a:rPr dirty="0" sz="3750">
                <a:latin typeface="Arial"/>
                <a:cs typeface="Arial"/>
              </a:rPr>
              <a:t>Overall,</a:t>
            </a:r>
            <a:r>
              <a:rPr dirty="0" sz="3750" spc="100">
                <a:latin typeface="Arial"/>
                <a:cs typeface="Arial"/>
              </a:rPr>
              <a:t> </a:t>
            </a:r>
            <a:r>
              <a:rPr dirty="0" sz="3750">
                <a:latin typeface="Arial"/>
                <a:cs typeface="Arial"/>
              </a:rPr>
              <a:t>Imperial</a:t>
            </a:r>
            <a:r>
              <a:rPr dirty="0" sz="3750" spc="130">
                <a:latin typeface="Arial"/>
                <a:cs typeface="Arial"/>
              </a:rPr>
              <a:t> </a:t>
            </a:r>
            <a:r>
              <a:rPr dirty="0" sz="3750">
                <a:latin typeface="Arial"/>
                <a:cs typeface="Arial"/>
              </a:rPr>
              <a:t>has</a:t>
            </a:r>
            <a:r>
              <a:rPr dirty="0" sz="3750" spc="95">
                <a:latin typeface="Arial"/>
                <a:cs typeface="Arial"/>
              </a:rPr>
              <a:t> </a:t>
            </a:r>
            <a:r>
              <a:rPr dirty="0" sz="3750">
                <a:latin typeface="Arial"/>
                <a:cs typeface="Arial"/>
              </a:rPr>
              <a:t>been</a:t>
            </a:r>
            <a:r>
              <a:rPr dirty="0" sz="3750" spc="105">
                <a:latin typeface="Arial"/>
                <a:cs typeface="Arial"/>
              </a:rPr>
              <a:t> </a:t>
            </a:r>
            <a:r>
              <a:rPr dirty="0" sz="3750">
                <a:latin typeface="Arial"/>
                <a:cs typeface="Arial"/>
              </a:rPr>
              <a:t>hiring</a:t>
            </a:r>
            <a:r>
              <a:rPr dirty="0" sz="3750" spc="125">
                <a:latin typeface="Arial"/>
                <a:cs typeface="Arial"/>
              </a:rPr>
              <a:t> </a:t>
            </a:r>
            <a:r>
              <a:rPr dirty="0" sz="3750">
                <a:latin typeface="Arial"/>
                <a:cs typeface="Arial"/>
              </a:rPr>
              <a:t>women</a:t>
            </a:r>
            <a:r>
              <a:rPr dirty="0" sz="3750" spc="125">
                <a:latin typeface="Arial"/>
                <a:cs typeface="Arial"/>
              </a:rPr>
              <a:t> </a:t>
            </a:r>
            <a:r>
              <a:rPr dirty="0" sz="3750">
                <a:latin typeface="Arial"/>
                <a:cs typeface="Arial"/>
              </a:rPr>
              <a:t>academics</a:t>
            </a:r>
            <a:r>
              <a:rPr dirty="0" sz="3750" spc="130">
                <a:latin typeface="Arial"/>
                <a:cs typeface="Arial"/>
              </a:rPr>
              <a:t> </a:t>
            </a:r>
            <a:r>
              <a:rPr dirty="0" sz="3750">
                <a:latin typeface="Arial"/>
                <a:cs typeface="Arial"/>
              </a:rPr>
              <a:t>at</a:t>
            </a:r>
            <a:r>
              <a:rPr dirty="0" sz="3750" spc="95">
                <a:latin typeface="Arial"/>
                <a:cs typeface="Arial"/>
              </a:rPr>
              <a:t> </a:t>
            </a:r>
            <a:r>
              <a:rPr dirty="0" sz="3750">
                <a:latin typeface="Arial"/>
                <a:cs typeface="Arial"/>
              </a:rPr>
              <a:t>a</a:t>
            </a:r>
            <a:r>
              <a:rPr dirty="0" sz="3750" spc="95">
                <a:latin typeface="Arial"/>
                <a:cs typeface="Arial"/>
              </a:rPr>
              <a:t> </a:t>
            </a:r>
            <a:r>
              <a:rPr dirty="0" sz="3750">
                <a:latin typeface="Arial"/>
                <a:cs typeface="Arial"/>
              </a:rPr>
              <a:t>higher</a:t>
            </a:r>
            <a:r>
              <a:rPr dirty="0" sz="3750" spc="120">
                <a:latin typeface="Arial"/>
                <a:cs typeface="Arial"/>
              </a:rPr>
              <a:t> </a:t>
            </a:r>
            <a:r>
              <a:rPr dirty="0" sz="3750" spc="-20">
                <a:latin typeface="Arial"/>
                <a:cs typeface="Arial"/>
              </a:rPr>
              <a:t>rate</a:t>
            </a:r>
            <a:endParaRPr sz="3750">
              <a:latin typeface="Arial"/>
              <a:cs typeface="Arial"/>
            </a:endParaRPr>
          </a:p>
          <a:p>
            <a:pPr marL="371475" indent="-358775">
              <a:lnSpc>
                <a:spcPct val="100000"/>
              </a:lnSpc>
              <a:spcBef>
                <a:spcPts val="1140"/>
              </a:spcBef>
              <a:buSzPct val="75000"/>
              <a:buFont typeface="Tahoma"/>
              <a:buChar char="‣"/>
              <a:tabLst>
                <a:tab pos="371475" algn="l"/>
              </a:tabLst>
            </a:pPr>
            <a:r>
              <a:rPr dirty="0" sz="3800">
                <a:latin typeface="Arial"/>
                <a:cs typeface="Arial"/>
              </a:rPr>
              <a:t>Can</a:t>
            </a:r>
            <a:r>
              <a:rPr dirty="0" sz="3800" spc="-65">
                <a:latin typeface="Arial"/>
                <a:cs typeface="Arial"/>
              </a:rPr>
              <a:t> </a:t>
            </a:r>
            <a:r>
              <a:rPr dirty="0" sz="3800">
                <a:latin typeface="Arial"/>
                <a:cs typeface="Arial"/>
              </a:rPr>
              <a:t>we</a:t>
            </a:r>
            <a:r>
              <a:rPr dirty="0" sz="3800" spc="-60">
                <a:latin typeface="Arial"/>
                <a:cs typeface="Arial"/>
              </a:rPr>
              <a:t> </a:t>
            </a:r>
            <a:r>
              <a:rPr dirty="0" sz="3800">
                <a:latin typeface="Arial"/>
                <a:cs typeface="Arial"/>
              </a:rPr>
              <a:t>do</a:t>
            </a:r>
            <a:r>
              <a:rPr dirty="0" sz="3800" spc="-55">
                <a:latin typeface="Arial"/>
                <a:cs typeface="Arial"/>
              </a:rPr>
              <a:t> </a:t>
            </a:r>
            <a:r>
              <a:rPr dirty="0" sz="3800" spc="-10">
                <a:latin typeface="Arial"/>
                <a:cs typeface="Arial"/>
              </a:rPr>
              <a:t>better?</a:t>
            </a:r>
            <a:endParaRPr sz="3800">
              <a:latin typeface="Arial"/>
              <a:cs typeface="Arial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9644293" y="10809085"/>
            <a:ext cx="165735" cy="3270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950" spc="15">
                <a:latin typeface="Arial"/>
                <a:cs typeface="Arial"/>
              </a:rPr>
              <a:t>2</a:t>
            </a:r>
            <a:endParaRPr sz="19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203266" y="295877"/>
            <a:ext cx="9698990" cy="77978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945130" algn="l"/>
                <a:tab pos="7729220" algn="l"/>
              </a:tabLst>
            </a:pPr>
            <a:r>
              <a:rPr dirty="0" spc="-10"/>
              <a:t>Academic</a:t>
            </a:r>
            <a:r>
              <a:rPr dirty="0"/>
              <a:t>	Recruitment</a:t>
            </a:r>
            <a:r>
              <a:rPr dirty="0" spc="-145"/>
              <a:t> </a:t>
            </a:r>
            <a:r>
              <a:rPr dirty="0"/>
              <a:t>-</a:t>
            </a:r>
            <a:r>
              <a:rPr dirty="0" spc="-145"/>
              <a:t> </a:t>
            </a:r>
            <a:r>
              <a:rPr dirty="0" spc="-25"/>
              <a:t>by</a:t>
            </a:r>
            <a:r>
              <a:rPr dirty="0"/>
              <a:t>	</a:t>
            </a:r>
            <a:r>
              <a:rPr dirty="0" spc="-10"/>
              <a:t>gender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3837245" y="1599607"/>
            <a:ext cx="4725035" cy="550418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371475" marR="351790" indent="-359410">
              <a:lnSpc>
                <a:spcPct val="100299"/>
              </a:lnSpc>
              <a:spcBef>
                <a:spcPts val="125"/>
              </a:spcBef>
              <a:buSzPct val="76000"/>
              <a:buFont typeface="Tahoma"/>
              <a:buChar char="‣"/>
              <a:tabLst>
                <a:tab pos="371475" algn="l"/>
              </a:tabLst>
            </a:pPr>
            <a:r>
              <a:rPr dirty="0" sz="3750">
                <a:latin typeface="Arial"/>
                <a:cs typeface="Arial"/>
              </a:rPr>
              <a:t>A</a:t>
            </a:r>
            <a:r>
              <a:rPr dirty="0" sz="3750" spc="70">
                <a:latin typeface="Arial"/>
                <a:cs typeface="Arial"/>
              </a:rPr>
              <a:t> </a:t>
            </a:r>
            <a:r>
              <a:rPr dirty="0" sz="3750">
                <a:latin typeface="Arial"/>
                <a:cs typeface="Arial"/>
              </a:rPr>
              <a:t>higher</a:t>
            </a:r>
            <a:r>
              <a:rPr dirty="0" sz="3750" spc="95">
                <a:latin typeface="Arial"/>
                <a:cs typeface="Arial"/>
              </a:rPr>
              <a:t> </a:t>
            </a:r>
            <a:r>
              <a:rPr dirty="0" sz="3750">
                <a:latin typeface="Arial"/>
                <a:cs typeface="Arial"/>
              </a:rPr>
              <a:t>%F</a:t>
            </a:r>
            <a:r>
              <a:rPr dirty="0" sz="3750" spc="70">
                <a:latin typeface="Arial"/>
                <a:cs typeface="Arial"/>
              </a:rPr>
              <a:t> </a:t>
            </a:r>
            <a:r>
              <a:rPr dirty="0" sz="3750" spc="-25">
                <a:latin typeface="Arial"/>
                <a:cs typeface="Arial"/>
              </a:rPr>
              <a:t>is </a:t>
            </a:r>
            <a:r>
              <a:rPr dirty="0" sz="3800">
                <a:latin typeface="Arial"/>
                <a:cs typeface="Arial"/>
              </a:rPr>
              <a:t>shortlisted</a:t>
            </a:r>
            <a:r>
              <a:rPr dirty="0" sz="3800" spc="-210">
                <a:latin typeface="Arial"/>
                <a:cs typeface="Arial"/>
              </a:rPr>
              <a:t> </a:t>
            </a:r>
            <a:r>
              <a:rPr dirty="0" sz="3800" spc="-20">
                <a:latin typeface="Arial"/>
                <a:cs typeface="Arial"/>
              </a:rPr>
              <a:t>than </a:t>
            </a:r>
            <a:r>
              <a:rPr dirty="0" sz="3750">
                <a:latin typeface="Arial"/>
                <a:cs typeface="Arial"/>
              </a:rPr>
              <a:t>applies</a:t>
            </a:r>
            <a:r>
              <a:rPr dirty="0" sz="3750" spc="114">
                <a:latin typeface="Arial"/>
                <a:cs typeface="Arial"/>
              </a:rPr>
              <a:t> </a:t>
            </a:r>
            <a:r>
              <a:rPr dirty="0" sz="3750">
                <a:latin typeface="Arial"/>
                <a:cs typeface="Arial"/>
              </a:rPr>
              <a:t>–</a:t>
            </a:r>
            <a:r>
              <a:rPr dirty="0" sz="3750" spc="95">
                <a:latin typeface="Arial"/>
                <a:cs typeface="Arial"/>
              </a:rPr>
              <a:t> </a:t>
            </a:r>
            <a:r>
              <a:rPr dirty="0" sz="3750">
                <a:latin typeface="Arial"/>
                <a:cs typeface="Arial"/>
              </a:rPr>
              <a:t>quality</a:t>
            </a:r>
            <a:r>
              <a:rPr dirty="0" sz="3750" spc="105">
                <a:latin typeface="Arial"/>
                <a:cs typeface="Arial"/>
              </a:rPr>
              <a:t> </a:t>
            </a:r>
            <a:r>
              <a:rPr dirty="0" sz="3750" spc="-25">
                <a:latin typeface="Arial"/>
                <a:cs typeface="Arial"/>
              </a:rPr>
              <a:t>of </a:t>
            </a:r>
            <a:r>
              <a:rPr dirty="0" sz="3750" spc="-10">
                <a:latin typeface="Arial"/>
                <a:cs typeface="Arial"/>
              </a:rPr>
              <a:t>applications?</a:t>
            </a:r>
            <a:endParaRPr sz="37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Tahoma"/>
              <a:buChar char="‣"/>
            </a:pPr>
            <a:endParaRPr sz="5950">
              <a:latin typeface="Arial"/>
              <a:cs typeface="Arial"/>
            </a:endParaRPr>
          </a:p>
          <a:p>
            <a:pPr algn="just" marL="371475" indent="-358775">
              <a:lnSpc>
                <a:spcPct val="100000"/>
              </a:lnSpc>
              <a:buSzPct val="76000"/>
              <a:buFont typeface="Tahoma"/>
              <a:buChar char="‣"/>
              <a:tabLst>
                <a:tab pos="371475" algn="l"/>
              </a:tabLst>
            </a:pPr>
            <a:r>
              <a:rPr dirty="0" sz="3750">
                <a:latin typeface="Arial"/>
                <a:cs typeface="Arial"/>
              </a:rPr>
              <a:t>A</a:t>
            </a:r>
            <a:r>
              <a:rPr dirty="0" sz="3750" spc="90">
                <a:latin typeface="Arial"/>
                <a:cs typeface="Arial"/>
              </a:rPr>
              <a:t> </a:t>
            </a:r>
            <a:r>
              <a:rPr dirty="0" sz="3750">
                <a:latin typeface="Arial"/>
                <a:cs typeface="Arial"/>
              </a:rPr>
              <a:t>notable</a:t>
            </a:r>
            <a:r>
              <a:rPr dirty="0" sz="3750" spc="125">
                <a:latin typeface="Arial"/>
                <a:cs typeface="Arial"/>
              </a:rPr>
              <a:t> </a:t>
            </a:r>
            <a:r>
              <a:rPr dirty="0" sz="3750">
                <a:latin typeface="Arial"/>
                <a:cs typeface="Arial"/>
              </a:rPr>
              <a:t>drop-off</a:t>
            </a:r>
            <a:r>
              <a:rPr dirty="0" sz="3750" spc="95">
                <a:latin typeface="Arial"/>
                <a:cs typeface="Arial"/>
              </a:rPr>
              <a:t> </a:t>
            </a:r>
            <a:r>
              <a:rPr dirty="0" sz="3750" spc="-25">
                <a:latin typeface="Arial"/>
                <a:cs typeface="Arial"/>
              </a:rPr>
              <a:t>in</a:t>
            </a:r>
            <a:endParaRPr sz="3750">
              <a:latin typeface="Arial"/>
              <a:cs typeface="Arial"/>
            </a:endParaRPr>
          </a:p>
          <a:p>
            <a:pPr algn="just" marL="371475" marR="808355">
              <a:lnSpc>
                <a:spcPct val="100299"/>
              </a:lnSpc>
              <a:spcBef>
                <a:spcPts val="20"/>
              </a:spcBef>
            </a:pPr>
            <a:r>
              <a:rPr dirty="0" sz="3750">
                <a:latin typeface="Arial"/>
                <a:cs typeface="Arial"/>
              </a:rPr>
              <a:t>%F</a:t>
            </a:r>
            <a:r>
              <a:rPr dirty="0" sz="3750" spc="120">
                <a:latin typeface="Arial"/>
                <a:cs typeface="Arial"/>
              </a:rPr>
              <a:t> </a:t>
            </a:r>
            <a:r>
              <a:rPr dirty="0" sz="3750">
                <a:latin typeface="Arial"/>
                <a:cs typeface="Arial"/>
              </a:rPr>
              <a:t>applicants</a:t>
            </a:r>
            <a:r>
              <a:rPr dirty="0" sz="3750" spc="160">
                <a:latin typeface="Arial"/>
                <a:cs typeface="Arial"/>
              </a:rPr>
              <a:t> </a:t>
            </a:r>
            <a:r>
              <a:rPr dirty="0" sz="3750" spc="-35">
                <a:latin typeface="Arial"/>
                <a:cs typeface="Arial"/>
              </a:rPr>
              <a:t>in </a:t>
            </a:r>
            <a:r>
              <a:rPr dirty="0" sz="3750">
                <a:latin typeface="Arial"/>
                <a:cs typeface="Arial"/>
              </a:rPr>
              <a:t>2020</a:t>
            </a:r>
            <a:r>
              <a:rPr dirty="0" sz="3750" spc="114">
                <a:latin typeface="Arial"/>
                <a:cs typeface="Arial"/>
              </a:rPr>
              <a:t> </a:t>
            </a:r>
            <a:r>
              <a:rPr dirty="0" sz="3750">
                <a:latin typeface="Arial"/>
                <a:cs typeface="Arial"/>
              </a:rPr>
              <a:t>–</a:t>
            </a:r>
            <a:r>
              <a:rPr dirty="0" sz="3750" spc="120">
                <a:latin typeface="Arial"/>
                <a:cs typeface="Arial"/>
              </a:rPr>
              <a:t> </a:t>
            </a:r>
            <a:r>
              <a:rPr dirty="0" sz="3750">
                <a:latin typeface="Arial"/>
                <a:cs typeface="Arial"/>
              </a:rPr>
              <a:t>Covid-</a:t>
            </a:r>
            <a:r>
              <a:rPr dirty="0" sz="3750" spc="-25">
                <a:latin typeface="Arial"/>
                <a:cs typeface="Arial"/>
              </a:rPr>
              <a:t>19 </a:t>
            </a:r>
            <a:r>
              <a:rPr dirty="0" sz="3800" spc="-10">
                <a:latin typeface="Arial"/>
                <a:cs typeface="Arial"/>
              </a:rPr>
              <a:t>effects?</a:t>
            </a:r>
            <a:endParaRPr sz="380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82101" y="1278090"/>
            <a:ext cx="11597593" cy="984514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30883" y="1398177"/>
            <a:ext cx="13197840" cy="9544050"/>
            <a:chOff x="230883" y="1398177"/>
            <a:chExt cx="13197840" cy="954405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50676" y="1417970"/>
              <a:ext cx="13158126" cy="9504206"/>
            </a:xfrm>
            <a:prstGeom prst="rect">
              <a:avLst/>
            </a:prstGeom>
          </p:spPr>
        </p:pic>
        <p:sp>
          <p:nvSpPr>
            <p:cNvPr id="4" name="object 4" descr=""/>
            <p:cNvSpPr/>
            <p:nvPr/>
          </p:nvSpPr>
          <p:spPr>
            <a:xfrm>
              <a:off x="234809" y="1402103"/>
              <a:ext cx="13190219" cy="9536430"/>
            </a:xfrm>
            <a:custGeom>
              <a:avLst/>
              <a:gdLst/>
              <a:ahLst/>
              <a:cxnLst/>
              <a:rect l="l" t="t" r="r" b="b"/>
              <a:pathLst>
                <a:path w="13190219" h="9536430">
                  <a:moveTo>
                    <a:pt x="0" y="9535940"/>
                  </a:moveTo>
                  <a:lnTo>
                    <a:pt x="13189860" y="9535940"/>
                  </a:lnTo>
                  <a:lnTo>
                    <a:pt x="13189860" y="0"/>
                  </a:lnTo>
                  <a:lnTo>
                    <a:pt x="0" y="0"/>
                  </a:lnTo>
                  <a:lnTo>
                    <a:pt x="0" y="9535940"/>
                  </a:lnTo>
                  <a:close/>
                </a:path>
              </a:pathLst>
            </a:custGeom>
            <a:ln w="785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37066" y="295877"/>
            <a:ext cx="8229600" cy="77978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478915" algn="l"/>
                <a:tab pos="6260465" algn="l"/>
              </a:tabLst>
            </a:pPr>
            <a:r>
              <a:rPr dirty="0" spc="-25"/>
              <a:t>PTO</a:t>
            </a:r>
            <a:r>
              <a:rPr dirty="0"/>
              <a:t>	Recruitment</a:t>
            </a:r>
            <a:r>
              <a:rPr dirty="0" spc="-165"/>
              <a:t> </a:t>
            </a:r>
            <a:r>
              <a:rPr dirty="0"/>
              <a:t>-</a:t>
            </a:r>
            <a:r>
              <a:rPr dirty="0" spc="-145"/>
              <a:t> </a:t>
            </a:r>
            <a:r>
              <a:rPr dirty="0" spc="-25"/>
              <a:t>by</a:t>
            </a:r>
            <a:r>
              <a:rPr dirty="0"/>
              <a:t>	</a:t>
            </a:r>
            <a:r>
              <a:rPr dirty="0" spc="-10"/>
              <a:t>gender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13968969" y="1424219"/>
            <a:ext cx="4239895" cy="23310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371475" marR="5080" indent="-359410">
              <a:lnSpc>
                <a:spcPct val="100299"/>
              </a:lnSpc>
              <a:spcBef>
                <a:spcPts val="125"/>
              </a:spcBef>
              <a:buSzPct val="76000"/>
              <a:buFont typeface="Tahoma"/>
              <a:buChar char="‣"/>
              <a:tabLst>
                <a:tab pos="371475" algn="l"/>
              </a:tabLst>
            </a:pPr>
            <a:r>
              <a:rPr dirty="0" sz="3750">
                <a:latin typeface="Arial"/>
                <a:cs typeface="Arial"/>
              </a:rPr>
              <a:t>No</a:t>
            </a:r>
            <a:r>
              <a:rPr dirty="0" sz="3750" spc="90">
                <a:latin typeface="Arial"/>
                <a:cs typeface="Arial"/>
              </a:rPr>
              <a:t> </a:t>
            </a:r>
            <a:r>
              <a:rPr dirty="0" sz="3750">
                <a:latin typeface="Arial"/>
                <a:cs typeface="Arial"/>
              </a:rPr>
              <a:t>evidence</a:t>
            </a:r>
            <a:r>
              <a:rPr dirty="0" sz="3750" spc="125">
                <a:latin typeface="Arial"/>
                <a:cs typeface="Arial"/>
              </a:rPr>
              <a:t> </a:t>
            </a:r>
            <a:r>
              <a:rPr dirty="0" sz="3750" spc="-25">
                <a:latin typeface="Arial"/>
                <a:cs typeface="Arial"/>
              </a:rPr>
              <a:t>of </a:t>
            </a:r>
            <a:r>
              <a:rPr dirty="0" sz="3800">
                <a:latin typeface="Arial"/>
                <a:cs typeface="Arial"/>
              </a:rPr>
              <a:t>bias</a:t>
            </a:r>
            <a:r>
              <a:rPr dirty="0" sz="3800" spc="-60">
                <a:latin typeface="Arial"/>
                <a:cs typeface="Arial"/>
              </a:rPr>
              <a:t> </a:t>
            </a:r>
            <a:r>
              <a:rPr dirty="0" sz="3800">
                <a:latin typeface="Arial"/>
                <a:cs typeface="Arial"/>
              </a:rPr>
              <a:t>at</a:t>
            </a:r>
            <a:r>
              <a:rPr dirty="0" sz="3800" spc="-55">
                <a:latin typeface="Arial"/>
                <a:cs typeface="Arial"/>
              </a:rPr>
              <a:t> </a:t>
            </a:r>
            <a:r>
              <a:rPr dirty="0" sz="3800" spc="-10">
                <a:latin typeface="Arial"/>
                <a:cs typeface="Arial"/>
              </a:rPr>
              <a:t>shortlisting </a:t>
            </a:r>
            <a:r>
              <a:rPr dirty="0" sz="3750">
                <a:latin typeface="Arial"/>
                <a:cs typeface="Arial"/>
              </a:rPr>
              <a:t>or</a:t>
            </a:r>
            <a:r>
              <a:rPr dirty="0" sz="3750" spc="35">
                <a:latin typeface="Arial"/>
                <a:cs typeface="Arial"/>
              </a:rPr>
              <a:t> </a:t>
            </a:r>
            <a:r>
              <a:rPr dirty="0" sz="3750" spc="-10">
                <a:latin typeface="Arial"/>
                <a:cs typeface="Arial"/>
              </a:rPr>
              <a:t>interview stages?</a:t>
            </a:r>
            <a:endParaRPr sz="37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945130" algn="l"/>
                <a:tab pos="7729220" algn="l"/>
              </a:tabLst>
            </a:pPr>
            <a:r>
              <a:rPr dirty="0" spc="-10"/>
              <a:t>Academic</a:t>
            </a:r>
            <a:r>
              <a:rPr dirty="0"/>
              <a:t>	Recruitment</a:t>
            </a:r>
            <a:r>
              <a:rPr dirty="0" spc="-145"/>
              <a:t> </a:t>
            </a:r>
            <a:r>
              <a:rPr dirty="0"/>
              <a:t>-</a:t>
            </a:r>
            <a:r>
              <a:rPr dirty="0" spc="-145"/>
              <a:t> </a:t>
            </a:r>
            <a:r>
              <a:rPr dirty="0" spc="-25"/>
              <a:t>by</a:t>
            </a:r>
            <a:r>
              <a:rPr dirty="0"/>
              <a:t>	</a:t>
            </a:r>
            <a:r>
              <a:rPr dirty="0" spc="-10"/>
              <a:t>ethnicity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3990852" y="1994464"/>
            <a:ext cx="3918585" cy="117856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71475" marR="5080" indent="-359410">
              <a:lnSpc>
                <a:spcPct val="100699"/>
              </a:lnSpc>
              <a:spcBef>
                <a:spcPts val="105"/>
              </a:spcBef>
              <a:buSzPct val="76000"/>
              <a:buFont typeface="Tahoma"/>
              <a:buChar char="‣"/>
              <a:tabLst>
                <a:tab pos="371475" algn="l"/>
              </a:tabLst>
            </a:pPr>
            <a:r>
              <a:rPr dirty="0" sz="3750">
                <a:latin typeface="Arial"/>
                <a:cs typeface="Arial"/>
              </a:rPr>
              <a:t>Evidence</a:t>
            </a:r>
            <a:r>
              <a:rPr dirty="0" sz="3750" spc="100">
                <a:latin typeface="Arial"/>
                <a:cs typeface="Arial"/>
              </a:rPr>
              <a:t> </a:t>
            </a:r>
            <a:r>
              <a:rPr dirty="0" sz="3750">
                <a:latin typeface="Arial"/>
                <a:cs typeface="Arial"/>
              </a:rPr>
              <a:t>of</a:t>
            </a:r>
            <a:r>
              <a:rPr dirty="0" sz="3750" spc="85">
                <a:latin typeface="Arial"/>
                <a:cs typeface="Arial"/>
              </a:rPr>
              <a:t> </a:t>
            </a:r>
            <a:r>
              <a:rPr dirty="0" sz="3750" spc="-20">
                <a:latin typeface="Arial"/>
                <a:cs typeface="Arial"/>
              </a:rPr>
              <a:t>bias </a:t>
            </a:r>
            <a:r>
              <a:rPr dirty="0" sz="3750">
                <a:latin typeface="Arial"/>
                <a:cs typeface="Arial"/>
              </a:rPr>
              <a:t>at</a:t>
            </a:r>
            <a:r>
              <a:rPr dirty="0" sz="3750" spc="40">
                <a:latin typeface="Arial"/>
                <a:cs typeface="Arial"/>
              </a:rPr>
              <a:t> </a:t>
            </a:r>
            <a:r>
              <a:rPr dirty="0" sz="3750" spc="-10">
                <a:latin typeface="Arial"/>
                <a:cs typeface="Arial"/>
              </a:rPr>
              <a:t>shortlisting?</a:t>
            </a:r>
            <a:endParaRPr sz="375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36732" y="1609270"/>
            <a:ext cx="11606663" cy="920518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Rob Bell</dc:creator>
  <dc:title>Recruitment workshop - positive action and Know Your Pool</dc:title>
  <dcterms:created xsi:type="dcterms:W3CDTF">2023-08-08T11:13:57Z</dcterms:created>
  <dcterms:modified xsi:type="dcterms:W3CDTF">2023-08-08T11:13:57Z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2022-11-08T00:00:00Z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2023-08-08T00:00:00Z</vt:filetime>
  </property>
  <property fmtid="{D5CDD505-2E9C-101B-9397-08002B2CF9AE}" pid="5" name="Producer">
    <vt:lpwstr>Microsoft® PowerPoint® for Microsoft 365</vt:lpwstr>
  </property>
</Properties>
</file>