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ags/tag5.xml" ContentType="application/vnd.openxmlformats-officedocument.presentationml.tags+xml"/>
  <Override PartName="/ppt/notesSlides/notesSlide1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handoutMasterIdLst>
    <p:handoutMasterId r:id="rId24"/>
  </p:handoutMasterIdLst>
  <p:sldIdLst>
    <p:sldId id="277" r:id="rId5"/>
    <p:sldId id="297" r:id="rId6"/>
    <p:sldId id="267" r:id="rId7"/>
    <p:sldId id="288" r:id="rId8"/>
    <p:sldId id="303" r:id="rId9"/>
    <p:sldId id="299" r:id="rId10"/>
    <p:sldId id="298" r:id="rId11"/>
    <p:sldId id="302" r:id="rId12"/>
    <p:sldId id="291" r:id="rId13"/>
    <p:sldId id="304" r:id="rId14"/>
    <p:sldId id="305" r:id="rId15"/>
    <p:sldId id="306" r:id="rId16"/>
    <p:sldId id="307" r:id="rId17"/>
    <p:sldId id="308" r:id="rId18"/>
    <p:sldId id="309" r:id="rId19"/>
    <p:sldId id="310" r:id="rId20"/>
    <p:sldId id="301" r:id="rId21"/>
    <p:sldId id="276" r:id="rId22"/>
  </p:sldIdLst>
  <p:sldSz cx="9144000" cy="6858000" type="screen4x3"/>
  <p:notesSz cx="6669088" cy="9928225"/>
  <p:custDataLst>
    <p:tags r:id="rId25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0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B68EE"/>
    <a:srgbClr val="0000CE"/>
    <a:srgbClr val="A38BFF"/>
    <a:srgbClr val="E8CAFF"/>
    <a:srgbClr val="F0D5FF"/>
    <a:srgbClr val="F4D9FF"/>
    <a:srgbClr val="9B88FF"/>
    <a:srgbClr val="E4B9FF"/>
    <a:srgbClr val="C198E0"/>
    <a:srgbClr val="0085C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1250EB-7036-554F-9FEC-B0FB51B8C598}" v="10" dt="2024-11-11T17:39:37.41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86550"/>
  </p:normalViewPr>
  <p:slideViewPr>
    <p:cSldViewPr snapToGrid="0">
      <p:cViewPr varScale="1">
        <p:scale>
          <a:sx n="92" d="100"/>
          <a:sy n="92" d="100"/>
        </p:scale>
        <p:origin x="2076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0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gs" Target="tags/tag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b="1">
                <a:solidFill>
                  <a:srgbClr val="003E74"/>
                </a:solidFill>
              </a:rPr>
              <a:t>Name of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6B0EE2D-335A-3546-9D75-E17F32E16FE9}" type="datetime3">
              <a:rPr lang="en-GB" smtClean="0">
                <a:solidFill>
                  <a:srgbClr val="003E74"/>
                </a:solidFill>
              </a:rPr>
              <a:t>8 January, 2025</a:t>
            </a:fld>
            <a:endParaRPr lang="en-US">
              <a:solidFill>
                <a:srgbClr val="003E7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949037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>
                <a:solidFill>
                  <a:srgbClr val="003E74"/>
                </a:solidFill>
              </a:defRPr>
            </a:lvl1pPr>
          </a:lstStyle>
          <a:p>
            <a:r>
              <a:rPr lang="en-US"/>
              <a:t>Name of presentation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solidFill>
                  <a:srgbClr val="003E74"/>
                </a:solidFill>
              </a:defRPr>
            </a:lvl1pPr>
          </a:lstStyle>
          <a:p>
            <a:fld id="{8D35C32B-10D1-1447-A35B-280119DE9D12}" type="datetime3">
              <a:rPr lang="en-GB" smtClean="0"/>
              <a:pPr/>
              <a:t>8 January, 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265648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909" y="4777958"/>
            <a:ext cx="5335270" cy="3909239"/>
          </a:xfrm>
          <a:prstGeom prst="rect">
            <a:avLst/>
          </a:prstGeom>
        </p:spPr>
        <p:txBody>
          <a:bodyPr/>
          <a:lstStyle/>
          <a:p>
            <a:pPr lvl="0"/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Name of presentation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D35C32B-10D1-1447-A35B-280119DE9D12}" type="datetime3">
              <a:rPr lang="en-GB" smtClean="0"/>
              <a:pPr/>
              <a:t>8 January, 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1779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750" y="4778375"/>
            <a:ext cx="5335588" cy="39084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Name of presentation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D35C32B-10D1-1447-A35B-280119DE9D12}" type="datetime3">
              <a:rPr lang="en-GB" smtClean="0"/>
              <a:pPr/>
              <a:t>8 January, 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75874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750" y="4778375"/>
            <a:ext cx="5335588" cy="39084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Name of presentation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D35C32B-10D1-1447-A35B-280119DE9D12}" type="datetime3">
              <a:rPr lang="en-GB" smtClean="0"/>
              <a:pPr/>
              <a:t>8 January, 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72263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750" y="4778375"/>
            <a:ext cx="5335588" cy="39084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Name of presentation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D35C32B-10D1-1447-A35B-280119DE9D12}" type="datetime3">
              <a:rPr lang="en-GB" smtClean="0"/>
              <a:pPr/>
              <a:t>8 January, 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400331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909" y="4777958"/>
            <a:ext cx="5335270" cy="3909239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Name of presentation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D35C32B-10D1-1447-A35B-280119DE9D12}" type="datetime3">
              <a:rPr lang="en-GB" smtClean="0"/>
              <a:pPr/>
              <a:t>8 January, 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98608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750" y="4778375"/>
            <a:ext cx="5335588" cy="3908425"/>
          </a:xfrm>
          <a:prstGeom prst="rect">
            <a:avLst/>
          </a:prstGeom>
        </p:spPr>
        <p:txBody>
          <a:bodyPr/>
          <a:lstStyle/>
          <a:p>
            <a:pPr rtl="0"/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Name of presentation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D35C32B-10D1-1447-A35B-280119DE9D12}" type="datetime3">
              <a:rPr lang="en-GB" smtClean="0"/>
              <a:pPr/>
              <a:t>8 January, 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86510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909" y="4777958"/>
            <a:ext cx="5335270" cy="3909239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Name of presentation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D35C32B-10D1-1447-A35B-280119DE9D12}" type="datetime3">
              <a:rPr lang="en-GB" smtClean="0"/>
              <a:pPr/>
              <a:t>8 January, 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1880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750" y="4778375"/>
            <a:ext cx="5335588" cy="3908425"/>
          </a:xfrm>
          <a:prstGeom prst="rect">
            <a:avLst/>
          </a:prstGeom>
        </p:spPr>
        <p:txBody>
          <a:bodyPr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/>
          </a:p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Name of presentation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D35C32B-10D1-1447-A35B-280119DE9D12}" type="datetime3">
              <a:rPr lang="en-GB" smtClean="0"/>
              <a:pPr/>
              <a:t>8 January, 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3800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750" y="4778375"/>
            <a:ext cx="5335588" cy="39084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Name of presentation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D35C32B-10D1-1447-A35B-280119DE9D12}" type="datetime3">
              <a:rPr lang="en-GB" smtClean="0"/>
              <a:pPr/>
              <a:t>8 January, 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77181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750" y="4778375"/>
            <a:ext cx="5335588" cy="39084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Name of presentation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D35C32B-10D1-1447-A35B-280119DE9D12}" type="datetime3">
              <a:rPr lang="en-GB" smtClean="0"/>
              <a:pPr/>
              <a:t>8 January, 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70112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750" y="4778375"/>
            <a:ext cx="5335588" cy="39084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Name of presentation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D35C32B-10D1-1447-A35B-280119DE9D12}" type="datetime3">
              <a:rPr lang="en-GB" smtClean="0"/>
              <a:pPr/>
              <a:t>8 January, 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22832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750" y="4778375"/>
            <a:ext cx="5335588" cy="39084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Name of presentation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D35C32B-10D1-1447-A35B-280119DE9D12}" type="datetime3">
              <a:rPr lang="en-GB" smtClean="0"/>
              <a:pPr/>
              <a:t>8 January, 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536925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666750" y="4778375"/>
            <a:ext cx="5335588" cy="3908425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en-US"/>
              <a:t>Name of presentation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fld id="{8D35C32B-10D1-1447-A35B-280119DE9D12}" type="datetime3">
              <a:rPr lang="en-GB" smtClean="0"/>
              <a:pPr/>
              <a:t>8 January, 2025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1003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no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942832"/>
            <a:ext cx="6400800" cy="604513"/>
          </a:xfrm>
        </p:spPr>
        <p:txBody>
          <a:bodyPr/>
          <a:lstStyle>
            <a:lvl1pPr marL="0" indent="0" algn="l">
              <a:buNone/>
              <a:defRPr sz="2800">
                <a:solidFill>
                  <a:srgbClr val="7B68EE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dirty="0"/>
              <a:t>Click to edit Master subtitle style</a:t>
            </a:r>
            <a:endParaRPr lang="en-US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96689"/>
            <a:ext cx="8229600" cy="1143000"/>
          </a:xfrm>
        </p:spPr>
        <p:txBody>
          <a:bodyPr/>
          <a:lstStyle>
            <a:lvl1pPr algn="l">
              <a:defRPr sz="5000" b="0">
                <a:solidFill>
                  <a:srgbClr val="0000CE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7" name="Text Placeholder 3"/>
          <p:cNvSpPr txBox="1">
            <a:spLocks/>
          </p:cNvSpPr>
          <p:nvPr userDrawn="1"/>
        </p:nvSpPr>
        <p:spPr>
          <a:xfrm>
            <a:off x="6340639" y="800593"/>
            <a:ext cx="2346162" cy="257244"/>
          </a:xfrm>
          <a:prstGeom prst="rect">
            <a:avLst/>
          </a:prstGeom>
        </p:spPr>
        <p:txBody>
          <a:bodyPr lIns="0" tIns="0" rIns="0" bIns="0"/>
          <a:lstStyle>
            <a:lvl1pPr marL="0" indent="0" algn="r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None/>
              <a:defRPr sz="1200" b="0" kern="1200" baseline="0">
                <a:solidFill>
                  <a:srgbClr val="003E74"/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–"/>
              <a:defRPr sz="18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•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–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Clr>
                <a:srgbClr val="003E74"/>
              </a:buClr>
              <a:buFont typeface="Arial"/>
              <a:buChar char="»"/>
              <a:defRPr sz="14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5273580"/>
            <a:ext cx="6400800" cy="339811"/>
          </a:xfrm>
        </p:spPr>
        <p:txBody>
          <a:bodyPr/>
          <a:lstStyle>
            <a:lvl1pPr marL="0" indent="0" algn="l">
              <a:buNone/>
              <a:defRPr sz="1200" baseline="0">
                <a:solidFill>
                  <a:srgbClr val="7B68EE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 dirty="0"/>
              <a:t>Click to edit author name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095256" y="791391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371809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with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245089"/>
            <a:ext cx="3601176" cy="797761"/>
          </a:xfrm>
        </p:spPr>
        <p:txBody>
          <a:bodyPr/>
          <a:lstStyle>
            <a:lvl1pPr marL="0" indent="0" algn="l">
              <a:buNone/>
              <a:defRPr sz="2800">
                <a:solidFill>
                  <a:srgbClr val="7B68EE"/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Title 12"/>
          <p:cNvSpPr>
            <a:spLocks noGrp="1"/>
          </p:cNvSpPr>
          <p:nvPr>
            <p:ph type="title"/>
          </p:nvPr>
        </p:nvSpPr>
        <p:spPr>
          <a:xfrm>
            <a:off x="457200" y="1545982"/>
            <a:ext cx="3601176" cy="2153335"/>
          </a:xfrm>
        </p:spPr>
        <p:txBody>
          <a:bodyPr/>
          <a:lstStyle>
            <a:lvl1pPr>
              <a:defRPr sz="5000" b="0">
                <a:solidFill>
                  <a:srgbClr val="0000CE"/>
                </a:solidFill>
              </a:defRPr>
            </a:lvl1pPr>
          </a:lstStyle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5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5522041"/>
            <a:ext cx="3601176" cy="339811"/>
          </a:xfrm>
        </p:spPr>
        <p:txBody>
          <a:bodyPr/>
          <a:lstStyle>
            <a:lvl1pPr marL="0" indent="0" algn="l">
              <a:buNone/>
              <a:defRPr sz="1200" baseline="0">
                <a:solidFill>
                  <a:srgbClr val="7B68EE"/>
                </a:solidFill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</a:lstStyle>
          <a:p>
            <a:pPr lvl="0"/>
            <a:r>
              <a:rPr lang="en-GB"/>
              <a:t>Click to edit author name</a:t>
            </a:r>
            <a:endParaRPr lang="en-US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2"/>
          </p:nvPr>
        </p:nvSpPr>
        <p:spPr>
          <a:xfrm>
            <a:off x="4756151" y="1546225"/>
            <a:ext cx="3930650" cy="4316413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095256" y="791391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372030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one colum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 sz="1200"/>
            </a:lvl3pPr>
            <a:lvl4pPr>
              <a:buClr>
                <a:srgbClr val="0085CA"/>
              </a:buClr>
              <a:defRPr sz="1200"/>
            </a:lvl4pPr>
            <a:lvl5pPr>
              <a:buClr>
                <a:srgbClr val="0085CA"/>
              </a:buClr>
              <a:defRPr sz="1200">
                <a:latin typeface="+mn-lt"/>
              </a:defRPr>
            </a:lvl5pPr>
            <a:lvl6pPr marL="2286000" indent="0">
              <a:buNone/>
              <a:defRPr sz="1400" baseline="0">
                <a:latin typeface="+mn-lt"/>
              </a:defRPr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340638" y="469900"/>
            <a:ext cx="2346162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095256" y="791391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5692599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two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2"/>
          <p:cNvSpPr>
            <a:spLocks noGrp="1"/>
          </p:cNvSpPr>
          <p:nvPr>
            <p:ph idx="11"/>
          </p:nvPr>
        </p:nvSpPr>
        <p:spPr>
          <a:xfrm>
            <a:off x="457199" y="2346581"/>
            <a:ext cx="3950877" cy="3644104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340638" y="469900"/>
            <a:ext cx="2346162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idx="12"/>
          </p:nvPr>
        </p:nvSpPr>
        <p:spPr>
          <a:xfrm>
            <a:off x="4735923" y="2346581"/>
            <a:ext cx="3950878" cy="3644104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8" name="Text Placeholder 3"/>
          <p:cNvSpPr>
            <a:spLocks noGrp="1"/>
          </p:cNvSpPr>
          <p:nvPr>
            <p:ph type="body" sz="quarter" idx="13" hasCustomPrompt="1"/>
          </p:nvPr>
        </p:nvSpPr>
        <p:spPr>
          <a:xfrm>
            <a:off x="7095256" y="791391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2622752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with quot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457199" y="2346581"/>
            <a:ext cx="3950877" cy="3644104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487908"/>
            <a:ext cx="8229600" cy="507556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5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340638" y="469900"/>
            <a:ext cx="2346162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6" name="Content Placeholder 2"/>
          <p:cNvSpPr>
            <a:spLocks noGrp="1"/>
          </p:cNvSpPr>
          <p:nvPr>
            <p:ph idx="12" hasCustomPrompt="1"/>
          </p:nvPr>
        </p:nvSpPr>
        <p:spPr>
          <a:xfrm>
            <a:off x="4735923" y="2346581"/>
            <a:ext cx="3950878" cy="2797494"/>
          </a:xfrm>
        </p:spPr>
        <p:txBody>
          <a:bodyPr/>
          <a:lstStyle>
            <a:lvl1pPr marL="0" indent="0">
              <a:buClr>
                <a:srgbClr val="0085CA"/>
              </a:buClr>
              <a:buNone/>
              <a:defRPr sz="2800" b="0" i="1" baseline="0">
                <a:solidFill>
                  <a:srgbClr val="003E74"/>
                </a:solidFill>
              </a:defRPr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/>
              <a:t>“Click to add a quote”</a:t>
            </a:r>
            <a:endParaRPr lang="en-US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735513" y="5346526"/>
            <a:ext cx="3951287" cy="644160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None/>
              <a:tabLst/>
              <a:defRPr sz="1200" baseline="0">
                <a:solidFill>
                  <a:srgbClr val="0085CA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0085CA"/>
              </a:buClr>
              <a:buSzTx/>
              <a:buFont typeface="Arial"/>
              <a:buNone/>
              <a:tabLst/>
              <a:defRPr/>
            </a:pPr>
            <a:r>
              <a:rPr lang="en-GB"/>
              <a:t>Click to add quote attribution</a:t>
            </a:r>
            <a:endParaRPr lang="en-US"/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5" hasCustomPrompt="1"/>
          </p:nvPr>
        </p:nvSpPr>
        <p:spPr>
          <a:xfrm>
            <a:off x="7095256" y="791391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312802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(two columns with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1"/>
          </p:nvPr>
        </p:nvSpPr>
        <p:spPr>
          <a:xfrm>
            <a:off x="457199" y="2346581"/>
            <a:ext cx="3950877" cy="3644104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  <a:lvl2pPr>
              <a:buClr>
                <a:srgbClr val="0085CA"/>
              </a:buClr>
              <a:defRPr/>
            </a:lvl2pPr>
            <a:lvl3pPr>
              <a:buClr>
                <a:srgbClr val="0085CA"/>
              </a:buClr>
              <a:defRPr/>
            </a:lvl3pPr>
            <a:lvl4pPr>
              <a:buClr>
                <a:srgbClr val="0085CA"/>
              </a:buClr>
              <a:defRPr/>
            </a:lvl4pPr>
            <a:lvl5pPr>
              <a:buClr>
                <a:srgbClr val="0085CA"/>
              </a:buClr>
              <a:defRPr/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457200" y="1487908"/>
            <a:ext cx="8229600" cy="507556"/>
          </a:xfrm>
        </p:spPr>
        <p:txBody>
          <a:bodyPr/>
          <a:lstStyle>
            <a:lvl1pPr>
              <a:defRPr sz="28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6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340638" y="469900"/>
            <a:ext cx="2346162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735513" y="2346581"/>
            <a:ext cx="3951287" cy="2788292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735513" y="5420143"/>
            <a:ext cx="3951287" cy="570541"/>
          </a:xfrm>
        </p:spPr>
        <p:txBody>
          <a:bodyPr/>
          <a:lstStyle>
            <a:lvl1pPr marL="0" indent="0">
              <a:buNone/>
              <a:defRPr sz="1000">
                <a:solidFill>
                  <a:srgbClr val="9D9D9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caption</a:t>
            </a:r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095256" y="791391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847259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image/media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340638" y="469900"/>
            <a:ext cx="2346162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57199" y="1487908"/>
            <a:ext cx="8229601" cy="364696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/>
          </a:p>
        </p:txBody>
      </p:sp>
      <p:sp>
        <p:nvSpPr>
          <p:cNvPr id="8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" y="5420143"/>
            <a:ext cx="3951287" cy="570541"/>
          </a:xfrm>
        </p:spPr>
        <p:txBody>
          <a:bodyPr/>
          <a:lstStyle>
            <a:lvl1pPr marL="0" indent="0">
              <a:buNone/>
              <a:defRPr sz="1000">
                <a:solidFill>
                  <a:srgbClr val="9D9D9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caption</a:t>
            </a:r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095256" y="791391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39295570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ultiple images/media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340638" y="469900"/>
            <a:ext cx="2346162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5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457199" y="1487908"/>
            <a:ext cx="3951287" cy="364696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/>
          </a:p>
        </p:txBody>
      </p:sp>
      <p:sp>
        <p:nvSpPr>
          <p:cNvPr id="6" name="Text Placeholder 12"/>
          <p:cNvSpPr>
            <a:spLocks noGrp="1"/>
          </p:cNvSpPr>
          <p:nvPr>
            <p:ph type="body" sz="quarter" idx="14" hasCustomPrompt="1"/>
          </p:nvPr>
        </p:nvSpPr>
        <p:spPr>
          <a:xfrm>
            <a:off x="457199" y="5420143"/>
            <a:ext cx="3951287" cy="570541"/>
          </a:xfrm>
        </p:spPr>
        <p:txBody>
          <a:bodyPr/>
          <a:lstStyle>
            <a:lvl1pPr marL="0" indent="0">
              <a:buNone/>
              <a:defRPr sz="1000">
                <a:solidFill>
                  <a:srgbClr val="9D9D9D"/>
                </a:solidFill>
              </a:defRPr>
            </a:lvl1pPr>
            <a:lvl2pPr marL="457200" indent="0">
              <a:buNone/>
              <a:defRPr/>
            </a:lvl2pPr>
            <a:lvl3pPr marL="914400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GB"/>
              <a:t>Click to add caption</a:t>
            </a:r>
            <a:endParaRPr lang="en-US"/>
          </a:p>
        </p:txBody>
      </p:sp>
      <p:sp>
        <p:nvSpPr>
          <p:cNvPr id="7" name="Picture Placeholder 8"/>
          <p:cNvSpPr>
            <a:spLocks noGrp="1"/>
          </p:cNvSpPr>
          <p:nvPr>
            <p:ph type="pic" sz="quarter" idx="15"/>
          </p:nvPr>
        </p:nvSpPr>
        <p:spPr>
          <a:xfrm>
            <a:off x="4735513" y="1487908"/>
            <a:ext cx="3951287" cy="2395455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6"/>
          </p:nvPr>
        </p:nvSpPr>
        <p:spPr>
          <a:xfrm>
            <a:off x="4735513" y="4214645"/>
            <a:ext cx="3951287" cy="1776040"/>
          </a:xfrm>
        </p:spPr>
        <p:txBody>
          <a:bodyPr/>
          <a:lstStyle>
            <a:lvl1pPr>
              <a:buClr>
                <a:srgbClr val="0085CA"/>
              </a:buClr>
              <a:defRPr/>
            </a:lvl1pPr>
          </a:lstStyle>
          <a:p>
            <a:endParaRPr lang="en-US"/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095256" y="791391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12503418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6340638" y="469900"/>
            <a:ext cx="2346162" cy="312291"/>
          </a:xfrm>
        </p:spPr>
        <p:txBody>
          <a:bodyPr/>
          <a:lstStyle>
            <a:lvl1pPr marL="0" indent="0" algn="r">
              <a:buNone/>
              <a:defRPr sz="1200" b="1">
                <a:solidFill>
                  <a:srgbClr val="003E74"/>
                </a:solidFill>
              </a:defRPr>
            </a:lvl1pPr>
            <a:lvl2pPr marL="457200" indent="0">
              <a:buNone/>
              <a:defRPr sz="1200">
                <a:solidFill>
                  <a:srgbClr val="003E74"/>
                </a:solidFill>
              </a:defRPr>
            </a:lvl2pPr>
            <a:lvl3pPr marL="914400" indent="0">
              <a:buNone/>
              <a:defRPr sz="1200">
                <a:solidFill>
                  <a:srgbClr val="003E74"/>
                </a:solidFill>
              </a:defRPr>
            </a:lvl3pPr>
            <a:lvl4pPr marL="1371600" indent="0">
              <a:buNone/>
              <a:defRPr sz="1200">
                <a:solidFill>
                  <a:srgbClr val="003E74"/>
                </a:solidFill>
              </a:defRPr>
            </a:lvl4pPr>
            <a:lvl5pPr marL="1828800" indent="0">
              <a:buNone/>
              <a:defRPr sz="1200">
                <a:solidFill>
                  <a:srgbClr val="003E74"/>
                </a:solidFill>
              </a:defRPr>
            </a:lvl5pPr>
          </a:lstStyle>
          <a:p>
            <a:pPr lvl="0"/>
            <a:r>
              <a:rPr lang="en-GB"/>
              <a:t>Click to edit presentation title</a:t>
            </a:r>
            <a:endParaRPr lang="en-US"/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7095256" y="791391"/>
            <a:ext cx="1591545" cy="257175"/>
          </a:xfrm>
        </p:spPr>
        <p:txBody>
          <a:bodyPr/>
          <a:lstStyle>
            <a:lvl1pPr marL="0" indent="0" algn="r">
              <a:buNone/>
              <a:defRPr sz="1200">
                <a:solidFill>
                  <a:srgbClr val="003E74"/>
                </a:solidFill>
              </a:defRPr>
            </a:lvl1pPr>
          </a:lstStyle>
          <a:p>
            <a:pPr lvl="0"/>
            <a:r>
              <a:rPr lang="en-US"/>
              <a:t>Click to add the date</a:t>
            </a:r>
          </a:p>
        </p:txBody>
      </p:sp>
    </p:spTree>
    <p:extLst>
      <p:ext uri="{BB962C8B-B14F-4D97-AF65-F5344CB8AC3E}">
        <p14:creationId xmlns:p14="http://schemas.microsoft.com/office/powerpoint/2010/main" val="4067258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346581"/>
            <a:ext cx="8229600" cy="364410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487908"/>
            <a:ext cx="8229600" cy="507556"/>
          </a:xfrm>
          <a:prstGeom prst="rect">
            <a:avLst/>
          </a:prstGeom>
        </p:spPr>
        <p:txBody>
          <a:bodyPr vert="horz" lIns="0" tIns="45720" rIns="0" bIns="0" rtlCol="0" anchor="ctr">
            <a:no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958E564-711F-206A-9CE2-A2BC04DA92CA}"/>
              </a:ext>
            </a:extLst>
          </p:cNvPr>
          <p:cNvPicPr>
            <a:picLocks noChangeAspect="1"/>
          </p:cNvPicPr>
          <p:nvPr userDrawn="1"/>
        </p:nvPicPr>
        <p:blipFill>
          <a:blip r:embed="rId11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568728"/>
            <a:ext cx="2592000" cy="284718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11D91D15-584D-C8CC-90B4-2F47664B1E61}"/>
              </a:ext>
            </a:extLst>
          </p:cNvPr>
          <p:cNvSpPr/>
          <p:nvPr userDrawn="1"/>
        </p:nvSpPr>
        <p:spPr>
          <a:xfrm>
            <a:off x="0" y="6146157"/>
            <a:ext cx="9144000" cy="162046"/>
          </a:xfrm>
          <a:prstGeom prst="rect">
            <a:avLst/>
          </a:prstGeom>
          <a:solidFill>
            <a:srgbClr val="7B68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9BD3EF4F-1A0C-4F66-6BDB-571E6376D381}"/>
              </a:ext>
            </a:extLst>
          </p:cNvPr>
          <p:cNvSpPr/>
          <p:nvPr userDrawn="1"/>
        </p:nvSpPr>
        <p:spPr>
          <a:xfrm>
            <a:off x="0" y="6308203"/>
            <a:ext cx="9144000" cy="45719"/>
          </a:xfrm>
          <a:prstGeom prst="rect">
            <a:avLst/>
          </a:prstGeom>
          <a:solidFill>
            <a:srgbClr val="0000CE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5372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6" r:id="rId2"/>
    <p:sldLayoutId id="2147483650" r:id="rId3"/>
    <p:sldLayoutId id="2147483652" r:id="rId4"/>
    <p:sldLayoutId id="2147483660" r:id="rId5"/>
    <p:sldLayoutId id="2147483657" r:id="rId6"/>
    <p:sldLayoutId id="2147483658" r:id="rId7"/>
    <p:sldLayoutId id="2147483659" r:id="rId8"/>
    <p:sldLayoutId id="2147483655" r:id="rId9"/>
  </p:sldLayoutIdLst>
  <p:hf hdr="0"/>
  <p:txStyles>
    <p:titleStyle>
      <a:lvl1pPr algn="l" defTabSz="457200" rtl="0" eaLnBrk="1" latinLnBrk="0" hangingPunct="1">
        <a:spcBef>
          <a:spcPct val="0"/>
        </a:spcBef>
        <a:buNone/>
        <a:defRPr sz="2800" b="1" kern="1200">
          <a:solidFill>
            <a:srgbClr val="0000CE"/>
          </a:solidFill>
          <a:latin typeface="Imperial Sans Text" panose="020B0503020202020204" pitchFamily="34" charset="77"/>
          <a:ea typeface="+mj-ea"/>
          <a:cs typeface="Arial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•"/>
        <a:defRPr sz="1800" kern="1200">
          <a:solidFill>
            <a:schemeClr val="tx1"/>
          </a:solidFill>
          <a:latin typeface="Imperial Sans Text" panose="020B0503020202020204" pitchFamily="34" charset="77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–"/>
        <a:defRPr sz="1800" kern="1200">
          <a:solidFill>
            <a:schemeClr val="tx1"/>
          </a:solidFill>
          <a:latin typeface="Imperial Sans Text" panose="020B0503020202020204" pitchFamily="34" charset="77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•"/>
        <a:defRPr sz="1200" kern="1200">
          <a:solidFill>
            <a:schemeClr val="tx1"/>
          </a:solidFill>
          <a:latin typeface="Imperial Sans Text" panose="020B0503020202020204" pitchFamily="34" charset="77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–"/>
        <a:defRPr sz="1200" kern="1200">
          <a:solidFill>
            <a:schemeClr val="tx1"/>
          </a:solidFill>
          <a:latin typeface="Imperial Sans Text" panose="020B0503020202020204" pitchFamily="34" charset="77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Clr>
          <a:srgbClr val="0085CA"/>
        </a:buClr>
        <a:buFont typeface="Arial"/>
        <a:buChar char="»"/>
        <a:defRPr sz="1200" kern="1200">
          <a:solidFill>
            <a:schemeClr val="tx1"/>
          </a:solidFill>
          <a:latin typeface="Imperial Sans Text" panose="020B0503020202020204" pitchFamily="34" charset="77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5.xml"/><Relationship Id="rId4" Type="http://schemas.openxmlformats.org/officeDocument/2006/relationships/image" Target="../media/image9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3.xml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4.xml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>
          <a:xfrm>
            <a:off x="457199" y="3748747"/>
            <a:ext cx="8352263" cy="1502875"/>
          </a:xfrm>
        </p:spPr>
        <p:txBody>
          <a:bodyPr/>
          <a:lstStyle/>
          <a:p>
            <a:endParaRPr lang="en-US" dirty="0">
              <a:latin typeface="Imperial Sans Text" panose="020B0503020202020204" pitchFamily="34" charset="77"/>
            </a:endParaRPr>
          </a:p>
          <a:p>
            <a:r>
              <a:rPr lang="en-US" b="1" dirty="0">
                <a:latin typeface="Imperial Sans Text" panose="020B0503020202020204" pitchFamily="34" charset="77"/>
              </a:rPr>
              <a:t>Staff briefing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364859"/>
            <a:ext cx="8229600" cy="1028283"/>
          </a:xfrm>
        </p:spPr>
        <p:txBody>
          <a:bodyPr/>
          <a:lstStyle/>
          <a:p>
            <a:r>
              <a:rPr lang="en-GB" sz="4400" b="1" dirty="0"/>
              <a:t>Teaching</a:t>
            </a:r>
            <a:br>
              <a:rPr lang="en-GB" sz="4400" b="1" dirty="0"/>
            </a:br>
            <a:r>
              <a:rPr lang="en-GB" sz="4400" b="1" dirty="0"/>
              <a:t>promotions</a:t>
            </a:r>
            <a:endParaRPr lang="en-US" sz="4400" b="1" dirty="0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501DAFC6-ECAE-99C0-92BD-A4E95FB597F5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457199" y="5539249"/>
            <a:ext cx="6400800" cy="339811"/>
          </a:xfrm>
        </p:spPr>
        <p:txBody>
          <a:bodyPr/>
          <a:lstStyle/>
          <a:p>
            <a:r>
              <a:rPr lang="en-GB" dirty="0"/>
              <a:t>12 November 2024</a:t>
            </a:r>
          </a:p>
        </p:txBody>
      </p:sp>
      <p:pic>
        <p:nvPicPr>
          <p:cNvPr id="5" name="Picture 4" descr="A group of people sitting in a lecture hall&#10;&#10;Description automatically generated">
            <a:extLst>
              <a:ext uri="{FF2B5EF4-FFF2-40B4-BE49-F238E27FC236}">
                <a16:creationId xmlns:a16="http://schemas.microsoft.com/office/drawing/2014/main" id="{225839E6-2717-1419-62C5-3089BDC0005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109839" y="914399"/>
            <a:ext cx="4576961" cy="496466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1664654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2C41F2F-E0FA-8208-0A5F-3A783B69A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87908"/>
            <a:ext cx="4015945" cy="507556"/>
          </a:xfrm>
        </p:spPr>
        <p:txBody>
          <a:bodyPr/>
          <a:lstStyle/>
          <a:p>
            <a:r>
              <a:rPr lang="en-US" dirty="0"/>
              <a:t>Application overview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346581"/>
            <a:ext cx="4114800" cy="3644104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Departments submit on behalf of </a:t>
            </a:r>
            <a:r>
              <a:rPr lang="en-GB" b="1" dirty="0">
                <a:solidFill>
                  <a:srgbClr val="7B68EE"/>
                </a:solidFill>
              </a:rPr>
              <a:t>all</a:t>
            </a:r>
            <a:r>
              <a:rPr lang="en-GB" dirty="0"/>
              <a:t> candidates: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Application form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Departmental form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Departmental citation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Attributable MEQ reports or (optionally) other feedback 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endParaRPr lang="en-GB" dirty="0"/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dirty="0"/>
              <a:t>Deadline: </a:t>
            </a:r>
            <a:r>
              <a:rPr lang="en-GB" b="1" dirty="0">
                <a:solidFill>
                  <a:srgbClr val="7B68EE"/>
                </a:solidFill>
              </a:rPr>
              <a:t>12 noon, 17 January 2025</a:t>
            </a:r>
          </a:p>
          <a:p>
            <a:pPr>
              <a:lnSpc>
                <a:spcPct val="120000"/>
              </a:lnSpc>
              <a:spcAft>
                <a:spcPts val="800"/>
              </a:spcAft>
            </a:pPr>
            <a:endParaRPr lang="en-GB" dirty="0"/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0EB1AFA7-4352-85C3-82EC-1A1E96D4DA4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 bwMode="auto">
          <a:xfrm>
            <a:off x="4979772" y="2074862"/>
            <a:ext cx="3707027" cy="27082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034678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2C41F2F-E0FA-8208-0A5F-3A783B69A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87908"/>
            <a:ext cx="4015945" cy="507556"/>
          </a:xfrm>
        </p:spPr>
        <p:txBody>
          <a:bodyPr/>
          <a:lstStyle/>
          <a:p>
            <a:r>
              <a:rPr lang="en-US" dirty="0"/>
              <a:t>Department process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346581"/>
            <a:ext cx="8167816" cy="3644104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Annual review all Teaching staff to identify potential candidates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Panel decides whether or not to support applications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Head of Department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5+ others including a professor and a senior member with educational responsibilities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For unsupported applications: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Department must submit the reasons (as well as the usual citation)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Applicants can still make a personal application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b="1" dirty="0">
                <a:solidFill>
                  <a:srgbClr val="7B68EE"/>
                </a:solidFill>
              </a:rPr>
              <a:t>Timing</a:t>
            </a:r>
            <a:r>
              <a:rPr lang="en-GB" dirty="0"/>
              <a:t> is a key consideration</a:t>
            </a:r>
          </a:p>
        </p:txBody>
      </p:sp>
    </p:spTree>
    <p:extLst>
      <p:ext uri="{BB962C8B-B14F-4D97-AF65-F5344CB8AC3E}">
        <p14:creationId xmlns:p14="http://schemas.microsoft.com/office/powerpoint/2010/main" val="23623706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2C41F2F-E0FA-8208-0A5F-3A783B69A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87908"/>
            <a:ext cx="4015945" cy="507556"/>
          </a:xfrm>
        </p:spPr>
        <p:txBody>
          <a:bodyPr/>
          <a:lstStyle/>
          <a:p>
            <a:r>
              <a:rPr lang="en-US" dirty="0"/>
              <a:t>Application form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346581"/>
            <a:ext cx="8167816" cy="3644104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dirty="0"/>
              <a:t>Divided into sections by </a:t>
            </a:r>
            <a:r>
              <a:rPr lang="en-GB" b="1" dirty="0">
                <a:solidFill>
                  <a:srgbClr val="7B68EE"/>
                </a:solidFill>
              </a:rPr>
              <a:t>activity</a:t>
            </a:r>
            <a:r>
              <a:rPr lang="en-GB" dirty="0"/>
              <a:t>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dirty="0"/>
              <a:t>Preamble and referee(s)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dirty="0"/>
              <a:t>A: Education (current and past contributions)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dirty="0"/>
              <a:t>B: Management, development and delivery of education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dirty="0"/>
              <a:t>C: Research (including educational innovation, evaluation and critical enquiry including evaluation and review of your own teaching practice)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dirty="0"/>
              <a:t>D: Leadership and management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dirty="0"/>
              <a:t>E: Working together (College values)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r>
              <a:rPr lang="en-GB" dirty="0"/>
              <a:t>Personal circumstances and COVID-19 impact</a:t>
            </a:r>
          </a:p>
        </p:txBody>
      </p:sp>
    </p:spTree>
    <p:extLst>
      <p:ext uri="{BB962C8B-B14F-4D97-AF65-F5344CB8AC3E}">
        <p14:creationId xmlns:p14="http://schemas.microsoft.com/office/powerpoint/2010/main" val="41451384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2C41F2F-E0FA-8208-0A5F-3A783B69A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87908"/>
            <a:ext cx="8390238" cy="507556"/>
          </a:xfrm>
        </p:spPr>
        <p:txBody>
          <a:bodyPr/>
          <a:lstStyle/>
          <a:p>
            <a:r>
              <a:rPr lang="en-US" dirty="0"/>
              <a:t>Practical tips for completing the application form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346581"/>
            <a:ext cx="8167816" cy="3644104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Be as </a:t>
            </a:r>
            <a:r>
              <a:rPr lang="en-GB" b="1" dirty="0">
                <a:solidFill>
                  <a:srgbClr val="7B68EE"/>
                </a:solidFill>
              </a:rPr>
              <a:t>concise</a:t>
            </a:r>
            <a:r>
              <a:rPr lang="en-GB" dirty="0"/>
              <a:t> as possible: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very long applications tend to dilute the most significant contributions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it is expected that all candidates will leave some parts </a:t>
            </a:r>
            <a:r>
              <a:rPr lang="en-GB" b="1" dirty="0">
                <a:solidFill>
                  <a:srgbClr val="7B68EE"/>
                </a:solidFill>
              </a:rPr>
              <a:t>blank</a:t>
            </a:r>
            <a:r>
              <a:rPr lang="en-GB" dirty="0"/>
              <a:t> e.g.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  <a:buFont typeface="Courier New" panose="02070309020205020404" pitchFamily="49" charset="0"/>
              <a:buChar char="o"/>
            </a:pPr>
            <a:r>
              <a:rPr lang="en-GB" sz="1800" dirty="0"/>
              <a:t>contributions to industry, the NHS and/or clinical practice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  <a:buFont typeface="Courier New" panose="02070309020205020404" pitchFamily="49" charset="0"/>
              <a:buChar char="o"/>
            </a:pPr>
            <a:r>
              <a:rPr lang="en-GB" sz="1800" dirty="0"/>
              <a:t>research grants and staff supervised</a:t>
            </a:r>
          </a:p>
          <a:p>
            <a:pPr lvl="2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  <a:buFont typeface="Courier New" panose="02070309020205020404" pitchFamily="49" charset="0"/>
              <a:buChar char="o"/>
            </a:pPr>
            <a:r>
              <a:rPr lang="en-GB" sz="1800" dirty="0"/>
              <a:t>according to job description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while application length may correlate with seniority, focus should be on progress since appointment / last promotion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Do </a:t>
            </a:r>
            <a:r>
              <a:rPr lang="en-GB" b="1" dirty="0">
                <a:solidFill>
                  <a:srgbClr val="7B68EE"/>
                </a:solidFill>
              </a:rPr>
              <a:t>not duplicate </a:t>
            </a:r>
            <a:r>
              <a:rPr lang="en-GB" dirty="0"/>
              <a:t>information – cross-reference if essential</a:t>
            </a:r>
          </a:p>
        </p:txBody>
      </p:sp>
    </p:spTree>
    <p:extLst>
      <p:ext uri="{BB962C8B-B14F-4D97-AF65-F5344CB8AC3E}">
        <p14:creationId xmlns:p14="http://schemas.microsoft.com/office/powerpoint/2010/main" val="17373844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2C41F2F-E0FA-8208-0A5F-3A783B69A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87908"/>
            <a:ext cx="8390238" cy="507556"/>
          </a:xfrm>
        </p:spPr>
        <p:txBody>
          <a:bodyPr/>
          <a:lstStyle/>
          <a:p>
            <a:r>
              <a:rPr lang="en-US" dirty="0"/>
              <a:t>References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346581"/>
            <a:ext cx="8167816" cy="3644104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Referees should be: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Academic or Teaching staff of appropriate seniority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External to the College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Independent of the candidates (in the last five years)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Candidate nominates one (supported) or two (unsupported)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Department nominates: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</a:pPr>
            <a:endParaRPr lang="en-GB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7DBF8DE5-1DFC-A79B-E569-9682A783CD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5861407"/>
              </p:ext>
            </p:extLst>
          </p:nvPr>
        </p:nvGraphicFramePr>
        <p:xfrm>
          <a:off x="1493108" y="4999252"/>
          <a:ext cx="6096000" cy="741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16000">
                  <a:extLst>
                    <a:ext uri="{9D8B030D-6E8A-4147-A177-3AD203B41FA5}">
                      <a16:colId xmlns:a16="http://schemas.microsoft.com/office/drawing/2014/main" val="429173558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70230476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994857673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166330916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3975139484"/>
                    </a:ext>
                  </a:extLst>
                </a:gridCol>
                <a:gridCol w="1016000">
                  <a:extLst>
                    <a:ext uri="{9D8B030D-6E8A-4147-A177-3AD203B41FA5}">
                      <a16:colId xmlns:a16="http://schemas.microsoft.com/office/drawing/2014/main" val="203964402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latin typeface="Imperial Sans Text" panose="020B0503020202020204" pitchFamily="34" charset="77"/>
                        </a:rPr>
                        <a:t>Level</a:t>
                      </a:r>
                    </a:p>
                  </a:txBody>
                  <a:tcPr>
                    <a:solidFill>
                      <a:srgbClr val="0000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Imperial Sans Text" panose="020B0503020202020204" pitchFamily="34" charset="77"/>
                        </a:rPr>
                        <a:t>3b</a:t>
                      </a:r>
                    </a:p>
                  </a:txBody>
                  <a:tcPr>
                    <a:solidFill>
                      <a:srgbClr val="0000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Imperial Sans Text" panose="020B0503020202020204" pitchFamily="34" charset="77"/>
                        </a:rPr>
                        <a:t>4</a:t>
                      </a:r>
                    </a:p>
                  </a:txBody>
                  <a:tcPr>
                    <a:solidFill>
                      <a:srgbClr val="0000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Imperial Sans Text" panose="020B0503020202020204" pitchFamily="34" charset="77"/>
                        </a:rPr>
                        <a:t>5</a:t>
                      </a:r>
                    </a:p>
                  </a:txBody>
                  <a:tcPr>
                    <a:solidFill>
                      <a:srgbClr val="0000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Imperial Sans Text" panose="020B0503020202020204" pitchFamily="34" charset="77"/>
                        </a:rPr>
                        <a:t>6</a:t>
                      </a:r>
                    </a:p>
                  </a:txBody>
                  <a:tcPr>
                    <a:solidFill>
                      <a:srgbClr val="0000C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latin typeface="Imperial Sans Text" panose="020B0503020202020204" pitchFamily="34" charset="77"/>
                        </a:rPr>
                        <a:t>7</a:t>
                      </a:r>
                    </a:p>
                  </a:txBody>
                  <a:tcPr>
                    <a:solidFill>
                      <a:srgbClr val="0000C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212756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GB" dirty="0">
                          <a:solidFill>
                            <a:schemeClr val="bg1"/>
                          </a:solidFill>
                          <a:latin typeface="Imperial Sans Text" panose="020B0503020202020204" pitchFamily="34" charset="77"/>
                        </a:rPr>
                        <a:t>Number</a:t>
                      </a:r>
                    </a:p>
                  </a:txBody>
                  <a:tcPr>
                    <a:solidFill>
                      <a:srgbClr val="7B68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Imperial Sans Text" panose="020B0503020202020204" pitchFamily="34" charset="77"/>
                        </a:rPr>
                        <a:t>0</a:t>
                      </a:r>
                    </a:p>
                  </a:txBody>
                  <a:tcPr>
                    <a:solidFill>
                      <a:srgbClr val="7B68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Imperial Sans Text" panose="020B0503020202020204" pitchFamily="34" charset="77"/>
                        </a:rPr>
                        <a:t>1</a:t>
                      </a:r>
                    </a:p>
                  </a:txBody>
                  <a:tcPr>
                    <a:solidFill>
                      <a:srgbClr val="7B68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Imperial Sans Text" panose="020B0503020202020204" pitchFamily="34" charset="77"/>
                        </a:rPr>
                        <a:t>2</a:t>
                      </a:r>
                    </a:p>
                  </a:txBody>
                  <a:tcPr>
                    <a:solidFill>
                      <a:srgbClr val="7B68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Imperial Sans Text" panose="020B0503020202020204" pitchFamily="34" charset="77"/>
                        </a:rPr>
                        <a:t>3</a:t>
                      </a:r>
                    </a:p>
                  </a:txBody>
                  <a:tcPr>
                    <a:solidFill>
                      <a:srgbClr val="7B68EE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>
                          <a:solidFill>
                            <a:schemeClr val="bg1"/>
                          </a:solidFill>
                          <a:latin typeface="Imperial Sans Text" panose="020B0503020202020204" pitchFamily="34" charset="77"/>
                        </a:rPr>
                        <a:t>5</a:t>
                      </a:r>
                    </a:p>
                  </a:txBody>
                  <a:tcPr>
                    <a:solidFill>
                      <a:srgbClr val="7B68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59689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9580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2C41F2F-E0FA-8208-0A5F-3A783B69A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87908"/>
            <a:ext cx="8390238" cy="507556"/>
          </a:xfrm>
        </p:spPr>
        <p:txBody>
          <a:bodyPr/>
          <a:lstStyle/>
          <a:p>
            <a:r>
              <a:rPr lang="en-US" dirty="0"/>
              <a:t>Interviews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346581"/>
            <a:ext cx="8167816" cy="3644104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Normally for levels 6 and 7, and level 5 where the panel or the candidate requests it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Clr>
                <a:srgbClr val="7B68EE"/>
              </a:buClr>
              <a:buSzPct val="120000"/>
            </a:pPr>
            <a:r>
              <a:rPr lang="en-GB" dirty="0"/>
              <a:t>Panel consists of: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Clr>
                <a:srgbClr val="7B68EE"/>
              </a:buClr>
              <a:buSzPct val="120000"/>
            </a:pPr>
            <a:r>
              <a:rPr lang="en-GB" dirty="0"/>
              <a:t>Vice-Provost (Education &amp; Student Experience) – Chair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Clr>
                <a:srgbClr val="7B68EE"/>
              </a:buClr>
              <a:buSzPct val="120000"/>
            </a:pPr>
            <a:r>
              <a:rPr lang="en-GB" dirty="0"/>
              <a:t>College Consul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400"/>
              </a:spcAft>
              <a:buClr>
                <a:srgbClr val="7B68EE"/>
              </a:buClr>
              <a:buSzPct val="120000"/>
            </a:pPr>
            <a:r>
              <a:rPr lang="en-GB" dirty="0"/>
              <a:t>Vice-Dean for Education (for applicants in faculties) or a suitable senior member (for applicants outside faculties)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other senior members to ensure expertise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Head of Department attends as an observer (unsupported applicants may request an alternative)</a:t>
            </a:r>
          </a:p>
        </p:txBody>
      </p:sp>
    </p:spTree>
    <p:extLst>
      <p:ext uri="{BB962C8B-B14F-4D97-AF65-F5344CB8AC3E}">
        <p14:creationId xmlns:p14="http://schemas.microsoft.com/office/powerpoint/2010/main" val="39408870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2C41F2F-E0FA-8208-0A5F-3A783B69A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87908"/>
            <a:ext cx="8390238" cy="507556"/>
          </a:xfrm>
        </p:spPr>
        <p:txBody>
          <a:bodyPr/>
          <a:lstStyle/>
          <a:p>
            <a:r>
              <a:rPr lang="en-US" dirty="0"/>
              <a:t>Unsuccessful applications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2346581"/>
            <a:ext cx="8167816" cy="3644104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Appeals considered on grounds that procedures were not followed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Feedback will be provided by Faculty or Education Office (usually in person)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Applicants may not resubmit in the following round without approval</a:t>
            </a:r>
          </a:p>
        </p:txBody>
      </p:sp>
    </p:spTree>
    <p:extLst>
      <p:ext uri="{BB962C8B-B14F-4D97-AF65-F5344CB8AC3E}">
        <p14:creationId xmlns:p14="http://schemas.microsoft.com/office/powerpoint/2010/main" val="27360405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5151B2A-A135-4F63-9453-3645B84941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Timeline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B74EBD9-C980-D4A0-1BE5-97050DD5CF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1793795"/>
              </p:ext>
            </p:extLst>
          </p:nvPr>
        </p:nvGraphicFramePr>
        <p:xfrm>
          <a:off x="457199" y="2373184"/>
          <a:ext cx="8229600" cy="3240000"/>
        </p:xfrm>
        <a:graphic>
          <a:graphicData uri="http://schemas.openxmlformats.org/drawingml/2006/table">
            <a:tbl>
              <a:tblPr bandRow="1">
                <a:tableStyleId>{073A0DAA-6AF3-43AB-8588-CEC1D06C72B9}</a:tableStyleId>
              </a:tblPr>
              <a:tblGrid>
                <a:gridCol w="4633785">
                  <a:extLst>
                    <a:ext uri="{9D8B030D-6E8A-4147-A177-3AD203B41FA5}">
                      <a16:colId xmlns:a16="http://schemas.microsoft.com/office/drawing/2014/main" val="1615866213"/>
                    </a:ext>
                  </a:extLst>
                </a:gridCol>
                <a:gridCol w="3595815">
                  <a:extLst>
                    <a:ext uri="{9D8B030D-6E8A-4147-A177-3AD203B41FA5}">
                      <a16:colId xmlns:a16="http://schemas.microsoft.com/office/drawing/2014/main" val="770129750"/>
                    </a:ext>
                  </a:extLst>
                </a:gridCol>
              </a:tblGrid>
              <a:tr h="540000">
                <a:tc>
                  <a:txBody>
                    <a:bodyPr/>
                    <a:lstStyle/>
                    <a:p>
                      <a:r>
                        <a:rPr lang="en-GB" dirty="0">
                          <a:latin typeface="Imperial Sans Text" panose="020B0503020202020204" pitchFamily="34" charset="77"/>
                        </a:rPr>
                        <a:t>Department submits applications to HR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Imperial Sans Text" panose="020B0503020202020204" pitchFamily="34" charset="77"/>
                        </a:rPr>
                        <a:t>12 noon on 17 January 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40190488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r>
                        <a:rPr lang="en-GB" dirty="0" err="1">
                          <a:latin typeface="Imperial Sans Text" panose="020B0503020202020204" pitchFamily="34" charset="77"/>
                        </a:rPr>
                        <a:t>FoE</a:t>
                      </a:r>
                      <a:r>
                        <a:rPr lang="en-GB" dirty="0">
                          <a:latin typeface="Imperial Sans Text" panose="020B0503020202020204" pitchFamily="34" charset="77"/>
                        </a:rPr>
                        <a:t> and ICBS interviews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Imperial Sans Text" panose="020B0503020202020204" pitchFamily="34" charset="77"/>
                        </a:rPr>
                        <a:t>Normally in March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99279030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r>
                        <a:rPr lang="en-GB" dirty="0" err="1">
                          <a:latin typeface="Imperial Sans Text" panose="020B0503020202020204" pitchFamily="34" charset="77"/>
                        </a:rPr>
                        <a:t>FoNS</a:t>
                      </a:r>
                      <a:r>
                        <a:rPr lang="en-GB" dirty="0">
                          <a:latin typeface="Imperial Sans Text" panose="020B0503020202020204" pitchFamily="34" charset="77"/>
                        </a:rPr>
                        <a:t> and EO interviews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Imperial Sans Text" panose="020B0503020202020204" pitchFamily="34" charset="77"/>
                        </a:rPr>
                        <a:t>Normally in April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1809126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r>
                        <a:rPr lang="en-GB" dirty="0" err="1">
                          <a:latin typeface="Imperial Sans Text" panose="020B0503020202020204" pitchFamily="34" charset="77"/>
                        </a:rPr>
                        <a:t>FoM</a:t>
                      </a:r>
                      <a:r>
                        <a:rPr lang="en-GB" dirty="0">
                          <a:latin typeface="Imperial Sans Text" panose="020B0503020202020204" pitchFamily="34" charset="77"/>
                        </a:rPr>
                        <a:t> interviews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Imperial Sans Text" panose="020B0503020202020204" pitchFamily="34" charset="77"/>
                        </a:rPr>
                        <a:t>Normally in May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90198261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r>
                        <a:rPr lang="en-GB" dirty="0">
                          <a:latin typeface="Imperial Sans Text" panose="020B0503020202020204" pitchFamily="34" charset="77"/>
                        </a:rPr>
                        <a:t>Promotions committee meets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Imperial Sans Text" panose="020B0503020202020204" pitchFamily="34" charset="77"/>
                        </a:rPr>
                        <a:t>Normally by July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98849315"/>
                  </a:ext>
                </a:extLst>
              </a:tr>
              <a:tr h="540000">
                <a:tc>
                  <a:txBody>
                    <a:bodyPr/>
                    <a:lstStyle/>
                    <a:p>
                      <a:r>
                        <a:rPr lang="en-GB" dirty="0">
                          <a:latin typeface="Imperial Sans Text" panose="020B0503020202020204" pitchFamily="34" charset="77"/>
                        </a:rPr>
                        <a:t>Promotions announced and take effect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dirty="0">
                          <a:latin typeface="Imperial Sans Text" panose="020B0503020202020204" pitchFamily="34" charset="77"/>
                        </a:rPr>
                        <a:t>1 September 2025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9392860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921213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1"/>
          </p:nvPr>
        </p:nvSpPr>
        <p:spPr>
          <a:xfrm>
            <a:off x="457200" y="2232000"/>
            <a:ext cx="4114800" cy="3644104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800"/>
              </a:spcBef>
              <a:buClr>
                <a:srgbClr val="7B68EE"/>
              </a:buClr>
              <a:buSzPct val="120000"/>
            </a:pPr>
            <a:r>
              <a:rPr lang="en-GB" dirty="0"/>
              <a:t>Information available from the Teaching Promotions website</a:t>
            </a:r>
            <a:endParaRPr lang="en-GB" dirty="0">
              <a:solidFill>
                <a:srgbClr val="FF0000"/>
              </a:solidFill>
            </a:endParaRPr>
          </a:p>
          <a:p>
            <a:pPr>
              <a:lnSpc>
                <a:spcPct val="120000"/>
              </a:lnSpc>
              <a:spcBef>
                <a:spcPts val="800"/>
              </a:spcBef>
              <a:buClr>
                <a:srgbClr val="7B68EE"/>
              </a:buClr>
              <a:buSzPct val="120000"/>
            </a:pPr>
            <a:r>
              <a:rPr lang="en-GB" dirty="0"/>
              <a:t>Recording of / slides from this briefing will be made available</a:t>
            </a:r>
          </a:p>
          <a:p>
            <a:pPr>
              <a:lnSpc>
                <a:spcPct val="120000"/>
              </a:lnSpc>
              <a:spcBef>
                <a:spcPts val="800"/>
              </a:spcBef>
              <a:buClr>
                <a:srgbClr val="7B68EE"/>
              </a:buClr>
              <a:buSzPct val="120000"/>
            </a:pPr>
            <a:r>
              <a:rPr lang="en-GB" dirty="0"/>
              <a:t>Questions will be summarised in a FAQ document</a:t>
            </a:r>
          </a:p>
          <a:p>
            <a:endParaRPr lang="en-GB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Further information</a:t>
            </a:r>
          </a:p>
        </p:txBody>
      </p:sp>
      <p:sp>
        <p:nvSpPr>
          <p:cNvPr id="4" name="Title 2">
            <a:extLst>
              <a:ext uri="{FF2B5EF4-FFF2-40B4-BE49-F238E27FC236}">
                <a16:creationId xmlns:a16="http://schemas.microsoft.com/office/drawing/2014/main" id="{89D0832A-4257-300E-ADDF-C6E6060A8BBB}"/>
              </a:ext>
            </a:extLst>
          </p:cNvPr>
          <p:cNvSpPr txBox="1">
            <a:spLocks/>
          </p:cNvSpPr>
          <p:nvPr/>
        </p:nvSpPr>
        <p:spPr>
          <a:xfrm>
            <a:off x="457200" y="4717141"/>
            <a:ext cx="8229600" cy="507556"/>
          </a:xfrm>
          <a:prstGeom prst="rect">
            <a:avLst/>
          </a:prstGeom>
        </p:spPr>
        <p:txBody>
          <a:bodyPr vert="horz" lIns="0" tIns="45720" rIns="0" bIns="0" rtlCol="0" anchor="ctr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1" kern="1200">
                <a:solidFill>
                  <a:srgbClr val="0085CA"/>
                </a:solidFill>
                <a:latin typeface="Arial"/>
                <a:ea typeface="+mj-ea"/>
                <a:cs typeface="Arial"/>
              </a:defRPr>
            </a:lvl1pPr>
          </a:lstStyle>
          <a:p>
            <a:r>
              <a:rPr lang="en-US" dirty="0">
                <a:solidFill>
                  <a:srgbClr val="7B68EE"/>
                </a:solidFill>
                <a:latin typeface="Imperial Sans Text" panose="020B0503020202020204" pitchFamily="34" charset="77"/>
              </a:rPr>
              <a:t>Any questions?</a:t>
            </a:r>
          </a:p>
        </p:txBody>
      </p:sp>
      <p:pic>
        <p:nvPicPr>
          <p:cNvPr id="7" name="Picture 6" descr="A person hiking on a rocky mountain&#10;&#10;Description automatically generated">
            <a:extLst>
              <a:ext uri="{FF2B5EF4-FFF2-40B4-BE49-F238E27FC236}">
                <a16:creationId xmlns:a16="http://schemas.microsoft.com/office/drawing/2014/main" id="{CCB9A6E8-E28A-2000-FC80-90C09B22A09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615370" y="685800"/>
            <a:ext cx="4071430" cy="548640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047040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E940537E-DD2F-4A01-A383-010199971BF1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57200" y="2346581"/>
            <a:ext cx="4114800" cy="3644104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1200"/>
              </a:spcBef>
              <a:buClr>
                <a:srgbClr val="7B68EE"/>
              </a:buClr>
              <a:buSzPct val="120000"/>
            </a:pPr>
            <a:r>
              <a:rPr lang="en-GB" dirty="0"/>
              <a:t>To recognise the important contributions made by Teaching staff to the College’s mission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>
                <a:srgbClr val="7B68EE"/>
              </a:buClr>
              <a:buSzPct val="120000"/>
            </a:pPr>
            <a:r>
              <a:rPr lang="en-GB" dirty="0"/>
              <a:t>To ensure that our overall package for reward and recognition is attractive and competitive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>
                <a:srgbClr val="7B68EE"/>
              </a:buClr>
              <a:buSzPct val="120000"/>
            </a:pPr>
            <a:r>
              <a:rPr lang="en-GB" dirty="0"/>
              <a:t>Note: Learning staff are being considered as part of a review that is under way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1A33591-E84B-44FA-8653-AB2AF1823C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Overarching aims</a:t>
            </a:r>
          </a:p>
        </p:txBody>
      </p:sp>
      <p:pic>
        <p:nvPicPr>
          <p:cNvPr id="7" name="Picture 6" descr="A group of people standing on a mountain top&#10;&#10;Description automatically generated">
            <a:extLst>
              <a:ext uri="{FF2B5EF4-FFF2-40B4-BE49-F238E27FC236}">
                <a16:creationId xmlns:a16="http://schemas.microsoft.com/office/drawing/2014/main" id="{2CE5DB19-6268-614E-5D3E-3BDE820AA08E}"/>
              </a:ext>
            </a:extLst>
          </p:cNvPr>
          <p:cNvPicPr>
            <a:picLocks noChangeAspect="1"/>
          </p:cNvPicPr>
          <p:nvPr/>
        </p:nvPicPr>
        <p:blipFill rotWithShape="1"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744995" y="763777"/>
            <a:ext cx="3941805" cy="52269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16022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1"/>
          </p:nvPr>
        </p:nvSpPr>
        <p:spPr>
          <a:xfrm>
            <a:off x="457200" y="2204180"/>
            <a:ext cx="4337222" cy="3644104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1200"/>
              </a:spcBef>
              <a:buClr>
                <a:srgbClr val="7B68EE"/>
              </a:buClr>
              <a:buSzPct val="120000"/>
            </a:pPr>
            <a:r>
              <a:rPr lang="en-GB" dirty="0"/>
              <a:t>Introduction of Level 7 role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>
                <a:srgbClr val="7B68EE"/>
              </a:buClr>
              <a:buSzPct val="120000"/>
            </a:pPr>
            <a:r>
              <a:rPr lang="en-GB" dirty="0"/>
              <a:t>Move to 29-point salary scale (as used for Academic &amp; Research job families)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>
                <a:srgbClr val="7B68EE"/>
              </a:buClr>
              <a:buSzPct val="120000"/>
            </a:pPr>
            <a:r>
              <a:rPr lang="en-GB" dirty="0"/>
              <a:t>Introduction of titles: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>
                <a:srgbClr val="7B68EE"/>
              </a:buClr>
              <a:buSzPct val="120000"/>
            </a:pPr>
            <a:r>
              <a:rPr lang="en-GB" dirty="0"/>
              <a:t>L6: Principal Lecturer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>
                <a:srgbClr val="7B68EE"/>
              </a:buClr>
              <a:buSzPct val="120000"/>
            </a:pPr>
            <a:r>
              <a:rPr lang="en-GB" dirty="0"/>
              <a:t>L7: Professor of Teaching in X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>
                <a:srgbClr val="7B68EE"/>
              </a:buClr>
              <a:buSzPct val="120000"/>
            </a:pPr>
            <a:r>
              <a:rPr lang="en-GB" dirty="0"/>
              <a:t>Introduction of 10 development days</a:t>
            </a:r>
          </a:p>
          <a:p>
            <a:pPr>
              <a:lnSpc>
                <a:spcPct val="120000"/>
              </a:lnSpc>
              <a:spcBef>
                <a:spcPts val="1200"/>
              </a:spcBef>
              <a:buClr>
                <a:srgbClr val="7B68EE"/>
              </a:buClr>
              <a:buSzPct val="120000"/>
            </a:pPr>
            <a:r>
              <a:rPr lang="en-GB" b="1" dirty="0">
                <a:solidFill>
                  <a:srgbClr val="0000CE"/>
                </a:solidFill>
              </a:rPr>
              <a:t>Annual promotion process aligned with Academic family</a:t>
            </a:r>
          </a:p>
        </p:txBody>
      </p:sp>
      <p:pic>
        <p:nvPicPr>
          <p:cNvPr id="5" name="Picture 4" descr="A person standing in front of a whiteboard&#10;&#10;Description automatically generated">
            <a:extLst>
              <a:ext uri="{FF2B5EF4-FFF2-40B4-BE49-F238E27FC236}">
                <a16:creationId xmlns:a16="http://schemas.microsoft.com/office/drawing/2014/main" id="{C4F9E38F-FBF7-978B-B730-3896ADD1D041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029200" y="838200"/>
            <a:ext cx="3657600" cy="518160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1" y="1246032"/>
            <a:ext cx="4572000" cy="686882"/>
          </a:xfrm>
        </p:spPr>
        <p:txBody>
          <a:bodyPr/>
          <a:lstStyle/>
          <a:p>
            <a:r>
              <a:rPr lang="en-GB" dirty="0"/>
              <a:t>Changes for the Teaching job family in 2024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2008032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2F1B4A02-2E64-677A-7F9C-775267AD8FD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2153" b="5204"/>
          <a:stretch/>
        </p:blipFill>
        <p:spPr>
          <a:xfrm>
            <a:off x="0" y="1995464"/>
            <a:ext cx="9144000" cy="4250724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Promotions processes</a:t>
            </a:r>
          </a:p>
        </p:txBody>
      </p:sp>
    </p:spTree>
    <p:extLst>
      <p:ext uri="{BB962C8B-B14F-4D97-AF65-F5344CB8AC3E}">
        <p14:creationId xmlns:p14="http://schemas.microsoft.com/office/powerpoint/2010/main" val="25067077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1"/>
          </p:nvPr>
        </p:nvSpPr>
        <p:spPr>
          <a:xfrm>
            <a:off x="457199" y="2231999"/>
            <a:ext cx="4480561" cy="4144087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600"/>
              </a:spcBef>
              <a:buClr>
                <a:srgbClr val="7B68EE"/>
              </a:buClr>
              <a:buSzPct val="120000"/>
            </a:pPr>
            <a:r>
              <a:rPr lang="en-GB" dirty="0"/>
              <a:t>Promotion / transfer to the following titles within the Academic job family: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>
                <a:srgbClr val="7B68EE"/>
              </a:buClr>
              <a:buSzPct val="120000"/>
            </a:pPr>
            <a:r>
              <a:rPr lang="en-GB" dirty="0"/>
              <a:t>Reader / Associate Professor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>
                <a:srgbClr val="7B68EE"/>
              </a:buClr>
              <a:buSzPct val="120000"/>
            </a:pPr>
            <a:r>
              <a:rPr lang="en-GB" dirty="0"/>
              <a:t>Professor</a:t>
            </a:r>
          </a:p>
          <a:p>
            <a:pPr>
              <a:lnSpc>
                <a:spcPct val="120000"/>
              </a:lnSpc>
              <a:spcBef>
                <a:spcPts val="600"/>
              </a:spcBef>
              <a:buClr>
                <a:srgbClr val="7B68EE"/>
              </a:buClr>
              <a:buSzPct val="120000"/>
            </a:pPr>
            <a:r>
              <a:rPr lang="en-GB" dirty="0"/>
              <a:t>Managed via the Academic promotion process</a:t>
            </a:r>
          </a:p>
          <a:p>
            <a:pPr>
              <a:lnSpc>
                <a:spcPct val="120000"/>
              </a:lnSpc>
              <a:spcBef>
                <a:spcPts val="600"/>
              </a:spcBef>
              <a:buClr>
                <a:srgbClr val="7B68EE"/>
              </a:buClr>
              <a:buSzPct val="120000"/>
            </a:pPr>
            <a:r>
              <a:rPr lang="en-GB" dirty="0"/>
              <a:t>Must meet the same criteria as for Reader / Professor</a:t>
            </a:r>
          </a:p>
          <a:p>
            <a:pPr lvl="1">
              <a:lnSpc>
                <a:spcPct val="120000"/>
              </a:lnSpc>
              <a:spcBef>
                <a:spcPts val="600"/>
              </a:spcBef>
              <a:buClr>
                <a:srgbClr val="7B68EE"/>
              </a:buClr>
              <a:buSzPct val="120000"/>
            </a:pPr>
            <a:r>
              <a:rPr lang="en-GB" dirty="0"/>
              <a:t>Particularly for research: emerging / established international reputation</a:t>
            </a:r>
          </a:p>
          <a:p>
            <a:pPr>
              <a:spcBef>
                <a:spcPts val="600"/>
              </a:spcBef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Academic pathway</a:t>
            </a:r>
          </a:p>
        </p:txBody>
      </p:sp>
      <p:pic>
        <p:nvPicPr>
          <p:cNvPr id="5" name="Picture 4" descr="A group of people sitting around a table&#10;&#10;Description automatically generated">
            <a:extLst>
              <a:ext uri="{FF2B5EF4-FFF2-40B4-BE49-F238E27FC236}">
                <a16:creationId xmlns:a16="http://schemas.microsoft.com/office/drawing/2014/main" id="{6DE2C768-ED7F-83DE-A4C7-FEBAAEE4DFEE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5239265" y="839137"/>
            <a:ext cx="3447535" cy="5179725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8752377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10">
            <a:extLst>
              <a:ext uri="{FF2B5EF4-FFF2-40B4-BE49-F238E27FC236}">
                <a16:creationId xmlns:a16="http://schemas.microsoft.com/office/drawing/2014/main" id="{ECEE1A08-5C21-4DEC-A0F3-97B28D3CF789}"/>
              </a:ext>
            </a:extLst>
          </p:cNvPr>
          <p:cNvSpPr/>
          <p:nvPr/>
        </p:nvSpPr>
        <p:spPr>
          <a:xfrm>
            <a:off x="6192882" y="2860003"/>
            <a:ext cx="1933847" cy="1939941"/>
          </a:xfrm>
          <a:prstGeom prst="ellipse">
            <a:avLst/>
          </a:prstGeom>
          <a:solidFill>
            <a:srgbClr val="E8CA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EDC46BE-431E-4A19-BD4D-8F897FDB0B05}"/>
              </a:ext>
            </a:extLst>
          </p:cNvPr>
          <p:cNvSpPr/>
          <p:nvPr/>
        </p:nvSpPr>
        <p:spPr>
          <a:xfrm>
            <a:off x="6483802" y="3151399"/>
            <a:ext cx="1352005" cy="1357148"/>
          </a:xfrm>
          <a:prstGeom prst="ellipse">
            <a:avLst/>
          </a:prstGeom>
          <a:solidFill>
            <a:srgbClr val="A38B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A103DC6D-4353-491C-9378-005C02DCFFAF}"/>
              </a:ext>
            </a:extLst>
          </p:cNvPr>
          <p:cNvSpPr/>
          <p:nvPr/>
        </p:nvSpPr>
        <p:spPr>
          <a:xfrm>
            <a:off x="6770640" y="3449130"/>
            <a:ext cx="778327" cy="761686"/>
          </a:xfrm>
          <a:prstGeom prst="ellipse">
            <a:avLst/>
          </a:prstGeom>
          <a:solidFill>
            <a:srgbClr val="7B68E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ECB553F-9700-416B-8E41-EAA49809A647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57199" y="2346581"/>
            <a:ext cx="5196027" cy="3644104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en-GB" b="1" i="1" dirty="0"/>
              <a:t>Types</a:t>
            </a:r>
            <a:r>
              <a:rPr lang="en-GB" i="1" dirty="0"/>
              <a:t> of pedagogic research and publication – concentric circles of influence </a:t>
            </a:r>
          </a:p>
          <a:p>
            <a:pPr>
              <a:lnSpc>
                <a:spcPct val="120000"/>
              </a:lnSpc>
              <a:spcBef>
                <a:spcPts val="800"/>
              </a:spcBef>
              <a:buClr>
                <a:srgbClr val="7B68EE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dirty="0"/>
              <a:t>Research about one’s own practice, for other practitioners</a:t>
            </a:r>
          </a:p>
          <a:p>
            <a:pPr>
              <a:lnSpc>
                <a:spcPct val="120000"/>
              </a:lnSpc>
              <a:spcBef>
                <a:spcPts val="800"/>
              </a:spcBef>
              <a:buClr>
                <a:srgbClr val="7B68EE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dirty="0"/>
              <a:t>Research about one’s own practice, for a broader audience of practitioners</a:t>
            </a:r>
          </a:p>
          <a:p>
            <a:pPr>
              <a:lnSpc>
                <a:spcPct val="120000"/>
              </a:lnSpc>
              <a:spcBef>
                <a:spcPts val="800"/>
              </a:spcBef>
              <a:buClr>
                <a:srgbClr val="7B68EE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dirty="0"/>
              <a:t>Applying findings from practice to education more broadly</a:t>
            </a:r>
          </a:p>
          <a:p>
            <a:pPr>
              <a:lnSpc>
                <a:spcPct val="120000"/>
              </a:lnSpc>
              <a:spcBef>
                <a:spcPts val="800"/>
              </a:spcBef>
              <a:buClr>
                <a:srgbClr val="7B68EE"/>
              </a:buClr>
              <a:buSzPct val="120000"/>
              <a:buFont typeface="Arial" panose="020B0604020202020204" pitchFamily="34" charset="0"/>
              <a:buChar char="•"/>
            </a:pPr>
            <a:r>
              <a:rPr lang="en-GB" dirty="0"/>
              <a:t>Being recognised authority in the field as a result of experience </a:t>
            </a:r>
          </a:p>
          <a:p>
            <a:pPr>
              <a:lnSpc>
                <a:spcPct val="120000"/>
              </a:lnSpc>
              <a:spcBef>
                <a:spcPts val="800"/>
              </a:spcBef>
            </a:pPr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CE407F6-C5F5-4EBC-92D7-CEC15CC96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Educational research 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9645E9D4-BD8C-4582-A67F-ADB0B5038F96}"/>
              </a:ext>
            </a:extLst>
          </p:cNvPr>
          <p:cNvSpPr/>
          <p:nvPr/>
        </p:nvSpPr>
        <p:spPr>
          <a:xfrm>
            <a:off x="6985631" y="3652995"/>
            <a:ext cx="348343" cy="353955"/>
          </a:xfrm>
          <a:prstGeom prst="ellipse">
            <a:avLst/>
          </a:prstGeom>
          <a:solidFill>
            <a:srgbClr val="0000C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80063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F8E77E5-EE8A-41FC-872C-AE1F3FC7CE7F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57198" y="2346581"/>
            <a:ext cx="8112035" cy="3644104"/>
          </a:xfrm>
        </p:spPr>
        <p:txBody>
          <a:bodyPr/>
          <a:lstStyle/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en-GB" b="1" i="1" dirty="0"/>
              <a:t>Types</a:t>
            </a:r>
            <a:r>
              <a:rPr lang="en-GB" i="1" dirty="0"/>
              <a:t> of literature</a:t>
            </a:r>
          </a:p>
          <a:p>
            <a:pPr>
              <a:lnSpc>
                <a:spcPct val="120000"/>
              </a:lnSpc>
              <a:spcBef>
                <a:spcPts val="800"/>
              </a:spcBef>
              <a:buClr>
                <a:srgbClr val="7B68EE"/>
              </a:buClr>
              <a:buSzPct val="120000"/>
            </a:pPr>
            <a:r>
              <a:rPr lang="en-GB" b="1" dirty="0"/>
              <a:t>Practice</a:t>
            </a:r>
            <a:r>
              <a:rPr lang="en-GB" dirty="0"/>
              <a:t> – reporting aspects of pedagogic practice. Written by practitioners, for practitioners; case-study type approach; local context. </a:t>
            </a:r>
            <a:endParaRPr lang="en-GB" b="1" dirty="0"/>
          </a:p>
          <a:p>
            <a:pPr>
              <a:lnSpc>
                <a:spcPct val="120000"/>
              </a:lnSpc>
              <a:spcBef>
                <a:spcPts val="800"/>
              </a:spcBef>
              <a:buClr>
                <a:srgbClr val="7B68EE"/>
              </a:buClr>
              <a:buSzPct val="120000"/>
            </a:pPr>
            <a:r>
              <a:rPr lang="en-GB" b="1" dirty="0"/>
              <a:t>Research</a:t>
            </a:r>
            <a:r>
              <a:rPr lang="en-GB" dirty="0"/>
              <a:t> – reporting pedagogic research studies, presenting empirical data. Related to practice of authors or others, but focus is presenting data and conclusions; used as evidence. </a:t>
            </a:r>
            <a:endParaRPr lang="en-GB" b="1" dirty="0"/>
          </a:p>
          <a:p>
            <a:pPr>
              <a:lnSpc>
                <a:spcPct val="120000"/>
              </a:lnSpc>
              <a:spcBef>
                <a:spcPts val="800"/>
              </a:spcBef>
              <a:buClr>
                <a:srgbClr val="7B68EE"/>
              </a:buClr>
              <a:buSzPct val="120000"/>
            </a:pPr>
            <a:r>
              <a:rPr lang="en-GB" b="1" dirty="0"/>
              <a:t>Theoretical </a:t>
            </a:r>
            <a:r>
              <a:rPr lang="en-GB" dirty="0"/>
              <a:t>– range of evidence to present, clarify or critique pedagogic theory or theoretical frameworks. Written by academic theorists.</a:t>
            </a:r>
          </a:p>
          <a:p>
            <a:pPr>
              <a:lnSpc>
                <a:spcPct val="120000"/>
              </a:lnSpc>
              <a:spcBef>
                <a:spcPts val="800"/>
              </a:spcBef>
              <a:buClr>
                <a:srgbClr val="7B68EE"/>
              </a:buClr>
              <a:buSzPct val="120000"/>
            </a:pPr>
            <a:r>
              <a:rPr lang="en-GB" b="1" dirty="0"/>
              <a:t>Policy</a:t>
            </a:r>
            <a:r>
              <a:rPr lang="en-GB" dirty="0"/>
              <a:t> – presenting vision of ‘best practice’, using evidence. Written by government, professional bodies, senior practitioners etc.  </a:t>
            </a:r>
          </a:p>
          <a:p>
            <a:endParaRPr lang="en-GB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ECF9A69-D5F7-4ED3-9BE6-6EA56457C9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Educational research </a:t>
            </a:r>
          </a:p>
        </p:txBody>
      </p:sp>
    </p:spTree>
    <p:extLst>
      <p:ext uri="{BB962C8B-B14F-4D97-AF65-F5344CB8AC3E}">
        <p14:creationId xmlns:p14="http://schemas.microsoft.com/office/powerpoint/2010/main" val="2585991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0312E2D2-4612-42AC-9FE3-BE26E2C6B8EA}"/>
              </a:ext>
            </a:extLst>
          </p:cNvPr>
          <p:cNvSpPr>
            <a:spLocks noGrp="1"/>
          </p:cNvSpPr>
          <p:nvPr>
            <p:ph idx="11"/>
          </p:nvPr>
        </p:nvSpPr>
        <p:spPr>
          <a:xfrm>
            <a:off x="457199" y="2346581"/>
            <a:ext cx="7336972" cy="3644104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800"/>
              </a:spcBef>
              <a:buClr>
                <a:srgbClr val="7B68EE"/>
              </a:buClr>
              <a:buSzPct val="120000"/>
            </a:pPr>
            <a:r>
              <a:rPr lang="en-GB" dirty="0"/>
              <a:t>The quality of outputs in educational research is expected to be of the highest quality, in line with expectations from other disciplinary areas represented within the university. </a:t>
            </a:r>
          </a:p>
          <a:p>
            <a:pPr>
              <a:lnSpc>
                <a:spcPct val="120000"/>
              </a:lnSpc>
              <a:spcBef>
                <a:spcPts val="800"/>
              </a:spcBef>
              <a:buClr>
                <a:srgbClr val="7B68EE"/>
              </a:buClr>
              <a:buSzPct val="120000"/>
            </a:pPr>
            <a:r>
              <a:rPr lang="en-GB" dirty="0"/>
              <a:t>It will take time to develop expertise to this level. </a:t>
            </a:r>
          </a:p>
          <a:p>
            <a:pPr>
              <a:lnSpc>
                <a:spcPct val="120000"/>
              </a:lnSpc>
              <a:spcBef>
                <a:spcPts val="800"/>
              </a:spcBef>
              <a:buClr>
                <a:srgbClr val="7B68EE"/>
              </a:buClr>
              <a:buSzPct val="120000"/>
            </a:pPr>
            <a:r>
              <a:rPr lang="en-GB" dirty="0"/>
              <a:t>In this context, it is important to recognise that for publications in education and social science there may be other markers of quality, and different approaches to establishing a ‘profile’ and evidencing ‘impact’, which may not be typical in other disciplinary areas.</a:t>
            </a:r>
          </a:p>
          <a:p>
            <a:pPr marL="0" indent="0">
              <a:lnSpc>
                <a:spcPct val="120000"/>
              </a:lnSpc>
              <a:spcBef>
                <a:spcPts val="800"/>
              </a:spcBef>
              <a:buNone/>
            </a:pPr>
            <a:r>
              <a:rPr lang="en-GB" dirty="0"/>
              <a:t>Further guidance available in the Academic Promotions process.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D275974E-C128-444E-B953-CB46324033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Educational research </a:t>
            </a:r>
          </a:p>
        </p:txBody>
      </p:sp>
    </p:spTree>
    <p:extLst>
      <p:ext uri="{BB962C8B-B14F-4D97-AF65-F5344CB8AC3E}">
        <p14:creationId xmlns:p14="http://schemas.microsoft.com/office/powerpoint/2010/main" val="2240087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2C41F2F-E0FA-8208-0A5F-3A783B69A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487908"/>
            <a:ext cx="4015945" cy="507556"/>
          </a:xfrm>
        </p:spPr>
        <p:txBody>
          <a:bodyPr/>
          <a:lstStyle/>
          <a:p>
            <a:r>
              <a:rPr lang="en-US" dirty="0"/>
              <a:t>Teaching pathway</a:t>
            </a:r>
            <a:endParaRPr lang="en-GB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1" y="2346581"/>
            <a:ext cx="3880022" cy="3644104"/>
          </a:xfrm>
        </p:spPr>
        <p:txBody>
          <a:bodyPr/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Criteria in new role profiles: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Contribution to Imperial’s educational mission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Innovation and evaluation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Leadership and management</a:t>
            </a:r>
          </a:p>
          <a:p>
            <a:pPr lvl="1"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Profession and practice</a:t>
            </a:r>
          </a:p>
          <a:p>
            <a:pPr>
              <a:lnSpc>
                <a:spcPct val="120000"/>
              </a:lnSpc>
              <a:spcBef>
                <a:spcPts val="0"/>
              </a:spcBef>
              <a:spcAft>
                <a:spcPts val="800"/>
              </a:spcAft>
              <a:buClr>
                <a:srgbClr val="7B68EE"/>
              </a:buClr>
              <a:buSzPct val="120000"/>
            </a:pPr>
            <a:r>
              <a:rPr lang="en-GB" dirty="0"/>
              <a:t>Growing sphere of influence with seniority</a:t>
            </a:r>
          </a:p>
          <a:p>
            <a:pPr>
              <a:lnSpc>
                <a:spcPct val="120000"/>
              </a:lnSpc>
              <a:spcAft>
                <a:spcPts val="800"/>
              </a:spcAft>
            </a:pPr>
            <a:endParaRPr lang="en-GB" dirty="0"/>
          </a:p>
        </p:txBody>
      </p:sp>
      <p:pic>
        <p:nvPicPr>
          <p:cNvPr id="7" name="Picture 6" descr="A group of people in a classroom&#10;&#10;Description automatically generated">
            <a:extLst>
              <a:ext uri="{FF2B5EF4-FFF2-40B4-BE49-F238E27FC236}">
                <a16:creationId xmlns:a16="http://schemas.microsoft.com/office/drawing/2014/main" id="{8E386489-E603-6091-BC38-BB44DDE94C8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473146" y="838471"/>
            <a:ext cx="4213654" cy="5183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623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4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Imperial College London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Imperial College London Presentation">
      <a:dk1>
        <a:srgbClr val="000000"/>
      </a:dk1>
      <a:lt1>
        <a:sysClr val="window" lastClr="FFFFFF"/>
      </a:lt1>
      <a:dk2>
        <a:srgbClr val="003E74"/>
      </a:dk2>
      <a:lt2>
        <a:srgbClr val="9D9D9D"/>
      </a:lt2>
      <a:accent1>
        <a:srgbClr val="0085CA"/>
      </a:accent1>
      <a:accent2>
        <a:srgbClr val="006EAF"/>
      </a:accent2>
      <a:accent3>
        <a:srgbClr val="0CA1CD"/>
      </a:accent3>
      <a:accent4>
        <a:srgbClr val="008EAA"/>
      </a:accent4>
      <a:accent5>
        <a:srgbClr val="379F9F"/>
      </a:accent5>
      <a:accent6>
        <a:srgbClr val="0085CA"/>
      </a:accent6>
      <a:hlink>
        <a:srgbClr val="0085CA"/>
      </a:hlink>
      <a:folHlink>
        <a:srgbClr val="0085CA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78188c8-1063-476a-89a9-6740c61c8559" xsi:nil="true"/>
    <lcf76f155ced4ddcb4097134ff3c332f xmlns="e6b812b5-a256-4a92-ac9e-f4ec77cbb0e5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BB2BB4165FF4F49BD81D180BB3C6A5C" ma:contentTypeVersion="17" ma:contentTypeDescription="Create a new document." ma:contentTypeScope="" ma:versionID="89150fed3c992f5e7fc8578240355cab">
  <xsd:schema xmlns:xsd="http://www.w3.org/2001/XMLSchema" xmlns:xs="http://www.w3.org/2001/XMLSchema" xmlns:p="http://schemas.microsoft.com/office/2006/metadata/properties" xmlns:ns2="e6b812b5-a256-4a92-ac9e-f4ec77cbb0e5" xmlns:ns3="378188c8-1063-476a-89a9-6740c61c8559" targetNamespace="http://schemas.microsoft.com/office/2006/metadata/properties" ma:root="true" ma:fieldsID="d7facb54252d1e9283861a4316ca3710" ns2:_="" ns3:_="">
    <xsd:import namespace="e6b812b5-a256-4a92-ac9e-f4ec77cbb0e5"/>
    <xsd:import namespace="378188c8-1063-476a-89a9-6740c61c855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b812b5-a256-4a92-ac9e-f4ec77cbb0e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74661dae-d6df-48fc-a54e-a577d2899e9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8188c8-1063-476a-89a9-6740c61c8559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bfee51a8-4ba8-49a6-8a2e-523a224b9b02}" ma:internalName="TaxCatchAll" ma:showField="CatchAllData" ma:web="378188c8-1063-476a-89a9-6740c61c855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5D69DE8-46F0-479C-96BD-9F75ED0659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F8AA838-F81E-4D83-93DA-A62BFA9F8259}">
  <ds:schemaRefs>
    <ds:schemaRef ds:uri="e6b812b5-a256-4a92-ac9e-f4ec77cbb0e5"/>
    <ds:schemaRef ds:uri="http://purl.org/dc/elements/1.1/"/>
    <ds:schemaRef ds:uri="378188c8-1063-476a-89a9-6740c61c8559"/>
    <ds:schemaRef ds:uri="http://schemas.microsoft.com/office/2006/metadata/properties"/>
    <ds:schemaRef ds:uri="http://purl.org/dc/terms/"/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17A6B3F-74FE-479E-A7DA-3236C4F3F0AD}">
  <ds:schemaRefs>
    <ds:schemaRef ds:uri="378188c8-1063-476a-89a9-6740c61c8559"/>
    <ds:schemaRef ds:uri="e6b812b5-a256-4a92-ac9e-f4ec77cbb0e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983</Words>
  <Application>Microsoft Office PowerPoint</Application>
  <PresentationFormat>On-screen Show (4:3)</PresentationFormat>
  <Paragraphs>159</Paragraphs>
  <Slides>18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2" baseType="lpstr">
      <vt:lpstr>Arial</vt:lpstr>
      <vt:lpstr>Courier New</vt:lpstr>
      <vt:lpstr>Imperial Sans Text</vt:lpstr>
      <vt:lpstr>Imperial College London Theme</vt:lpstr>
      <vt:lpstr>Teaching promotions</vt:lpstr>
      <vt:lpstr>Overarching aims</vt:lpstr>
      <vt:lpstr>Changes for the Teaching job family in 2024</vt:lpstr>
      <vt:lpstr>Promotions processes</vt:lpstr>
      <vt:lpstr>Academic pathway</vt:lpstr>
      <vt:lpstr>Educational research </vt:lpstr>
      <vt:lpstr>Educational research </vt:lpstr>
      <vt:lpstr>Educational research </vt:lpstr>
      <vt:lpstr>Teaching pathway</vt:lpstr>
      <vt:lpstr>Application overview</vt:lpstr>
      <vt:lpstr>Department process</vt:lpstr>
      <vt:lpstr>Application form</vt:lpstr>
      <vt:lpstr>Practical tips for completing the application form</vt:lpstr>
      <vt:lpstr>References</vt:lpstr>
      <vt:lpstr>Interviews</vt:lpstr>
      <vt:lpstr>Unsuccessful applications</vt:lpstr>
      <vt:lpstr>Timeline</vt:lpstr>
      <vt:lpstr>Further information</vt:lpstr>
    </vt:vector>
  </TitlesOfParts>
  <Company>Imperial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Teaching Promotions Briefings 2025</dc:title>
  <dc:creator>Abby Bolt</dc:creator>
  <cp:lastModifiedBy>Birdy, Daljeet</cp:lastModifiedBy>
  <cp:revision>4</cp:revision>
  <cp:lastPrinted>2017-12-12T11:42:55Z</cp:lastPrinted>
  <dcterms:created xsi:type="dcterms:W3CDTF">2017-02-16T14:49:58Z</dcterms:created>
  <dcterms:modified xsi:type="dcterms:W3CDTF">2025-01-08T19:49:49Z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25627131-CA4A-4A2A-8014-41932B46F77D</vt:lpwstr>
  </property>
  <property fmtid="{D5CDD505-2E9C-101B-9397-08002B2CF9AE}" pid="3" name="ArticulatePath">
    <vt:lpwstr>DRAFT slides HoDs lunch 12 Dec 17</vt:lpwstr>
  </property>
  <property fmtid="{D5CDD505-2E9C-101B-9397-08002B2CF9AE}" pid="4" name="ContentTypeId">
    <vt:lpwstr>0x010100DBB2BB4165FF4F49BD81D180BB3C6A5C</vt:lpwstr>
  </property>
  <property fmtid="{D5CDD505-2E9C-101B-9397-08002B2CF9AE}" pid="5" name="MediaServiceImageTags">
    <vt:lpwstr/>
  </property>
</Properties>
</file>