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9"/>
  </p:notesMasterIdLst>
  <p:handoutMasterIdLst>
    <p:handoutMasterId r:id="rId20"/>
  </p:handoutMasterIdLst>
  <p:sldIdLst>
    <p:sldId id="1187" r:id="rId2"/>
    <p:sldId id="1239" r:id="rId3"/>
    <p:sldId id="1242" r:id="rId4"/>
    <p:sldId id="1267" r:id="rId5"/>
    <p:sldId id="1268" r:id="rId6"/>
    <p:sldId id="1269" r:id="rId7"/>
    <p:sldId id="1275" r:id="rId8"/>
    <p:sldId id="1265" r:id="rId9"/>
    <p:sldId id="1255" r:id="rId10"/>
    <p:sldId id="1260" r:id="rId11"/>
    <p:sldId id="1250" r:id="rId12"/>
    <p:sldId id="1246" r:id="rId13"/>
    <p:sldId id="1261" r:id="rId14"/>
    <p:sldId id="256" r:id="rId15"/>
    <p:sldId id="284" r:id="rId16"/>
    <p:sldId id="281" r:id="rId17"/>
    <p:sldId id="283" r:id="rId18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3B5D69"/>
    <a:srgbClr val="625657"/>
    <a:srgbClr val="A8857C"/>
    <a:srgbClr val="AD7E78"/>
    <a:srgbClr val="9B8281"/>
    <a:srgbClr val="5E7986"/>
    <a:srgbClr val="8C7059"/>
    <a:srgbClr val="896E59"/>
    <a:srgbClr val="365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97" autoAdjust="0"/>
    <p:restoredTop sz="90104" autoAdjust="0"/>
  </p:normalViewPr>
  <p:slideViewPr>
    <p:cSldViewPr>
      <p:cViewPr varScale="1">
        <p:scale>
          <a:sx n="67" d="100"/>
          <a:sy n="67" d="100"/>
        </p:scale>
        <p:origin x="72" y="45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076" y="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3F250-43EB-4FF1-A5AB-264E40FB6E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27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CE7D1-3892-480C-B3FD-8D8673880A58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271EB-EB5B-4DD6-B4E8-BFB45F1D04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16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42833"/>
            <a:ext cx="8534400" cy="604513"/>
          </a:xfrm>
        </p:spPr>
        <p:txBody>
          <a:bodyPr/>
          <a:lstStyle>
            <a:lvl1pPr marL="0" indent="0" algn="l">
              <a:buNone/>
              <a:defRPr sz="3200">
                <a:solidFill>
                  <a:srgbClr val="000000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96689"/>
            <a:ext cx="10972800" cy="1143000"/>
          </a:xfrm>
        </p:spPr>
        <p:txBody>
          <a:bodyPr/>
          <a:lstStyle>
            <a:lvl1pPr algn="l">
              <a:defRPr sz="5333" b="0">
                <a:solidFill>
                  <a:srgbClr val="003E7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273581"/>
            <a:ext cx="8534400" cy="339811"/>
          </a:xfrm>
        </p:spPr>
        <p:txBody>
          <a:bodyPr/>
          <a:lstStyle>
            <a:lvl1pPr marL="0" indent="0" algn="l">
              <a:buNone/>
              <a:defRPr sz="1600" baseline="0">
                <a:solidFill>
                  <a:srgbClr val="002548"/>
                </a:solidFill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GB" dirty="0"/>
              <a:t>Click to edit author name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0372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10108"/>
            <a:ext cx="4948811" cy="957848"/>
          </a:xfrm>
        </p:spPr>
        <p:txBody>
          <a:bodyPr/>
          <a:lstStyle>
            <a:lvl1pPr marL="0" indent="0" algn="l">
              <a:buNone/>
              <a:defRPr sz="3200">
                <a:solidFill>
                  <a:srgbClr val="000000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609600" y="1545983"/>
            <a:ext cx="4948811" cy="2153335"/>
          </a:xfrm>
        </p:spPr>
        <p:txBody>
          <a:bodyPr/>
          <a:lstStyle>
            <a:lvl1pPr>
              <a:defRPr sz="5333" b="0">
                <a:solidFill>
                  <a:srgbClr val="003E7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491351"/>
            <a:ext cx="4801568" cy="339811"/>
          </a:xfrm>
        </p:spPr>
        <p:txBody>
          <a:bodyPr/>
          <a:lstStyle>
            <a:lvl1pPr marL="0" indent="0" algn="l">
              <a:buNone/>
              <a:defRPr sz="1600" baseline="0">
                <a:solidFill>
                  <a:srgbClr val="002548"/>
                </a:solidFill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GB" dirty="0"/>
              <a:t>Click to edit author name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341535" y="1546225"/>
            <a:ext cx="5240867" cy="4284936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90126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on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46582"/>
            <a:ext cx="10972800" cy="3484580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 sz="1600"/>
            </a:lvl3pPr>
            <a:lvl4pPr>
              <a:buClr>
                <a:srgbClr val="002548"/>
              </a:buClr>
              <a:defRPr sz="1600"/>
            </a:lvl4pPr>
            <a:lvl5pPr>
              <a:buClr>
                <a:srgbClr val="002548"/>
              </a:buClr>
              <a:defRPr sz="1600">
                <a:latin typeface="+mn-lt"/>
              </a:defRPr>
            </a:lvl5pPr>
            <a:lvl6pPr marL="3047924" indent="0">
              <a:buNone/>
              <a:defRPr sz="1867" baseline="0">
                <a:latin typeface="+mn-lt"/>
              </a:defRPr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48633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609601" y="2346582"/>
            <a:ext cx="5267836" cy="3484580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6314564" y="2346582"/>
            <a:ext cx="5267837" cy="3484580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224870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with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609601" y="2346582"/>
            <a:ext cx="5267836" cy="3484580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487909"/>
            <a:ext cx="10972800" cy="5075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314564" y="2346582"/>
            <a:ext cx="5267837" cy="2598663"/>
          </a:xfrm>
        </p:spPr>
        <p:txBody>
          <a:bodyPr/>
          <a:lstStyle>
            <a:lvl1pPr marL="0" indent="0">
              <a:buClr>
                <a:srgbClr val="0085CA"/>
              </a:buClr>
              <a:buNone/>
              <a:defRPr sz="3733" b="0" i="1" baseline="0">
                <a:solidFill>
                  <a:srgbClr val="003E74"/>
                </a:solidFill>
              </a:defRPr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“Click to add a quote”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314019" y="5187001"/>
            <a:ext cx="5268383" cy="644160"/>
          </a:xfr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 sz="1600" baseline="0">
                <a:solidFill>
                  <a:srgbClr val="002548"/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/>
            </a:pPr>
            <a:r>
              <a:rPr lang="en-GB" dirty="0"/>
              <a:t>Click to add quote attribution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50597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 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609601" y="2346582"/>
            <a:ext cx="5267836" cy="3484580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487909"/>
            <a:ext cx="10972800" cy="5075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314019" y="2346583"/>
            <a:ext cx="5268383" cy="2635477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314019" y="5256947"/>
            <a:ext cx="5268383" cy="570541"/>
          </a:xfrm>
        </p:spPr>
        <p:txBody>
          <a:bodyPr/>
          <a:lstStyle>
            <a:lvl1pPr marL="0" indent="0">
              <a:buNone/>
              <a:defRPr sz="1333">
                <a:solidFill>
                  <a:srgbClr val="002548"/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44781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/media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09601" y="1487908"/>
            <a:ext cx="10972801" cy="3518693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5260620"/>
            <a:ext cx="5268383" cy="570541"/>
          </a:xfrm>
        </p:spPr>
        <p:txBody>
          <a:bodyPr/>
          <a:lstStyle>
            <a:lvl1pPr marL="0" indent="0">
              <a:buNone/>
              <a:defRPr sz="1333">
                <a:solidFill>
                  <a:srgbClr val="002548"/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3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/media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09601" y="1487908"/>
            <a:ext cx="5268383" cy="3481880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</a:lstStyle>
          <a:p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5260620"/>
            <a:ext cx="5268383" cy="570541"/>
          </a:xfrm>
        </p:spPr>
        <p:txBody>
          <a:bodyPr/>
          <a:lstStyle>
            <a:lvl1pPr marL="0" indent="0">
              <a:buNone/>
              <a:defRPr sz="1333">
                <a:solidFill>
                  <a:srgbClr val="002548"/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314019" y="1487910"/>
            <a:ext cx="5268383" cy="1972535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314019" y="3754952"/>
            <a:ext cx="5268383" cy="2076211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254487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66228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lege_Powerpoint_Background_16-9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1172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46582"/>
            <a:ext cx="10972800" cy="34845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87909"/>
            <a:ext cx="10972800" cy="507556"/>
          </a:xfrm>
          <a:prstGeom prst="rect">
            <a:avLst/>
          </a:prstGeom>
        </p:spPr>
        <p:txBody>
          <a:bodyPr vert="horz" lIns="0" tIns="4572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1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hdr="0"/>
  <p:txStyles>
    <p:titleStyle>
      <a:lvl1pPr algn="l" defTabSz="609585" rtl="0" eaLnBrk="1" latinLnBrk="0" hangingPunct="1">
        <a:spcBef>
          <a:spcPct val="0"/>
        </a:spcBef>
        <a:buNone/>
        <a:defRPr sz="3200" b="1" kern="1200">
          <a:solidFill>
            <a:srgbClr val="003E74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Clr>
          <a:srgbClr val="002548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Clr>
          <a:srgbClr val="002548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Clr>
          <a:srgbClr val="002548"/>
        </a:buClr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Clr>
          <a:srgbClr val="002548"/>
        </a:buClr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Clr>
          <a:srgbClr val="002548"/>
        </a:buClr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mperial.ac.uk/academic-english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perial.ac.uk/computing/current-students/postgraduate-student-welfare/extensions-and-mitigating-circumstances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c.gilchrist@imperial.ac.uk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erialcollegehealthcentre.co.uk/" TargetMode="External"/><Relationship Id="rId2" Type="http://schemas.openxmlformats.org/officeDocument/2006/relationships/hyperlink" Target="http://www.imperial.ac.uk/counselling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imperial.ac.uk/study/international-students" TargetMode="External"/><Relationship Id="rId4" Type="http://schemas.openxmlformats.org/officeDocument/2006/relationships/hyperlink" Target="http://www.imperial.ac.uk/chaplaincy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erial.ac.uk/student-hub" TargetMode="External"/><Relationship Id="rId2" Type="http://schemas.openxmlformats.org/officeDocument/2006/relationships/hyperlink" Target="http://www.imperial.ac.uk/student-support-zon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mperial.ac.uk/students/success-guid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3768404" y="3068960"/>
            <a:ext cx="5904656" cy="2016224"/>
          </a:xfrm>
        </p:spPr>
        <p:txBody>
          <a:bodyPr/>
          <a:lstStyle/>
          <a:p>
            <a:pPr algn="l"/>
            <a:r>
              <a:rPr lang="en-GB" sz="3200" dirty="0"/>
              <a:t>Dr Thomas Lancaster</a:t>
            </a:r>
          </a:p>
          <a:p>
            <a:pPr algn="l"/>
            <a:r>
              <a:rPr lang="en-GB" sz="3200" dirty="0"/>
              <a:t>PGT Senior Tutor</a:t>
            </a:r>
          </a:p>
          <a:p>
            <a:pPr algn="l"/>
            <a:r>
              <a:rPr lang="en-GB" sz="3200" b="0" dirty="0"/>
              <a:t>t.lancaster@imperial.ac.uk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7409" y="1601581"/>
            <a:ext cx="7971160" cy="863600"/>
          </a:xfrm>
        </p:spPr>
        <p:txBody>
          <a:bodyPr/>
          <a:lstStyle/>
          <a:p>
            <a:r>
              <a:rPr lang="en-GB" sz="5000" dirty="0"/>
              <a:t>Senior Tutor Welcome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696"/>
          <a:stretch/>
        </p:blipFill>
        <p:spPr>
          <a:xfrm>
            <a:off x="1487488" y="3056822"/>
            <a:ext cx="1512168" cy="18259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5DD4BA5-F981-FCB3-E88C-36C55889D7CE}"/>
              </a:ext>
            </a:extLst>
          </p:cNvPr>
          <p:cNvSpPr txBox="1">
            <a:spLocks/>
          </p:cNvSpPr>
          <p:nvPr/>
        </p:nvSpPr>
        <p:spPr>
          <a:xfrm>
            <a:off x="8738568" y="662859"/>
            <a:ext cx="2843833" cy="3122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r" defTabSz="609585" rtl="0" eaLnBrk="1" latinLnBrk="0" hangingPunct="1">
              <a:spcBef>
                <a:spcPct val="20000"/>
              </a:spcBef>
              <a:buClr>
                <a:srgbClr val="002548"/>
              </a:buClr>
              <a:buFont typeface="Arial"/>
              <a:buNone/>
              <a:defRPr sz="1333" b="1" kern="1200">
                <a:solidFill>
                  <a:srgbClr val="003E74"/>
                </a:solidFill>
                <a:latin typeface="Arial"/>
                <a:ea typeface="+mn-ea"/>
                <a:cs typeface="Arial"/>
              </a:defRPr>
            </a:lvl1pPr>
            <a:lvl2pPr marL="609585" indent="0" algn="l" defTabSz="609585" rtl="0" eaLnBrk="1" latinLnBrk="0" hangingPunct="1">
              <a:spcBef>
                <a:spcPct val="20000"/>
              </a:spcBef>
              <a:buClr>
                <a:srgbClr val="002548"/>
              </a:buClr>
              <a:buFont typeface="Arial"/>
              <a:buNone/>
              <a:defRPr sz="1600" kern="1200">
                <a:solidFill>
                  <a:srgbClr val="003E74"/>
                </a:solidFill>
                <a:latin typeface="Arial"/>
                <a:ea typeface="+mn-ea"/>
                <a:cs typeface="Arial"/>
              </a:defRPr>
            </a:lvl2pPr>
            <a:lvl3pPr marL="1219170" indent="0" algn="l" defTabSz="609585" rtl="0" eaLnBrk="1" latinLnBrk="0" hangingPunct="1">
              <a:spcBef>
                <a:spcPct val="20000"/>
              </a:spcBef>
              <a:buClr>
                <a:srgbClr val="002548"/>
              </a:buClr>
              <a:buFont typeface="Arial"/>
              <a:buNone/>
              <a:defRPr sz="1600" kern="1200">
                <a:solidFill>
                  <a:srgbClr val="003E74"/>
                </a:solidFill>
                <a:latin typeface="Arial"/>
                <a:ea typeface="+mn-ea"/>
                <a:cs typeface="Arial"/>
              </a:defRPr>
            </a:lvl3pPr>
            <a:lvl4pPr marL="1828754" indent="0" algn="l" defTabSz="609585" rtl="0" eaLnBrk="1" latinLnBrk="0" hangingPunct="1">
              <a:spcBef>
                <a:spcPct val="20000"/>
              </a:spcBef>
              <a:buClr>
                <a:srgbClr val="002548"/>
              </a:buClr>
              <a:buFont typeface="Arial"/>
              <a:buNone/>
              <a:defRPr sz="1600" kern="1200">
                <a:solidFill>
                  <a:srgbClr val="003E74"/>
                </a:solidFill>
                <a:latin typeface="Arial"/>
                <a:ea typeface="+mn-ea"/>
                <a:cs typeface="Arial"/>
              </a:defRPr>
            </a:lvl4pPr>
            <a:lvl5pPr marL="2438339" indent="0" algn="l" defTabSz="609585" rtl="0" eaLnBrk="1" latinLnBrk="0" hangingPunct="1">
              <a:spcBef>
                <a:spcPct val="20000"/>
              </a:spcBef>
              <a:buClr>
                <a:srgbClr val="002548"/>
              </a:buClr>
              <a:buFont typeface="Arial"/>
              <a:buNone/>
              <a:defRPr sz="1600" kern="1200">
                <a:solidFill>
                  <a:srgbClr val="003E74"/>
                </a:solidFill>
                <a:latin typeface="Arial"/>
                <a:ea typeface="+mn-ea"/>
                <a:cs typeface="Arial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Department of Computing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F0BDF88-845E-A80D-F9C9-E30C044098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653256" y="984350"/>
            <a:ext cx="1929145" cy="257175"/>
          </a:xfrm>
        </p:spPr>
        <p:txBody>
          <a:bodyPr/>
          <a:lstStyle/>
          <a:p>
            <a:r>
              <a:rPr lang="en-US" dirty="0"/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3533063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0"/>
          </p:nvPr>
        </p:nvSpPr>
        <p:spPr>
          <a:xfrm>
            <a:off x="6312024" y="5229200"/>
            <a:ext cx="4608512" cy="432048"/>
          </a:xfrm>
        </p:spPr>
        <p:txBody>
          <a:bodyPr/>
          <a:lstStyle/>
          <a:p>
            <a:r>
              <a:rPr lang="en-GB" altLang="en-US" sz="1600" b="0" dirty="0">
                <a:solidFill>
                  <a:srgbClr val="0000FF"/>
                </a:solidFill>
                <a:hlinkClick r:id="rId2"/>
              </a:rPr>
              <a:t>http://www.imperial.ac.uk/academic-english</a:t>
            </a:r>
            <a:endParaRPr lang="en-GB" altLang="en-US" sz="1600" b="0" dirty="0">
              <a:solidFill>
                <a:srgbClr val="0000FF"/>
              </a:solidFill>
            </a:endParaRPr>
          </a:p>
          <a:p>
            <a:endParaRPr lang="en-GB" altLang="en-US" b="0" dirty="0">
              <a:solidFill>
                <a:srgbClr val="0000FF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6BE1D2-40AB-3E1F-CA33-9F4BD5F069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3392" y="1795093"/>
            <a:ext cx="8600862" cy="10795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Centre For Academic English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3140968"/>
            <a:ext cx="10609179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075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753639"/>
            <a:ext cx="10972800" cy="507556"/>
          </a:xfrm>
        </p:spPr>
        <p:txBody>
          <a:bodyPr/>
          <a:lstStyle/>
          <a:p>
            <a:r>
              <a:rPr lang="en-GB" dirty="0"/>
              <a:t>Attendance And Absence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854138"/>
            <a:ext cx="10972800" cy="1586474"/>
          </a:xfrm>
        </p:spPr>
        <p:txBody>
          <a:bodyPr/>
          <a:lstStyle/>
          <a:p>
            <a:r>
              <a:rPr lang="en-GB" sz="3200" dirty="0"/>
              <a:t>We do expect you to </a:t>
            </a:r>
            <a:r>
              <a:rPr lang="en-GB" sz="3200" b="1" dirty="0"/>
              <a:t>participate fully </a:t>
            </a:r>
            <a:r>
              <a:rPr lang="en-GB" sz="3200" dirty="0"/>
              <a:t>during the course</a:t>
            </a:r>
          </a:p>
          <a:p>
            <a:r>
              <a:rPr lang="en-GB" sz="3200" dirty="0"/>
              <a:t>This includes during the summer Project period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4B3639-DD08-B0B4-B842-8B16C76518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6D81C4-A0DA-64A7-C9F0-45EAF39B25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464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E9A15E-BAE7-18F8-3CFE-12320DF3D2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C4FCED5-A41C-A667-2118-73DE298827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71398" y="1015295"/>
            <a:ext cx="5640626" cy="131385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Late Submission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129234"/>
              </p:ext>
            </p:extLst>
          </p:nvPr>
        </p:nvGraphicFramePr>
        <p:xfrm>
          <a:off x="1091444" y="2249944"/>
          <a:ext cx="10009112" cy="262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4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50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Time of Late Submission</a:t>
                      </a:r>
                      <a:endParaRPr lang="en-GB" sz="2400" dirty="0">
                        <a:solidFill>
                          <a:srgbClr val="FFFFFF"/>
                        </a:solidFill>
                      </a:endParaRPr>
                    </a:p>
                  </a:txBody>
                  <a:tcPr marT="45715" marB="45715"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FFFF"/>
                          </a:solidFill>
                        </a:rPr>
                        <a:t>Mark Awarded</a:t>
                      </a:r>
                      <a:endParaRPr lang="en-GB" sz="2400" dirty="0">
                        <a:solidFill>
                          <a:srgbClr val="FFFFFF"/>
                        </a:solidFill>
                      </a:endParaRPr>
                    </a:p>
                  </a:txBody>
                  <a:tcPr marT="45715" marB="45715"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379">
                <a:tc>
                  <a:txBody>
                    <a:bodyPr/>
                    <a:lstStyle/>
                    <a:p>
                      <a:r>
                        <a:rPr lang="en-US" sz="2400" dirty="0"/>
                        <a:t>Up to 24 hours after the deadline</a:t>
                      </a:r>
                      <a:endParaRPr lang="en-GB" sz="24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Capped at pass mark</a:t>
                      </a:r>
                    </a:p>
                    <a:p>
                      <a:endParaRPr lang="en-GB" sz="24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5387">
                <a:tc>
                  <a:txBody>
                    <a:bodyPr/>
                    <a:lstStyle/>
                    <a:p>
                      <a:r>
                        <a:rPr lang="en-US" sz="2400" dirty="0"/>
                        <a:t>More than 24 hours after the deadline </a:t>
                      </a:r>
                      <a:endParaRPr lang="en-GB" sz="24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Zero</a:t>
                      </a:r>
                      <a:endParaRPr lang="en-GB" sz="2400" dirty="0"/>
                    </a:p>
                    <a:p>
                      <a:endParaRPr lang="en-GB" sz="24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71398" y="5162770"/>
            <a:ext cx="10849204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n w="0"/>
                <a:solidFill>
                  <a:schemeClr val="tx1"/>
                </a:solidFill>
              </a:rPr>
              <a:t>If you think you are going to miss deadlines, please act first</a:t>
            </a:r>
          </a:p>
        </p:txBody>
      </p:sp>
    </p:spTree>
    <p:extLst>
      <p:ext uri="{BB962C8B-B14F-4D97-AF65-F5344CB8AC3E}">
        <p14:creationId xmlns:p14="http://schemas.microsoft.com/office/powerpoint/2010/main" val="249893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487908"/>
            <a:ext cx="10972800" cy="1149003"/>
          </a:xfrm>
        </p:spPr>
        <p:txBody>
          <a:bodyPr/>
          <a:lstStyle/>
          <a:p>
            <a:r>
              <a:rPr lang="en-GB" dirty="0"/>
              <a:t>Short-Term Extensions/Longer-Term Mitigating Circumstances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708509"/>
            <a:ext cx="10972800" cy="3484580"/>
          </a:xfrm>
        </p:spPr>
        <p:txBody>
          <a:bodyPr/>
          <a:lstStyle/>
          <a:p>
            <a:r>
              <a:rPr lang="en-GB" dirty="0"/>
              <a:t>Procedures designed to </a:t>
            </a:r>
            <a:r>
              <a:rPr lang="en-GB" b="1" dirty="0"/>
              <a:t>help you to succeed</a:t>
            </a:r>
          </a:p>
          <a:p>
            <a:endParaRPr lang="en-GB" dirty="0"/>
          </a:p>
          <a:p>
            <a:r>
              <a:rPr lang="en-GB" dirty="0"/>
              <a:t>Please put requests in as early as possible and continue working on the assessments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6E69E7-C5FF-0826-6681-8A62507B35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3ABB15-68AC-4947-86AA-5CF7C4D026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81331A-F716-5748-D284-6D286515E10E}"/>
              </a:ext>
            </a:extLst>
          </p:cNvPr>
          <p:cNvSpPr txBox="1"/>
          <p:nvPr/>
        </p:nvSpPr>
        <p:spPr>
          <a:xfrm>
            <a:off x="1211457" y="4725144"/>
            <a:ext cx="97690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hlinkClick r:id="rId2"/>
              </a:rPr>
              <a:t>https://www.imperial.ac.uk/computing/current-students/postgraduate-student-welfare/extensions-and-mitigating-circumstances/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5453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57862" y="3717561"/>
            <a:ext cx="5886137" cy="1143000"/>
          </a:xfrm>
        </p:spPr>
        <p:txBody>
          <a:bodyPr/>
          <a:lstStyle/>
          <a:p>
            <a:pPr algn="ctr"/>
            <a:r>
              <a:rPr lang="en-US" dirty="0"/>
              <a:t>Caroline Gilchrist –</a:t>
            </a:r>
            <a:br>
              <a:rPr lang="en-US" dirty="0"/>
            </a:br>
            <a:r>
              <a:rPr lang="en-US" dirty="0"/>
              <a:t>Student Wellbeing Adviser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Wellbeing Support</a:t>
            </a:r>
            <a:br>
              <a:rPr lang="en-US" dirty="0"/>
            </a:br>
            <a:r>
              <a:rPr lang="en-US" sz="4800" dirty="0"/>
              <a:t>Department of Computing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Department of Computing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October 2022</a:t>
            </a:r>
          </a:p>
        </p:txBody>
      </p:sp>
    </p:spTree>
    <p:extLst>
      <p:ext uri="{BB962C8B-B14F-4D97-AF65-F5344CB8AC3E}">
        <p14:creationId xmlns:p14="http://schemas.microsoft.com/office/powerpoint/2010/main" val="4058368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446B-EC6A-AF21-4FEC-4A2C5F095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Wellbeing Advisor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02E64-0D58-BFA1-DC55-9D961AB3F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E-mail: </a:t>
            </a:r>
            <a:r>
              <a:rPr lang="en-GB" dirty="0">
                <a:hlinkClick r:id="rId2"/>
              </a:rPr>
              <a:t>c.gilchrist@imperial.ac.uk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Huxley 304a</a:t>
            </a:r>
          </a:p>
          <a:p>
            <a:pPr marL="0" indent="0">
              <a:buNone/>
            </a:pPr>
            <a:r>
              <a:rPr lang="en-GB" dirty="0"/>
              <a:t>One-to-one appointments in person or online</a:t>
            </a:r>
          </a:p>
          <a:p>
            <a:pPr marL="0" indent="0">
              <a:buNone/>
            </a:pPr>
            <a:r>
              <a:rPr lang="en-GB" dirty="0"/>
              <a:t>Drop-in sessions</a:t>
            </a:r>
          </a:p>
          <a:p>
            <a:pPr marL="0" indent="0">
              <a:buNone/>
            </a:pPr>
            <a:r>
              <a:rPr lang="en-GB" dirty="0"/>
              <a:t>Workshops</a:t>
            </a:r>
          </a:p>
          <a:p>
            <a:pPr marL="0" indent="0">
              <a:buNone/>
            </a:pPr>
            <a:r>
              <a:rPr lang="en-GB" dirty="0"/>
              <a:t>Wellbeing initiatives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81A5B-2882-7174-BC0E-0A4E1DE49C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3E10D7-BBE5-3AF8-01D7-6B724A7DC1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3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B83EE-2892-48CE-9387-ADE049D0E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33C30-EE7F-475D-B7A7-68F0D7E73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659" y="2346582"/>
            <a:ext cx="10972800" cy="3484580"/>
          </a:xfrm>
        </p:spPr>
        <p:txBody>
          <a:bodyPr/>
          <a:lstStyle/>
          <a:p>
            <a:r>
              <a:rPr lang="en-GB" dirty="0"/>
              <a:t>Student Counselling and Mental Health Advice Service -  </a:t>
            </a:r>
            <a:r>
              <a:rPr lang="en-GB" dirty="0">
                <a:hlinkClick r:id="rId2"/>
              </a:rPr>
              <a:t>www.imperial.ac.uk/counselling</a:t>
            </a:r>
            <a:r>
              <a:rPr lang="en-GB" dirty="0"/>
              <a:t> </a:t>
            </a:r>
          </a:p>
          <a:p>
            <a:r>
              <a:rPr lang="en-GB"/>
              <a:t>Imperial College Health Centre – </a:t>
            </a:r>
            <a:r>
              <a:rPr lang="en-GB">
                <a:hlinkClick r:id="rId3"/>
              </a:rPr>
              <a:t>www.imperialcollegehealthcentre.co.uk</a:t>
            </a:r>
            <a:r>
              <a:rPr lang="en-GB"/>
              <a:t>   All students should be registered with a London based GP throughout their studies </a:t>
            </a:r>
          </a:p>
          <a:p>
            <a:r>
              <a:rPr lang="en-GB"/>
              <a:t>Chaplaincy  </a:t>
            </a:r>
            <a:r>
              <a:rPr lang="en-GB" dirty="0"/>
              <a:t>-  </a:t>
            </a:r>
            <a:r>
              <a:rPr lang="en-GB" dirty="0">
                <a:hlinkClick r:id="rId4"/>
              </a:rPr>
              <a:t>www.imperial.ac.uk/chaplaincy</a:t>
            </a:r>
            <a:r>
              <a:rPr lang="en-GB" dirty="0"/>
              <a:t> </a:t>
            </a:r>
          </a:p>
          <a:p>
            <a:r>
              <a:rPr lang="en-GB" dirty="0"/>
              <a:t>International Student Support  - </a:t>
            </a:r>
            <a:r>
              <a:rPr lang="en-GB" dirty="0">
                <a:hlinkClick r:id="rId5"/>
              </a:rPr>
              <a:t>www.imperial.ac.uk/study/international-students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8DB71-1500-4080-9C59-0C26856146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Wellbeing Support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484AE-78ED-414A-9D11-A7266D0D66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Department of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54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A3E20-0280-4B4E-91A5-BADC72EC2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65D15-DB7B-49B9-91F6-B2C4EA417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Student Support Zone -  </a:t>
            </a:r>
            <a:r>
              <a:rPr lang="en-GB" dirty="0">
                <a:hlinkClick r:id="rId2"/>
              </a:rPr>
              <a:t>http://www.imperial.ac.uk/student-support-zone</a:t>
            </a:r>
            <a:r>
              <a:rPr lang="en-GB" dirty="0"/>
              <a:t> </a:t>
            </a:r>
          </a:p>
          <a:p>
            <a:r>
              <a:rPr lang="en-GB" dirty="0"/>
              <a:t>Student Hub  - </a:t>
            </a:r>
            <a:r>
              <a:rPr lang="en-GB" dirty="0">
                <a:hlinkClick r:id="rId3"/>
              </a:rPr>
              <a:t>www.imperial.ac.uk/student-hub</a:t>
            </a:r>
            <a:r>
              <a:rPr lang="en-GB" dirty="0"/>
              <a:t> </a:t>
            </a:r>
          </a:p>
          <a:p>
            <a:r>
              <a:rPr lang="en-GB" dirty="0"/>
              <a:t>Imperial Success Guide - </a:t>
            </a:r>
            <a:r>
              <a:rPr lang="en-GB" dirty="0">
                <a:hlinkClick r:id="rId4"/>
              </a:rPr>
              <a:t>https://www.imperial.ac.uk/students/success-guide/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DoC website – wellbeing resources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DCAAA-1EDF-4915-A919-A41FF780FF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Wellbeing Support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55F1B5-F11C-437C-9E94-871DAB673E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Department of Computing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23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3791744" y="2309987"/>
            <a:ext cx="7790657" cy="3563663"/>
          </a:xfrm>
        </p:spPr>
        <p:txBody>
          <a:bodyPr/>
          <a:lstStyle/>
          <a:p>
            <a:pPr algn="l"/>
            <a:r>
              <a:rPr lang="en-GB" sz="3200" dirty="0"/>
              <a:t>MSc Related Roles</a:t>
            </a:r>
          </a:p>
          <a:p>
            <a:pPr algn="l"/>
            <a:r>
              <a:rPr lang="en-GB" sz="3200" b="0" dirty="0"/>
              <a:t>PGT Senior Tutor</a:t>
            </a:r>
          </a:p>
          <a:p>
            <a:pPr algn="l"/>
            <a:r>
              <a:rPr lang="en-GB" sz="3200" b="0" dirty="0"/>
              <a:t>Department Disability Officer</a:t>
            </a:r>
          </a:p>
          <a:p>
            <a:pPr algn="l"/>
            <a:r>
              <a:rPr lang="en-GB" sz="3200" b="0" dirty="0"/>
              <a:t>Project Coordinator (MSc/ISO/Group Projects)</a:t>
            </a:r>
          </a:p>
          <a:p>
            <a:pPr algn="l"/>
            <a:r>
              <a:rPr lang="en-GB" sz="3200" b="0" dirty="0"/>
              <a:t>Academic Integrity Officer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703512" y="1179363"/>
            <a:ext cx="10153650" cy="935955"/>
          </a:xfrm>
          <a:prstGeom prst="rect">
            <a:avLst/>
          </a:prstGeom>
        </p:spPr>
        <p:txBody>
          <a:bodyPr/>
          <a:lstStyle/>
          <a:p>
            <a:r>
              <a:rPr lang="en-GB" sz="7200" dirty="0"/>
              <a:t>Dr Thomas Lancaster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2546363"/>
            <a:ext cx="2416542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3109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Senior Tutor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402" y="2241424"/>
            <a:ext cx="10972800" cy="3848559"/>
          </a:xfrm>
        </p:spPr>
        <p:txBody>
          <a:bodyPr/>
          <a:lstStyle/>
          <a:p>
            <a:r>
              <a:rPr lang="en-GB" sz="2800" dirty="0"/>
              <a:t>I have </a:t>
            </a:r>
            <a:r>
              <a:rPr lang="en-GB" sz="2800" b="1" dirty="0"/>
              <a:t>overall responsibility for the academic and pastoral care </a:t>
            </a:r>
            <a:r>
              <a:rPr lang="en-GB" sz="2800" dirty="0"/>
              <a:t>of PGT students in the Department, with the support of many other people including our Wellbeing Advisor, Caroline Gilchrist</a:t>
            </a:r>
          </a:p>
          <a:p>
            <a:endParaRPr lang="en-GB" sz="2800" dirty="0"/>
          </a:p>
          <a:p>
            <a:r>
              <a:rPr lang="en-GB" sz="2800" dirty="0"/>
              <a:t>I have information about College processes, hardship funding and other services</a:t>
            </a:r>
          </a:p>
          <a:p>
            <a:endParaRPr lang="en-GB" sz="2800" dirty="0"/>
          </a:p>
          <a:p>
            <a:r>
              <a:rPr lang="en-GB" sz="2800" dirty="0"/>
              <a:t>You can always speak to Caroline and me in confidence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9A437-ED38-8B81-051D-0A77B09DAD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792E3A-83AF-1214-39C3-D103940D81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2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31F34B-36E5-0EDF-B28B-E007BDE41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51DA2-3C5C-B71C-CB0D-4EBBCDFC77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67408" y="1182715"/>
            <a:ext cx="10225088" cy="1079500"/>
          </a:xfrm>
        </p:spPr>
        <p:txBody>
          <a:bodyPr/>
          <a:lstStyle/>
          <a:p>
            <a:r>
              <a:rPr lang="en-GB" dirty="0"/>
              <a:t>My Relationship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1415480" y="2460580"/>
            <a:ext cx="9937152" cy="1728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n w="0"/>
                <a:solidFill>
                  <a:schemeClr val="tx1"/>
                </a:solidFill>
              </a:rPr>
              <a:t>You are a student on postgraduate programme, so I intend to treat you as such</a:t>
            </a:r>
          </a:p>
        </p:txBody>
      </p:sp>
      <p:pic>
        <p:nvPicPr>
          <p:cNvPr id="1026" name="Picture 2" descr="Computer Icon, Handshake,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4077072" cy="407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02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8E2466-9231-466D-A363-73DB6E48E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02453"/>
            <a:ext cx="10972800" cy="507556"/>
          </a:xfrm>
        </p:spPr>
        <p:txBody>
          <a:bodyPr/>
          <a:lstStyle/>
          <a:p>
            <a:r>
              <a:rPr lang="en-GB" dirty="0"/>
              <a:t>Your Personal Tutor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F68169-AA1F-4808-BF92-6408EFA4D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88884"/>
            <a:ext cx="10972800" cy="265634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The first person you should speak to for </a:t>
            </a:r>
            <a:r>
              <a:rPr lang="en-GB" sz="3200" b="1" dirty="0"/>
              <a:t>advice about non-academic issues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Two small group meetings per term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Individual meetings as you need them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9EDEB-2CC8-FADF-BA6F-0D6E0E0C03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1CDC45-7B99-D606-997E-2F334D8CFF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5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065003-C05F-44E1-BE0A-BA5571AE19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74172" y="2426985"/>
            <a:ext cx="9043656" cy="2406101"/>
          </a:xfrm>
        </p:spPr>
        <p:txBody>
          <a:bodyPr/>
          <a:lstStyle/>
          <a:p>
            <a:pPr algn="ctr"/>
            <a:r>
              <a:rPr lang="en-GB" sz="6000" dirty="0"/>
              <a:t>Tuesday 3 October 2023 at 12 noon</a:t>
            </a:r>
            <a:endParaRPr lang="en-GB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F1E5ED-CED8-6D2C-07E4-E8BA5004B8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D6E113A-59A7-428B-91D6-14BC2AE7CD4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2740" y="1471476"/>
            <a:ext cx="10225088" cy="1079500"/>
          </a:xfrm>
        </p:spPr>
        <p:txBody>
          <a:bodyPr/>
          <a:lstStyle/>
          <a:p>
            <a:r>
              <a:rPr lang="en-GB" dirty="0"/>
              <a:t>First Personal Tutor Meeting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A1B439-DBD4-446E-8420-C0FC7449210E}"/>
              </a:ext>
            </a:extLst>
          </p:cNvPr>
          <p:cNvSpPr/>
          <p:nvPr/>
        </p:nvSpPr>
        <p:spPr>
          <a:xfrm>
            <a:off x="1792161" y="4833086"/>
            <a:ext cx="86076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You should have a printed message with the details of your Personal Tutor</a:t>
            </a:r>
          </a:p>
          <a:p>
            <a:r>
              <a:rPr lang="en-GB" sz="2000" dirty="0"/>
              <a:t>Timings and rooms may change and some meetings may be held online</a:t>
            </a:r>
          </a:p>
          <a:p>
            <a:r>
              <a:rPr lang="en-GB" sz="2000" dirty="0"/>
              <a:t>Please check your email for any updates</a:t>
            </a:r>
          </a:p>
        </p:txBody>
      </p:sp>
    </p:spTree>
    <p:extLst>
      <p:ext uri="{BB962C8B-B14F-4D97-AF65-F5344CB8AC3E}">
        <p14:creationId xmlns:p14="http://schemas.microsoft.com/office/powerpoint/2010/main" val="327897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90E4E6-1DBB-C080-0C43-88033936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028" y="1572651"/>
            <a:ext cx="11319048" cy="507556"/>
          </a:xfrm>
        </p:spPr>
        <p:txBody>
          <a:bodyPr/>
          <a:lstStyle/>
          <a:p>
            <a:r>
              <a:rPr lang="en-GB" dirty="0"/>
              <a:t>Support for Disabilities and Long-Term Health Conditions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E39AD-5542-0808-D3B2-7D2409C0D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46582"/>
            <a:ext cx="10972800" cy="3746714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Through the </a:t>
            </a:r>
            <a:r>
              <a:rPr lang="en-GB" sz="2800" b="1" dirty="0"/>
              <a:t>Disability Advisory Service </a:t>
            </a:r>
            <a:r>
              <a:rPr lang="en-GB" sz="2800" dirty="0"/>
              <a:t>(DAS)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DAS make recommendations to the Department for reasonable adjustments to help with your studies (we don’t make the decisions within the Department)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Please book an appointment with DAS if needed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My role as Department Disability Officer (DDO) is as a liaison with DAS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324F5C-695B-809D-FEF1-587943407B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D09DCA-40C1-80A9-7438-C5F0B44256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9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EFAFE4-7F4D-6B8C-5F90-7FA6D722A5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87110-08E5-BE89-C461-12A2342EA9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349500"/>
            <a:ext cx="12192000" cy="2073275"/>
          </a:xfrm>
          <a:solidFill>
            <a:srgbClr val="E7E6E6">
              <a:alpha val="30196"/>
            </a:srgbClr>
          </a:solidFill>
        </p:spPr>
        <p:txBody>
          <a:bodyPr/>
          <a:lstStyle/>
          <a:p>
            <a:pPr algn="ctr"/>
            <a:r>
              <a:rPr lang="en-GB" sz="6000" dirty="0"/>
              <a:t>Our Expectations</a:t>
            </a:r>
          </a:p>
        </p:txBody>
      </p:sp>
    </p:spTree>
    <p:extLst>
      <p:ext uri="{BB962C8B-B14F-4D97-AF65-F5344CB8AC3E}">
        <p14:creationId xmlns:p14="http://schemas.microsoft.com/office/powerpoint/2010/main" val="1400237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Operate With Integrity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356" y="2148461"/>
            <a:ext cx="11593288" cy="384855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Work professionally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Tolerate and respect everyone’s views and beliefs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Use the computer systems for legal purposes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Produce assessed work independently (unless you have agreement to work in a group)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Respect your sources (avoid collusion, plagiarism and other ethical breaches)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Complete the mandatory Plagiarism Awareness course on Blackboard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DAD54-F6C8-56BD-546A-CEBF60A66F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091EAB-FB5E-D22F-1C8A-1C991CA40B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822705"/>
      </p:ext>
    </p:extLst>
  </p:cSld>
  <p:clrMapOvr>
    <a:masterClrMapping/>
  </p:clrMapOvr>
</p:sld>
</file>

<file path=ppt/theme/theme1.xml><?xml version="1.0" encoding="utf-8"?>
<a:theme xmlns:a="http://schemas.openxmlformats.org/drawingml/2006/main" name="Imperial College London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17988</TotalTime>
  <Words>611</Words>
  <Application>Microsoft Office PowerPoint</Application>
  <PresentationFormat>Widescreen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Imperial College London Theme</vt:lpstr>
      <vt:lpstr>Senior Tutor Welcome</vt:lpstr>
      <vt:lpstr>Dr Thomas Lancaster</vt:lpstr>
      <vt:lpstr>Senior Tutor</vt:lpstr>
      <vt:lpstr>My Relationship With You</vt:lpstr>
      <vt:lpstr>Your Personal Tutor</vt:lpstr>
      <vt:lpstr>First Personal Tutor Meeting</vt:lpstr>
      <vt:lpstr>Support for Disabilities and Long-Term Health Conditions</vt:lpstr>
      <vt:lpstr>Our Expectations</vt:lpstr>
      <vt:lpstr>Operate With Integrity</vt:lpstr>
      <vt:lpstr>Centre For Academic English</vt:lpstr>
      <vt:lpstr>Attendance And Absence</vt:lpstr>
      <vt:lpstr>Late Submission Policy</vt:lpstr>
      <vt:lpstr>Short-Term Extensions/Longer-Term Mitigating Circumstances</vt:lpstr>
      <vt:lpstr>Wellbeing Support Department of Computing </vt:lpstr>
      <vt:lpstr>Student Wellbeing Advisor</vt:lpstr>
      <vt:lpstr>Support</vt:lpstr>
      <vt:lpstr>Support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MSc Projects</dc:title>
  <dc:creator>TL</dc:creator>
  <cp:lastModifiedBy>Lancaster, Thomas E</cp:lastModifiedBy>
  <cp:revision>687</cp:revision>
  <cp:lastPrinted>2016-09-06T14:59:13Z</cp:lastPrinted>
  <dcterms:created xsi:type="dcterms:W3CDTF">2013-04-22T21:49:14Z</dcterms:created>
  <dcterms:modified xsi:type="dcterms:W3CDTF">2023-09-28T20:47:49Z</dcterms:modified>
</cp:coreProperties>
</file>