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27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00ABC5"/>
    <a:srgbClr val="003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6" autoAdjust="0"/>
    <p:restoredTop sz="94660"/>
  </p:normalViewPr>
  <p:slideViewPr>
    <p:cSldViewPr snapToGrid="0">
      <p:cViewPr varScale="1">
        <p:scale>
          <a:sx n="17" d="100"/>
          <a:sy n="17" d="100"/>
        </p:scale>
        <p:origin x="3136" y="312"/>
      </p:cViewPr>
      <p:guideLst>
        <p:guide orient="horz" pos="13527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o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"/>
            <a:ext cx="30275213" cy="428022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4800" y="5520034"/>
            <a:ext cx="25984398" cy="1190913"/>
          </a:xfrm>
        </p:spPr>
        <p:txBody>
          <a:bodyPr>
            <a:normAutofit/>
          </a:bodyPr>
          <a:lstStyle>
            <a:lvl1pPr marL="0" indent="0" algn="ctr">
              <a:buNone/>
              <a:defRPr sz="7200" baseline="0">
                <a:solidFill>
                  <a:schemeClr val="bg1">
                    <a:lumMod val="50000"/>
                  </a:schemeClr>
                </a:solidFill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Author information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3843634"/>
            <a:ext cx="18796000" cy="16764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Poster title here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308474" y="2132477"/>
            <a:ext cx="24028400" cy="1168400"/>
          </a:xfrm>
        </p:spPr>
        <p:txBody>
          <a:bodyPr>
            <a:normAutofit/>
          </a:bodyPr>
          <a:lstStyle>
            <a:lvl1pPr marL="0" indent="0">
              <a:buNone/>
              <a:defRPr sz="6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Additional funder logos as required</a:t>
            </a:r>
          </a:p>
        </p:txBody>
      </p:sp>
    </p:spTree>
    <p:extLst>
      <p:ext uri="{BB962C8B-B14F-4D97-AF65-F5344CB8AC3E}">
        <p14:creationId xmlns:p14="http://schemas.microsoft.com/office/powerpoint/2010/main" val="39329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FA37-6AA0-4F5A-B0C3-6E1C79FC7833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2D60-304C-4F0E-A156-B8476DB39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tif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"/><Relationship Id="rId11" Type="http://schemas.openxmlformats.org/officeDocument/2006/relationships/image" Target="../media/image11.jfif"/><Relationship Id="rId5" Type="http://schemas.openxmlformats.org/officeDocument/2006/relationships/image" Target="../media/image5.tif"/><Relationship Id="rId10" Type="http://schemas.openxmlformats.org/officeDocument/2006/relationships/image" Target="../media/image10.tif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207DDA-6A12-A35D-006B-3FCD2D84B6EE}"/>
              </a:ext>
            </a:extLst>
          </p:cNvPr>
          <p:cNvSpPr/>
          <p:nvPr/>
        </p:nvSpPr>
        <p:spPr>
          <a:xfrm>
            <a:off x="1097607" y="11411536"/>
            <a:ext cx="28080000" cy="7200000"/>
          </a:xfrm>
          <a:prstGeom prst="roundRect">
            <a:avLst>
              <a:gd name="adj" fmla="val 6852"/>
            </a:avLst>
          </a:prstGeom>
          <a:solidFill>
            <a:srgbClr val="003C72"/>
          </a:solidFill>
          <a:ln w="152400"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/>
            <a:endParaRPr lang="en-US" sz="55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32D0D7-53D5-C06F-E138-9D2D8FBFB8F2}"/>
              </a:ext>
            </a:extLst>
          </p:cNvPr>
          <p:cNvSpPr/>
          <p:nvPr/>
        </p:nvSpPr>
        <p:spPr>
          <a:xfrm>
            <a:off x="1097607" y="6278996"/>
            <a:ext cx="28080000" cy="4680000"/>
          </a:xfrm>
          <a:prstGeom prst="roundRect">
            <a:avLst>
              <a:gd name="adj" fmla="val 6852"/>
            </a:avLst>
          </a:prstGeom>
          <a:solidFill>
            <a:srgbClr val="00ABC5"/>
          </a:solidFill>
          <a:ln w="152400">
            <a:solidFill>
              <a:srgbClr val="003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t" anchorCtr="0"/>
          <a:lstStyle/>
          <a:p>
            <a:pPr algn="ctr"/>
            <a:r>
              <a:rPr lang="en-GB" sz="6600" b="1" u="sng" dirty="0">
                <a:solidFill>
                  <a:schemeClr val="bg1"/>
                </a:solidFill>
              </a:rPr>
              <a:t>Introduction</a:t>
            </a:r>
          </a:p>
          <a:p>
            <a:pPr algn="ctr"/>
            <a:r>
              <a:rPr lang="en-GB" sz="5500" b="1" dirty="0">
                <a:solidFill>
                  <a:schemeClr val="bg1"/>
                </a:solidFill>
              </a:rPr>
              <a:t>Antimicrobial resistance is a growing issue in hospitals and public spaces, with high contact </a:t>
            </a:r>
          </a:p>
          <a:p>
            <a:pPr algn="ctr"/>
            <a:r>
              <a:rPr lang="en-GB" sz="5500" b="1" dirty="0">
                <a:solidFill>
                  <a:schemeClr val="bg1"/>
                </a:solidFill>
              </a:rPr>
              <a:t>surfaces identified as major transmission points for bacteria and other pathogens. Surface coatings that can kill drug-resistant bacteria will help to lower the number of infections and minimise the use of antibiotics.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94C6E5-AB8E-7F1F-8147-FC5C882E1E8A}"/>
              </a:ext>
            </a:extLst>
          </p:cNvPr>
          <p:cNvSpPr/>
          <p:nvPr/>
        </p:nvSpPr>
        <p:spPr>
          <a:xfrm>
            <a:off x="1097607" y="19024767"/>
            <a:ext cx="28080000" cy="20043863"/>
          </a:xfrm>
          <a:prstGeom prst="roundRect">
            <a:avLst>
              <a:gd name="adj" fmla="val 6852"/>
            </a:avLst>
          </a:prstGeom>
          <a:solidFill>
            <a:srgbClr val="00ABC5"/>
          </a:solidFill>
          <a:ln w="152400">
            <a:solidFill>
              <a:srgbClr val="003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 fontAlgn="base"/>
            <a:r>
              <a:rPr lang="en-GB" sz="6600" b="1" i="0" u="sng" strike="noStrike" dirty="0">
                <a:solidFill>
                  <a:schemeClr val="bg1"/>
                </a:solidFill>
                <a:effectLst/>
                <a:latin typeface="firasans"/>
              </a:rPr>
              <a:t>Nanofabrication</a:t>
            </a:r>
          </a:p>
          <a:p>
            <a:pPr algn="ctr" fontAlgn="base"/>
            <a:r>
              <a:rPr lang="en-GB" sz="5500" b="1" i="0" u="none" strike="noStrike" dirty="0">
                <a:solidFill>
                  <a:schemeClr val="bg1"/>
                </a:solidFill>
                <a:effectLst/>
                <a:latin typeface="firasans"/>
              </a:rPr>
              <a:t>Our researchers are using the nano-fabrication and characterisation equipment in the Royce Cleanroom to make these nano-patterned surfaces and optimising their design to maximise antimicrobial efficiency.</a:t>
            </a:r>
            <a:endParaRPr lang="en-US" sz="5500" b="1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A8B080-FB47-1185-94E3-470B1FD87B08}"/>
              </a:ext>
            </a:extLst>
          </p:cNvPr>
          <p:cNvSpPr/>
          <p:nvPr/>
        </p:nvSpPr>
        <p:spPr>
          <a:xfrm>
            <a:off x="10817606" y="23594040"/>
            <a:ext cx="18000000" cy="14760000"/>
          </a:xfrm>
          <a:prstGeom prst="roundRect">
            <a:avLst>
              <a:gd name="adj" fmla="val 6852"/>
            </a:avLst>
          </a:prstGeom>
          <a:solidFill>
            <a:srgbClr val="003C72"/>
          </a:solidFill>
          <a:ln w="152400"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5000" u="sng" dirty="0"/>
              <a:t>Colloidal lithography and Reactive Ion Etching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2C9BB5B-55B1-0B3B-826B-E0E64BF03DAE}"/>
              </a:ext>
            </a:extLst>
          </p:cNvPr>
          <p:cNvSpPr/>
          <p:nvPr/>
        </p:nvSpPr>
        <p:spPr>
          <a:xfrm>
            <a:off x="1457607" y="23594040"/>
            <a:ext cx="9000000" cy="14760000"/>
          </a:xfrm>
          <a:prstGeom prst="roundRect">
            <a:avLst>
              <a:gd name="adj" fmla="val 6852"/>
            </a:avLst>
          </a:prstGeom>
          <a:solidFill>
            <a:srgbClr val="003C72"/>
          </a:solidFill>
          <a:ln w="152400">
            <a:solidFill>
              <a:srgbClr val="70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5000" u="sng" dirty="0"/>
              <a:t>Focussed Ion Beam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7E1D02-41A5-51C5-B71B-FF58E014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07" y="25181616"/>
            <a:ext cx="7920000" cy="5637499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4799" y="4991338"/>
            <a:ext cx="25984398" cy="1190913"/>
          </a:xfrm>
        </p:spPr>
        <p:txBody>
          <a:bodyPr/>
          <a:lstStyle/>
          <a:p>
            <a:r>
              <a:rPr lang="en-GB" dirty="0"/>
              <a:t>Dr Ryan Bower, Dr Daniel Price &amp; Dr Peter Petrov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74799" y="3604505"/>
            <a:ext cx="27125613" cy="1633843"/>
          </a:xfrm>
        </p:spPr>
        <p:txBody>
          <a:bodyPr>
            <a:normAutofit fontScale="92500"/>
          </a:bodyPr>
          <a:lstStyle/>
          <a:p>
            <a:pPr algn="ctr"/>
            <a:r>
              <a:rPr lang="en-GB" sz="11500" dirty="0"/>
              <a:t>Robust Manufacturable Antimicrobial Surfaces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B2E307-5530-B3AE-3CE2-02FDC9FA0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106" y="980281"/>
            <a:ext cx="7772400" cy="1947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77E933-2F93-838C-4906-A7B96DBEC66A}"/>
              </a:ext>
            </a:extLst>
          </p:cNvPr>
          <p:cNvSpPr/>
          <p:nvPr/>
        </p:nvSpPr>
        <p:spPr>
          <a:xfrm>
            <a:off x="1574799" y="6338701"/>
            <a:ext cx="27938620" cy="11455237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en-GB" sz="5500" b="1" dirty="0">
              <a:solidFill>
                <a:schemeClr val="bg1"/>
              </a:solidFill>
            </a:endParaRPr>
          </a:p>
        </p:txBody>
      </p:sp>
      <p:pic>
        <p:nvPicPr>
          <p:cNvPr id="85" name="Picture 84" descr="Text&#10;&#10;Description automatically generated">
            <a:extLst>
              <a:ext uri="{FF2B5EF4-FFF2-40B4-BE49-F238E27FC236}">
                <a16:creationId xmlns:a16="http://schemas.microsoft.com/office/drawing/2014/main" id="{E6A5D6B2-60FA-64B8-2A06-096CF2117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112" y="1283195"/>
            <a:ext cx="3355280" cy="1800000"/>
          </a:xfrm>
          <a:prstGeom prst="rect">
            <a:avLst/>
          </a:prstGeom>
        </p:spPr>
      </p:pic>
      <p:pic>
        <p:nvPicPr>
          <p:cNvPr id="87" name="Picture 8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B6D637D4-6B9F-A98B-1D00-3E631E102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0" y="25380000"/>
            <a:ext cx="7920000" cy="5940000"/>
          </a:xfrm>
          <a:prstGeom prst="rect">
            <a:avLst/>
          </a:prstGeom>
        </p:spPr>
      </p:pic>
      <p:pic>
        <p:nvPicPr>
          <p:cNvPr id="89" name="Picture 88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5A5FF6CE-9168-8F99-45F5-746B970B0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31680000"/>
            <a:ext cx="7920000" cy="5940000"/>
          </a:xfrm>
          <a:prstGeom prst="rect">
            <a:avLst/>
          </a:prstGeom>
        </p:spPr>
      </p:pic>
      <p:pic>
        <p:nvPicPr>
          <p:cNvPr id="91" name="Picture 90" descr="A picture containing text&#10;&#10;Description automatically generated">
            <a:extLst>
              <a:ext uri="{FF2B5EF4-FFF2-40B4-BE49-F238E27FC236}">
                <a16:creationId xmlns:a16="http://schemas.microsoft.com/office/drawing/2014/main" id="{963F7A02-4A2D-D522-AAAD-9C8F1B753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0" y="31680000"/>
            <a:ext cx="7920000" cy="5940000"/>
          </a:xfrm>
          <a:prstGeom prst="rect">
            <a:avLst/>
          </a:prstGeom>
        </p:spPr>
      </p:pic>
      <p:pic>
        <p:nvPicPr>
          <p:cNvPr id="99" name="Picture 98" descr="A picture containing microscope, indoor, office&#10;&#10;Description automatically generated">
            <a:extLst>
              <a:ext uri="{FF2B5EF4-FFF2-40B4-BE49-F238E27FC236}">
                <a16:creationId xmlns:a16="http://schemas.microsoft.com/office/drawing/2014/main" id="{A3B2BCF1-1000-560F-A74A-AB6C0A485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01" y="25181616"/>
            <a:ext cx="2589910" cy="3088584"/>
          </a:xfrm>
          <a:prstGeom prst="rect">
            <a:avLst/>
          </a:prstGeom>
        </p:spPr>
      </p:pic>
      <p:pic>
        <p:nvPicPr>
          <p:cNvPr id="95" name="Picture 94" descr="A picture containing device&#10;&#10;Description automatically generated">
            <a:extLst>
              <a:ext uri="{FF2B5EF4-FFF2-40B4-BE49-F238E27FC236}">
                <a16:creationId xmlns:a16="http://schemas.microsoft.com/office/drawing/2014/main" id="{85DB16A1-6146-33C8-AAD3-FCF572D0FC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15" y="1733195"/>
            <a:ext cx="4321456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DF40D2-4F16-ADEA-3CB2-AED83DAFD168}"/>
              </a:ext>
            </a:extLst>
          </p:cNvPr>
          <p:cNvSpPr/>
          <p:nvPr/>
        </p:nvSpPr>
        <p:spPr>
          <a:xfrm>
            <a:off x="22232469" y="11771517"/>
            <a:ext cx="6710037" cy="6753644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5500" b="1" dirty="0">
                <a:solidFill>
                  <a:schemeClr val="bg1"/>
                </a:solidFill>
              </a:rPr>
              <a:t>Ultrahard transition metal nitride thin films are deposited by High Power Impulse Magnetron Sputtering (HIPIMS) @ Sheffield Hallam University. </a:t>
            </a:r>
          </a:p>
          <a:p>
            <a:endParaRPr lang="en-GB" sz="55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se&#10;&#10;Description automatically generated">
            <a:extLst>
              <a:ext uri="{FF2B5EF4-FFF2-40B4-BE49-F238E27FC236}">
                <a16:creationId xmlns:a16="http://schemas.microsoft.com/office/drawing/2014/main" id="{CCB7D4E8-3A12-F9ED-1B0E-17639ABE81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0" y="25380000"/>
            <a:ext cx="7920000" cy="594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175B0C-7A7E-2E30-750C-12E9E5E076DD}"/>
              </a:ext>
            </a:extLst>
          </p:cNvPr>
          <p:cNvSpPr txBox="1"/>
          <p:nvPr/>
        </p:nvSpPr>
        <p:spPr>
          <a:xfrm>
            <a:off x="1574799" y="11841107"/>
            <a:ext cx="12390672" cy="686341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en-GB" sz="5500" b="1" dirty="0">
                <a:solidFill>
                  <a:schemeClr val="bg1"/>
                </a:solidFill>
              </a:rPr>
              <a:t>The ROMANS team received £1.6M in EPSRC funding to develop unique materials and establish routes for commercial manufacturing of biomimetic surfaces capable of killing pathogens through a combination of photocatalytic and micromechanical means.</a:t>
            </a:r>
          </a:p>
          <a:p>
            <a:endParaRPr lang="en-GB" sz="55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309F87-8967-CA5D-CB91-6DFB02733B7C}"/>
              </a:ext>
            </a:extLst>
          </p:cNvPr>
          <p:cNvGrpSpPr/>
          <p:nvPr/>
        </p:nvGrpSpPr>
        <p:grpSpPr>
          <a:xfrm>
            <a:off x="13831177" y="11866550"/>
            <a:ext cx="7954038" cy="10652302"/>
            <a:chOff x="13831177" y="11710909"/>
            <a:chExt cx="7954038" cy="106523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50A668D-C97C-4EE3-C2F8-DD0B446D85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61638" y="11710909"/>
              <a:ext cx="7840936" cy="6220775"/>
              <a:chOff x="11133276" y="11270331"/>
              <a:chExt cx="9285433" cy="7366801"/>
            </a:xfrm>
          </p:grpSpPr>
          <p:pic>
            <p:nvPicPr>
              <p:cNvPr id="81" name="Picture 80" descr="Icon&#10;&#10;Description automatically generated">
                <a:extLst>
                  <a:ext uri="{FF2B5EF4-FFF2-40B4-BE49-F238E27FC236}">
                    <a16:creationId xmlns:a16="http://schemas.microsoft.com/office/drawing/2014/main" id="{62C97A98-EC9E-88E2-947C-4545AD131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3276" y="15541987"/>
                <a:ext cx="9285432" cy="3095145"/>
              </a:xfrm>
              <a:prstGeom prst="rect">
                <a:avLst/>
              </a:prstGeom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C98D30-9D30-1988-C4BD-D65E87C4F0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155230" y="11270331"/>
                <a:ext cx="9263479" cy="3654713"/>
                <a:chOff x="17638249" y="7121564"/>
                <a:chExt cx="11432016" cy="4510265"/>
              </a:xfrm>
            </p:grpSpPr>
            <p:pic>
              <p:nvPicPr>
                <p:cNvPr id="103" name="Picture 102" descr="Graphical user interface, diagram&#10;&#10;Description automatically generated">
                  <a:extLst>
                    <a:ext uri="{FF2B5EF4-FFF2-40B4-BE49-F238E27FC236}">
                      <a16:creationId xmlns:a16="http://schemas.microsoft.com/office/drawing/2014/main" id="{227C78E5-0002-7A2A-8F25-6BAC8E614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8280"/>
                <a:stretch/>
              </p:blipFill>
              <p:spPr>
                <a:xfrm>
                  <a:off x="17638249" y="7121564"/>
                  <a:ext cx="11432016" cy="4510265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D3851251-14A1-FA3F-8063-6783022E1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395" r="62632"/>
                <a:stretch/>
              </p:blipFill>
              <p:spPr>
                <a:xfrm>
                  <a:off x="25617172" y="7121564"/>
                  <a:ext cx="3453092" cy="1946340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99A713-2D12-E1A5-DE7C-E7E6ECE69749}"/>
                </a:ext>
              </a:extLst>
            </p:cNvPr>
            <p:cNvSpPr/>
            <p:nvPr/>
          </p:nvSpPr>
          <p:spPr>
            <a:xfrm>
              <a:off x="13831177" y="14791731"/>
              <a:ext cx="7954038" cy="7571480"/>
            </a:xfrm>
            <a:prstGeom prst="rect">
              <a:avLst/>
            </a:prstGeom>
            <a:noFill/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2500" i="1" dirty="0">
                  <a:solidFill>
                    <a:schemeClr val="bg1"/>
                  </a:solidFill>
                </a:rPr>
                <a:t>Small, Volume: 8, Issue: 16, Pages: 2489-2494, 04 June 2012</a:t>
              </a:r>
            </a:p>
          </p:txBody>
        </p:sp>
      </p:grpSp>
      <p:pic>
        <p:nvPicPr>
          <p:cNvPr id="11" name="Picture 10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7AE59EB-0F2A-D740-6095-109989FA9B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08" y="31166254"/>
            <a:ext cx="7919999" cy="6722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DAA4DC-1C60-06D5-7B9D-31D6E98FBF6B}"/>
              </a:ext>
            </a:extLst>
          </p:cNvPr>
          <p:cNvSpPr/>
          <p:nvPr/>
        </p:nvSpPr>
        <p:spPr>
          <a:xfrm>
            <a:off x="13805086" y="17999248"/>
            <a:ext cx="7954038" cy="757148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i="1" dirty="0" err="1">
                <a:solidFill>
                  <a:schemeClr val="bg1"/>
                </a:solidFill>
              </a:rPr>
              <a:t>TiN</a:t>
            </a:r>
            <a:r>
              <a:rPr lang="en-GB" sz="2500" i="1" dirty="0">
                <a:solidFill>
                  <a:schemeClr val="bg1"/>
                </a:solidFill>
              </a:rPr>
              <a:t> HIPIMS discharge</a:t>
            </a:r>
          </a:p>
        </p:txBody>
      </p:sp>
    </p:spTree>
    <p:extLst>
      <p:ext uri="{BB962C8B-B14F-4D97-AF65-F5344CB8AC3E}">
        <p14:creationId xmlns:p14="http://schemas.microsoft.com/office/powerpoint/2010/main" val="92326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179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firasans</vt:lpstr>
      <vt:lpstr>Office Theme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Belfield</dc:creator>
  <cp:lastModifiedBy>Brewer, Kayleigh</cp:lastModifiedBy>
  <cp:revision>11</cp:revision>
  <dcterms:created xsi:type="dcterms:W3CDTF">2020-11-13T14:51:55Z</dcterms:created>
  <dcterms:modified xsi:type="dcterms:W3CDTF">2023-03-23T11:03:28Z</dcterms:modified>
</cp:coreProperties>
</file>