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06277-B870-4F4C-AD69-D1CB2142E8AC}" v="1" dt="2023-03-15T11:58:17.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9" autoAdjust="0"/>
    <p:restoredTop sz="96327"/>
  </p:normalViewPr>
  <p:slideViewPr>
    <p:cSldViewPr snapToGrid="0">
      <p:cViewPr varScale="1">
        <p:scale>
          <a:sx n="19" d="100"/>
          <a:sy n="19" d="100"/>
        </p:scale>
        <p:origin x="343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acDonald" userId="8239a877-b97f-45ca-bcc1-116d2d37e1ea" providerId="ADAL" clId="{D6806277-B870-4F4C-AD69-D1CB2142E8AC}"/>
    <pc:docChg chg="modSld">
      <pc:chgData name="James MacDonald" userId="8239a877-b97f-45ca-bcc1-116d2d37e1ea" providerId="ADAL" clId="{D6806277-B870-4F4C-AD69-D1CB2142E8AC}" dt="2023-03-15T11:59:18.821" v="35" actId="20577"/>
      <pc:docMkLst>
        <pc:docMk/>
      </pc:docMkLst>
      <pc:sldChg chg="addSp modSp mod">
        <pc:chgData name="James MacDonald" userId="8239a877-b97f-45ca-bcc1-116d2d37e1ea" providerId="ADAL" clId="{D6806277-B870-4F4C-AD69-D1CB2142E8AC}" dt="2023-03-15T11:59:18.821" v="35" actId="20577"/>
        <pc:sldMkLst>
          <pc:docMk/>
          <pc:sldMk cId="1441728629" sldId="256"/>
        </pc:sldMkLst>
        <pc:spChg chg="mod">
          <ac:chgData name="James MacDonald" userId="8239a877-b97f-45ca-bcc1-116d2d37e1ea" providerId="ADAL" clId="{D6806277-B870-4F4C-AD69-D1CB2142E8AC}" dt="2023-03-15T11:59:18.821" v="35" actId="20577"/>
          <ac:spMkLst>
            <pc:docMk/>
            <pc:sldMk cId="1441728629" sldId="256"/>
            <ac:spMk id="2" creationId="{00000000-0000-0000-0000-000000000000}"/>
          </ac:spMkLst>
        </pc:spChg>
        <pc:spChg chg="mod">
          <ac:chgData name="James MacDonald" userId="8239a877-b97f-45ca-bcc1-116d2d37e1ea" providerId="ADAL" clId="{D6806277-B870-4F4C-AD69-D1CB2142E8AC}" dt="2023-03-15T11:58:45.621" v="23" actId="1035"/>
          <ac:spMkLst>
            <pc:docMk/>
            <pc:sldMk cId="1441728629" sldId="256"/>
            <ac:spMk id="13" creationId="{8C9E9EA5-151E-87FF-7195-49F605BE7C5A}"/>
          </ac:spMkLst>
        </pc:spChg>
        <pc:spChg chg="mod">
          <ac:chgData name="James MacDonald" userId="8239a877-b97f-45ca-bcc1-116d2d37e1ea" providerId="ADAL" clId="{D6806277-B870-4F4C-AD69-D1CB2142E8AC}" dt="2023-03-15T11:58:45.621" v="23" actId="1035"/>
          <ac:spMkLst>
            <pc:docMk/>
            <pc:sldMk cId="1441728629" sldId="256"/>
            <ac:spMk id="15" creationId="{5B1440B6-30A0-D492-E8FF-A7D157DFCB74}"/>
          </ac:spMkLst>
        </pc:spChg>
        <pc:picChg chg="add mod">
          <ac:chgData name="James MacDonald" userId="8239a877-b97f-45ca-bcc1-116d2d37e1ea" providerId="ADAL" clId="{D6806277-B870-4F4C-AD69-D1CB2142E8AC}" dt="2023-03-15T11:59:10.064" v="30" actId="12788"/>
          <ac:picMkLst>
            <pc:docMk/>
            <pc:sldMk cId="1441728629" sldId="256"/>
            <ac:picMk id="5" creationId="{4B3FD500-777A-56FE-24A4-E4815F04C17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rait Post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53"/>
            <a:ext cx="30275213" cy="42802257"/>
          </a:xfrm>
          <a:prstGeom prst="rect">
            <a:avLst/>
          </a:prstGeom>
        </p:spPr>
      </p:pic>
      <p:sp>
        <p:nvSpPr>
          <p:cNvPr id="3" name="Subtitle 2"/>
          <p:cNvSpPr>
            <a:spLocks noGrp="1"/>
          </p:cNvSpPr>
          <p:nvPr>
            <p:ph type="subTitle" idx="1" hasCustomPrompt="1"/>
          </p:nvPr>
        </p:nvSpPr>
        <p:spPr>
          <a:xfrm>
            <a:off x="1574800" y="5520034"/>
            <a:ext cx="25984398" cy="1190913"/>
          </a:xfrm>
        </p:spPr>
        <p:txBody>
          <a:bodyPr>
            <a:normAutofit/>
          </a:bodyPr>
          <a:lstStyle>
            <a:lvl1pPr marL="0" indent="0" algn="ctr">
              <a:buNone/>
              <a:defRPr sz="7200" baseline="0">
                <a:solidFill>
                  <a:schemeClr val="bg1">
                    <a:lumMod val="50000"/>
                  </a:schemeClr>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dirty="0"/>
              <a:t>Author information here</a:t>
            </a:r>
          </a:p>
        </p:txBody>
      </p:sp>
      <p:sp>
        <p:nvSpPr>
          <p:cNvPr id="10" name="Text Placeholder 9"/>
          <p:cNvSpPr>
            <a:spLocks noGrp="1"/>
          </p:cNvSpPr>
          <p:nvPr>
            <p:ph type="body" sz="quarter" idx="10" hasCustomPrompt="1"/>
          </p:nvPr>
        </p:nvSpPr>
        <p:spPr>
          <a:xfrm>
            <a:off x="1574800" y="3843634"/>
            <a:ext cx="18796000" cy="1676400"/>
          </a:xfrm>
        </p:spPr>
        <p:txBody>
          <a:bodyPr/>
          <a:lstStyle>
            <a:lvl1pPr marL="0" indent="0">
              <a:buNone/>
              <a:defRPr b="1" baseline="0">
                <a:solidFill>
                  <a:schemeClr val="bg1">
                    <a:lumMod val="50000"/>
                  </a:schemeClr>
                </a:solidFill>
              </a:defRPr>
            </a:lvl1pPr>
          </a:lstStyle>
          <a:p>
            <a:pPr lvl="0"/>
            <a:r>
              <a:rPr lang="en-GB" dirty="0"/>
              <a:t>Poster title here</a:t>
            </a:r>
          </a:p>
        </p:txBody>
      </p:sp>
      <p:sp>
        <p:nvSpPr>
          <p:cNvPr id="12" name="Content Placeholder 11"/>
          <p:cNvSpPr>
            <a:spLocks noGrp="1"/>
          </p:cNvSpPr>
          <p:nvPr>
            <p:ph sz="quarter" idx="11" hasCustomPrompt="1"/>
          </p:nvPr>
        </p:nvSpPr>
        <p:spPr>
          <a:xfrm>
            <a:off x="8308474" y="2132477"/>
            <a:ext cx="24028400" cy="1168400"/>
          </a:xfrm>
        </p:spPr>
        <p:txBody>
          <a:bodyPr>
            <a:normAutofit/>
          </a:bodyPr>
          <a:lstStyle>
            <a:lvl1pPr marL="0" indent="0">
              <a:buNone/>
              <a:defRPr sz="6600" b="0" i="1" baseline="0">
                <a:solidFill>
                  <a:schemeClr val="bg1">
                    <a:lumMod val="50000"/>
                  </a:schemeClr>
                </a:solidFill>
              </a:defRPr>
            </a:lvl1pPr>
          </a:lstStyle>
          <a:p>
            <a:pPr lvl="0"/>
            <a:r>
              <a:rPr lang="en-GB" dirty="0"/>
              <a:t>Additional funder logos as required</a:t>
            </a:r>
          </a:p>
        </p:txBody>
      </p:sp>
    </p:spTree>
    <p:extLst>
      <p:ext uri="{BB962C8B-B14F-4D97-AF65-F5344CB8AC3E}">
        <p14:creationId xmlns:p14="http://schemas.microsoft.com/office/powerpoint/2010/main" val="39329347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7A8FA37-6AA0-4F5A-B0C3-6E1C79FC7833}" type="datetimeFigureOut">
              <a:rPr lang="en-GB" smtClean="0"/>
              <a:t>15/03/2023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D6AB2D60-304C-4F0E-A156-B8476DB396E1}" type="slidenum">
              <a:rPr lang="en-GB" smtClean="0"/>
              <a:t>‹#›</a:t>
            </a:fld>
            <a:endParaRPr lang="en-GB"/>
          </a:p>
        </p:txBody>
      </p:sp>
    </p:spTree>
    <p:extLst>
      <p:ext uri="{BB962C8B-B14F-4D97-AF65-F5344CB8AC3E}">
        <p14:creationId xmlns:p14="http://schemas.microsoft.com/office/powerpoint/2010/main" val="298850572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TextBox 12">
            <a:extLst>
              <a:ext uri="{FF2B5EF4-FFF2-40B4-BE49-F238E27FC236}">
                <a16:creationId xmlns:a16="http://schemas.microsoft.com/office/drawing/2014/main" id="{8C9E9EA5-151E-87FF-7195-49F605BE7C5A}"/>
              </a:ext>
            </a:extLst>
          </p:cNvPr>
          <p:cNvSpPr txBox="1"/>
          <p:nvPr/>
        </p:nvSpPr>
        <p:spPr>
          <a:xfrm>
            <a:off x="1816893" y="12575444"/>
            <a:ext cx="27912668" cy="8217634"/>
          </a:xfrm>
          <a:prstGeom prst="rect">
            <a:avLst/>
          </a:prstGeom>
          <a:noFill/>
        </p:spPr>
        <p:txBody>
          <a:bodyPr wrap="square">
            <a:spAutoFit/>
          </a:bodyPr>
          <a:lstStyle>
            <a:defPPr>
              <a:defRPr lang="en-US"/>
            </a:defPPr>
            <a:lvl1pPr fontAlgn="base">
              <a:defRPr sz="7200" b="0" i="0" u="none" strike="noStrike">
                <a:solidFill>
                  <a:srgbClr val="161515"/>
                </a:solidFill>
                <a:effectLst/>
                <a:latin typeface="firasans"/>
              </a:defRPr>
            </a:lvl1pPr>
          </a:lstStyle>
          <a:p>
            <a:r>
              <a:rPr lang="en-GB" sz="6600" b="0" i="0" u="none" strike="noStrike" dirty="0" err="1">
                <a:solidFill>
                  <a:srgbClr val="000000"/>
                </a:solidFill>
                <a:effectLst/>
                <a:latin typeface="Calibri" panose="020F0502020204030204" pitchFamily="34" charset="0"/>
              </a:rPr>
              <a:t>Solena</a:t>
            </a:r>
            <a:r>
              <a:rPr lang="en-GB" sz="6600" b="0" i="0" u="none" strike="noStrike" dirty="0">
                <a:solidFill>
                  <a:srgbClr val="000000"/>
                </a:solidFill>
                <a:effectLst/>
                <a:latin typeface="Calibri" panose="020F0502020204030204" pitchFamily="34" charset="0"/>
              </a:rPr>
              <a:t> is a protein materials design company and a spinout company from Imperial College London. We use computational design, machine learning, and automation to accelerate the development of bespoke materials targeted at multiple sectors, from fashion apparel to medical textiles. Our new protein-based fibres will replace materials extracted from nature such as silk and petrochemically-derived materials, to create a new world of biodegradable, functional and sustainable smart materials for consumers, industry, and the planet.</a:t>
            </a:r>
            <a:endParaRPr lang="en-US" sz="6600" dirty="0"/>
          </a:p>
        </p:txBody>
      </p:sp>
      <p:sp>
        <p:nvSpPr>
          <p:cNvPr id="2" name="Subtitle 1"/>
          <p:cNvSpPr>
            <a:spLocks noGrp="1"/>
          </p:cNvSpPr>
          <p:nvPr>
            <p:ph type="subTitle" idx="1"/>
          </p:nvPr>
        </p:nvSpPr>
        <p:spPr>
          <a:xfrm>
            <a:off x="2145407" y="9757805"/>
            <a:ext cx="25984398" cy="1190913"/>
          </a:xfrm>
        </p:spPr>
        <p:txBody>
          <a:bodyPr/>
          <a:lstStyle/>
          <a:p>
            <a:r>
              <a:rPr lang="en-GB" dirty="0"/>
              <a:t>Dr James MacDonald, CTO</a:t>
            </a:r>
          </a:p>
        </p:txBody>
      </p:sp>
      <p:sp>
        <p:nvSpPr>
          <p:cNvPr id="3" name="Text Placeholder 2"/>
          <p:cNvSpPr>
            <a:spLocks noGrp="1"/>
          </p:cNvSpPr>
          <p:nvPr>
            <p:ph type="body" sz="quarter" idx="10"/>
          </p:nvPr>
        </p:nvSpPr>
        <p:spPr>
          <a:xfrm>
            <a:off x="1816893" y="8123962"/>
            <a:ext cx="27125613" cy="1633843"/>
          </a:xfrm>
        </p:spPr>
        <p:txBody>
          <a:bodyPr>
            <a:normAutofit/>
          </a:bodyPr>
          <a:lstStyle/>
          <a:p>
            <a:pPr algn="ctr"/>
            <a:r>
              <a:rPr lang="en-GB" dirty="0"/>
              <a:t>Novel Protein-Based Fibres</a:t>
            </a:r>
          </a:p>
        </p:txBody>
      </p:sp>
      <p:pic>
        <p:nvPicPr>
          <p:cNvPr id="6" name="Picture 5" descr="A picture containing graphical user interface&#10;&#10;Description automatically generated">
            <a:extLst>
              <a:ext uri="{FF2B5EF4-FFF2-40B4-BE49-F238E27FC236}">
                <a16:creationId xmlns:a16="http://schemas.microsoft.com/office/drawing/2014/main" id="{E1B2E307-5530-B3AE-3CE2-02FDC9FA0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0106" y="980281"/>
            <a:ext cx="7772400" cy="1947156"/>
          </a:xfrm>
          <a:prstGeom prst="rect">
            <a:avLst/>
          </a:prstGeom>
        </p:spPr>
      </p:pic>
      <p:sp>
        <p:nvSpPr>
          <p:cNvPr id="15" name="TextBox 14">
            <a:extLst>
              <a:ext uri="{FF2B5EF4-FFF2-40B4-BE49-F238E27FC236}">
                <a16:creationId xmlns:a16="http://schemas.microsoft.com/office/drawing/2014/main" id="{5B1440B6-30A0-D492-E8FF-A7D157DFCB74}"/>
              </a:ext>
            </a:extLst>
          </p:cNvPr>
          <p:cNvSpPr txBox="1"/>
          <p:nvPr/>
        </p:nvSpPr>
        <p:spPr>
          <a:xfrm>
            <a:off x="1816893" y="21106026"/>
            <a:ext cx="27125613" cy="6186309"/>
          </a:xfrm>
          <a:prstGeom prst="rect">
            <a:avLst/>
          </a:prstGeom>
          <a:noFill/>
        </p:spPr>
        <p:txBody>
          <a:bodyPr wrap="square">
            <a:spAutoFit/>
          </a:bodyPr>
          <a:lstStyle/>
          <a:p>
            <a:pPr fontAlgn="base"/>
            <a:r>
              <a:rPr lang="en-GB" sz="6600" b="0" i="0" u="none" strike="noStrike" dirty="0">
                <a:solidFill>
                  <a:srgbClr val="000000"/>
                </a:solidFill>
                <a:effectLst/>
                <a:latin typeface="Calibri" panose="020F0502020204030204" pitchFamily="34" charset="0"/>
              </a:rPr>
              <a:t>As a new start-up company with limited resources, the Royce Institute provides us with invaluable access to specialist laboratory equipment to image and characterise our materials at multiple length scales. We have made extensive use of their confocal microscope, scanning electron microscope and X-ray diffractometer. In the future, we plan to use the fibre spinning facilities in Manchester to further optimise our manufacturing processes.  </a:t>
            </a:r>
            <a:endParaRPr lang="en-GB" sz="6600" dirty="0">
              <a:solidFill>
                <a:srgbClr val="161515"/>
              </a:solidFill>
              <a:latin typeface="firasans"/>
            </a:endParaRPr>
          </a:p>
        </p:txBody>
      </p:sp>
      <p:pic>
        <p:nvPicPr>
          <p:cNvPr id="1026" name="Picture 2" descr="Home | Solena Materials">
            <a:extLst>
              <a:ext uri="{FF2B5EF4-FFF2-40B4-BE49-F238E27FC236}">
                <a16:creationId xmlns:a16="http://schemas.microsoft.com/office/drawing/2014/main" id="{F06CC762-7678-F0A7-5D8B-061B0852E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832" y="2304932"/>
            <a:ext cx="12447588" cy="62237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B3FD500-777A-56FE-24A4-E4815F04C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321" y="27981562"/>
            <a:ext cx="19530570" cy="10985945"/>
          </a:xfrm>
          <a:prstGeom prst="rect">
            <a:avLst/>
          </a:prstGeom>
        </p:spPr>
      </p:pic>
    </p:spTree>
    <p:extLst>
      <p:ext uri="{BB962C8B-B14F-4D97-AF65-F5344CB8AC3E}">
        <p14:creationId xmlns:p14="http://schemas.microsoft.com/office/powerpoint/2010/main" val="1441728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162</Words>
  <Application>Microsoft Macintosh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firasans</vt:lpstr>
      <vt:lpstr>Office Theme</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Belfield</dc:creator>
  <cp:lastModifiedBy>James MacDonald</cp:lastModifiedBy>
  <cp:revision>9</cp:revision>
  <dcterms:created xsi:type="dcterms:W3CDTF">2020-11-13T14:51:55Z</dcterms:created>
  <dcterms:modified xsi:type="dcterms:W3CDTF">2023-03-15T11:59:21Z</dcterms:modified>
</cp:coreProperties>
</file>