
<file path=[Content_Types].xml><?xml version="1.0" encoding="utf-8"?>
<Types xmlns="http://schemas.openxmlformats.org/package/2006/content-types">
  <Default Extension="png" ContentType="image/png"/>
  <Default Extension="jpeg" ContentType="image/jpeg"/>
  <Default Extension="JPG" ContentType="image/.jpg"/>
  <Default Extension="emf" ContentType="image/x-e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9" r:id="rId4"/>
    <p:sldId id="265" r:id="rId5"/>
    <p:sldId id="264" r:id="rId6"/>
    <p:sldId id="267" r:id="rId7"/>
    <p:sldId id="266" r:id="rId8"/>
    <p:sldId id="268" r:id="rId9"/>
    <p:sldId id="270" r:id="rId10"/>
    <p:sldId id="260" r:id="rId11"/>
    <p:sldId id="261" r:id="rId12"/>
    <p:sldId id="274" r:id="rId13"/>
    <p:sldId id="275" r:id="rId14"/>
    <p:sldId id="262" r:id="rId15"/>
  </p:sldIdLst>
  <p:sldSz cx="12192000" cy="685800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8" userDrawn="1">
          <p15:clr>
            <a:srgbClr val="A4A3A4"/>
          </p15:clr>
        </p15:guide>
        <p15:guide id="2" pos="387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58"/>
        <p:guide pos="387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gs" Target="tags/tag166.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69.xml"/><Relationship Id="rId7" Type="http://schemas.openxmlformats.org/officeDocument/2006/relationships/tags" Target="../tags/tag68.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image" Target="../media/image1.png"/><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1.xml"/><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46.xml"/><Relationship Id="rId5" Type="http://schemas.openxmlformats.org/officeDocument/2006/relationships/image" Target="../media/image19.png"/><Relationship Id="rId4" Type="http://schemas.openxmlformats.org/officeDocument/2006/relationships/tags" Target="../tags/tag145.xml"/><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s>
</file>

<file path=ppt/slides/_rels/slide12.xml.rels><?xml version="1.0" encoding="UTF-8" standalone="yes"?>
<Relationships xmlns="http://schemas.openxmlformats.org/package/2006/relationships"><Relationship Id="rId9" Type="http://schemas.openxmlformats.org/officeDocument/2006/relationships/image" Target="../media/image22.png"/><Relationship Id="rId8" Type="http://schemas.openxmlformats.org/officeDocument/2006/relationships/tags" Target="../tags/tag152.xml"/><Relationship Id="rId7" Type="http://schemas.openxmlformats.org/officeDocument/2006/relationships/image" Target="../media/image21.png"/><Relationship Id="rId6" Type="http://schemas.openxmlformats.org/officeDocument/2006/relationships/tags" Target="../tags/tag151.xml"/><Relationship Id="rId5" Type="http://schemas.openxmlformats.org/officeDocument/2006/relationships/tags" Target="../tags/tag150.xml"/><Relationship Id="rId4" Type="http://schemas.openxmlformats.org/officeDocument/2006/relationships/image" Target="../media/image20.png"/><Relationship Id="rId3" Type="http://schemas.openxmlformats.org/officeDocument/2006/relationships/tags" Target="../tags/tag149.xml"/><Relationship Id="rId2" Type="http://schemas.openxmlformats.org/officeDocument/2006/relationships/tags" Target="../tags/tag148.xml"/><Relationship Id="rId18" Type="http://schemas.openxmlformats.org/officeDocument/2006/relationships/slideLayout" Target="../slideLayouts/slideLayout1.xml"/><Relationship Id="rId17" Type="http://schemas.openxmlformats.org/officeDocument/2006/relationships/tags" Target="../tags/tag159.xml"/><Relationship Id="rId16" Type="http://schemas.openxmlformats.org/officeDocument/2006/relationships/tags" Target="../tags/tag158.xml"/><Relationship Id="rId15" Type="http://schemas.openxmlformats.org/officeDocument/2006/relationships/tags" Target="../tags/tag157.xml"/><Relationship Id="rId14" Type="http://schemas.openxmlformats.org/officeDocument/2006/relationships/tags" Target="../tags/tag156.xml"/><Relationship Id="rId13" Type="http://schemas.openxmlformats.org/officeDocument/2006/relationships/tags" Target="../tags/tag155.xml"/><Relationship Id="rId12" Type="http://schemas.openxmlformats.org/officeDocument/2006/relationships/tags" Target="../tags/tag154.xml"/><Relationship Id="rId11" Type="http://schemas.openxmlformats.org/officeDocument/2006/relationships/image" Target="../media/image23.png"/><Relationship Id="rId10" Type="http://schemas.openxmlformats.org/officeDocument/2006/relationships/tags" Target="../tags/tag153.xml"/><Relationship Id="rId1" Type="http://schemas.openxmlformats.org/officeDocument/2006/relationships/tags" Target="../tags/tag147.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165.xml"/><Relationship Id="rId6" Type="http://schemas.openxmlformats.org/officeDocument/2006/relationships/image" Target="../media/image1.png"/><Relationship Id="rId5" Type="http://schemas.openxmlformats.org/officeDocument/2006/relationships/tags" Target="../tags/tag164.xml"/><Relationship Id="rId4" Type="http://schemas.openxmlformats.org/officeDocument/2006/relationships/tags" Target="../tags/tag163.xml"/><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tags" Target="../tags/tag160.xml"/></Relationships>
</file>

<file path=ppt/slides/_rels/slide2.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tags" Target="../tags/tag75.xml"/><Relationship Id="rId7" Type="http://schemas.openxmlformats.org/officeDocument/2006/relationships/image" Target="../media/image3.jpeg"/><Relationship Id="rId6" Type="http://schemas.openxmlformats.org/officeDocument/2006/relationships/tags" Target="../tags/tag74.xml"/><Relationship Id="rId5" Type="http://schemas.openxmlformats.org/officeDocument/2006/relationships/image" Target="../media/image2.GIF"/><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7" Type="http://schemas.openxmlformats.org/officeDocument/2006/relationships/slideLayout" Target="../slideLayouts/slideLayout1.xml"/><Relationship Id="rId16" Type="http://schemas.openxmlformats.org/officeDocument/2006/relationships/tags" Target="../tags/tag81.xml"/><Relationship Id="rId15" Type="http://schemas.openxmlformats.org/officeDocument/2006/relationships/image" Target="../media/image5.png"/><Relationship Id="rId14" Type="http://schemas.openxmlformats.org/officeDocument/2006/relationships/tags" Target="../tags/tag80.xml"/><Relationship Id="rId13" Type="http://schemas.openxmlformats.org/officeDocument/2006/relationships/tags" Target="../tags/tag79.xml"/><Relationship Id="rId12" Type="http://schemas.openxmlformats.org/officeDocument/2006/relationships/tags" Target="../tags/tag78.xml"/><Relationship Id="rId11" Type="http://schemas.openxmlformats.org/officeDocument/2006/relationships/tags" Target="../tags/tag77.xml"/><Relationship Id="rId10" Type="http://schemas.openxmlformats.org/officeDocument/2006/relationships/tags" Target="../tags/tag76.xml"/><Relationship Id="rId1" Type="http://schemas.openxmlformats.org/officeDocument/2006/relationships/tags" Target="../tags/tag70.xml"/></Relationships>
</file>

<file path=ppt/slides/_rels/slide3.xml.rels><?xml version="1.0" encoding="UTF-8" standalone="yes"?>
<Relationships xmlns="http://schemas.openxmlformats.org/package/2006/relationships"><Relationship Id="rId9" Type="http://schemas.openxmlformats.org/officeDocument/2006/relationships/tags" Target="../tags/tag89.xml"/><Relationship Id="rId8" Type="http://schemas.openxmlformats.org/officeDocument/2006/relationships/tags" Target="../tags/tag88.xml"/><Relationship Id="rId7" Type="http://schemas.openxmlformats.org/officeDocument/2006/relationships/tags" Target="../tags/tag87.xml"/><Relationship Id="rId6" Type="http://schemas.openxmlformats.org/officeDocument/2006/relationships/image" Target="../media/image6.png"/><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tags" Target="../tags/tag83.xml"/><Relationship Id="rId14" Type="http://schemas.openxmlformats.org/officeDocument/2006/relationships/slideLayout" Target="../slideLayouts/slideLayout1.xml"/><Relationship Id="rId13" Type="http://schemas.openxmlformats.org/officeDocument/2006/relationships/tags" Target="../tags/tag92.xml"/><Relationship Id="rId12" Type="http://schemas.openxmlformats.org/officeDocument/2006/relationships/image" Target="../media/image7.png"/><Relationship Id="rId11" Type="http://schemas.openxmlformats.org/officeDocument/2006/relationships/tags" Target="../tags/tag91.xml"/><Relationship Id="rId10" Type="http://schemas.openxmlformats.org/officeDocument/2006/relationships/tags" Target="../tags/tag90.xml"/><Relationship Id="rId1" Type="http://schemas.openxmlformats.org/officeDocument/2006/relationships/tags" Target="../tags/tag82.xml"/></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97.xml"/><Relationship Id="rId5" Type="http://schemas.openxmlformats.org/officeDocument/2006/relationships/image" Target="../media/image8.png"/><Relationship Id="rId4" Type="http://schemas.openxmlformats.org/officeDocument/2006/relationships/tags" Target="../tags/tag96.xml"/><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s>
</file>

<file path=ppt/slides/_rels/slide5.xml.rels><?xml version="1.0" encoding="UTF-8" standalone="yes"?>
<Relationships xmlns="http://schemas.openxmlformats.org/package/2006/relationships"><Relationship Id="rId9" Type="http://schemas.openxmlformats.org/officeDocument/2006/relationships/tags" Target="../tags/tag104.xml"/><Relationship Id="rId8" Type="http://schemas.openxmlformats.org/officeDocument/2006/relationships/image" Target="../media/image10.png"/><Relationship Id="rId7" Type="http://schemas.openxmlformats.org/officeDocument/2006/relationships/tags" Target="../tags/tag103.xml"/><Relationship Id="rId6" Type="http://schemas.openxmlformats.org/officeDocument/2006/relationships/image" Target="../media/image9.png"/><Relationship Id="rId5" Type="http://schemas.openxmlformats.org/officeDocument/2006/relationships/tags" Target="../tags/tag102.xml"/><Relationship Id="rId4" Type="http://schemas.openxmlformats.org/officeDocument/2006/relationships/tags" Target="../tags/tag101.xml"/><Relationship Id="rId3" Type="http://schemas.openxmlformats.org/officeDocument/2006/relationships/tags" Target="../tags/tag100.xml"/><Relationship Id="rId2" Type="http://schemas.openxmlformats.org/officeDocument/2006/relationships/tags" Target="../tags/tag99.xml"/><Relationship Id="rId12" Type="http://schemas.openxmlformats.org/officeDocument/2006/relationships/slideLayout" Target="../slideLayouts/slideLayout1.xml"/><Relationship Id="rId11" Type="http://schemas.openxmlformats.org/officeDocument/2006/relationships/tags" Target="../tags/tag105.xml"/><Relationship Id="rId10" Type="http://schemas.openxmlformats.org/officeDocument/2006/relationships/image" Target="../media/image11.png"/><Relationship Id="rId1" Type="http://schemas.openxmlformats.org/officeDocument/2006/relationships/tags" Target="../tags/tag98.xml"/></Relationships>
</file>

<file path=ppt/slides/_rels/slide6.xml.rels><?xml version="1.0" encoding="UTF-8" standalone="yes"?>
<Relationships xmlns="http://schemas.openxmlformats.org/package/2006/relationships"><Relationship Id="rId9" Type="http://schemas.openxmlformats.org/officeDocument/2006/relationships/tags" Target="../tags/tag112.xml"/><Relationship Id="rId8" Type="http://schemas.openxmlformats.org/officeDocument/2006/relationships/image" Target="../media/image12.jpeg"/><Relationship Id="rId7" Type="http://schemas.openxmlformats.org/officeDocument/2006/relationships/tags" Target="../tags/tag111.xml"/><Relationship Id="rId6" Type="http://schemas.openxmlformats.org/officeDocument/2006/relationships/image" Target="../media/image7.png"/><Relationship Id="rId5" Type="http://schemas.openxmlformats.org/officeDocument/2006/relationships/tags" Target="../tags/tag110.xml"/><Relationship Id="rId4" Type="http://schemas.openxmlformats.org/officeDocument/2006/relationships/tags" Target="../tags/tag109.xml"/><Relationship Id="rId3" Type="http://schemas.openxmlformats.org/officeDocument/2006/relationships/tags" Target="../tags/tag108.xml"/><Relationship Id="rId2" Type="http://schemas.openxmlformats.org/officeDocument/2006/relationships/tags" Target="../tags/tag107.xml"/><Relationship Id="rId10" Type="http://schemas.openxmlformats.org/officeDocument/2006/relationships/slideLayout" Target="../slideLayouts/slideLayout1.xml"/><Relationship Id="rId1" Type="http://schemas.openxmlformats.org/officeDocument/2006/relationships/tags" Target="../tags/tag106.xml"/></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17.xml"/><Relationship Id="rId5" Type="http://schemas.openxmlformats.org/officeDocument/2006/relationships/image" Target="../media/image13.emf"/><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s>
</file>

<file path=ppt/slides/_rels/slide8.xml.rels><?xml version="1.0" encoding="UTF-8" standalone="yes"?>
<Relationships xmlns="http://schemas.openxmlformats.org/package/2006/relationships"><Relationship Id="rId9" Type="http://schemas.openxmlformats.org/officeDocument/2006/relationships/tags" Target="../tags/tag124.xml"/><Relationship Id="rId8" Type="http://schemas.openxmlformats.org/officeDocument/2006/relationships/image" Target="../media/image15.png"/><Relationship Id="rId7" Type="http://schemas.openxmlformats.org/officeDocument/2006/relationships/tags" Target="../tags/tag123.xml"/><Relationship Id="rId6" Type="http://schemas.openxmlformats.org/officeDocument/2006/relationships/image" Target="../media/image14.png"/><Relationship Id="rId5" Type="http://schemas.openxmlformats.org/officeDocument/2006/relationships/tags" Target="../tags/tag122.xml"/><Relationship Id="rId4" Type="http://schemas.openxmlformats.org/officeDocument/2006/relationships/tags" Target="../tags/tag121.xml"/><Relationship Id="rId3" Type="http://schemas.openxmlformats.org/officeDocument/2006/relationships/tags" Target="../tags/tag120.xml"/><Relationship Id="rId2" Type="http://schemas.openxmlformats.org/officeDocument/2006/relationships/tags" Target="../tags/tag119.xml"/><Relationship Id="rId14" Type="http://schemas.openxmlformats.org/officeDocument/2006/relationships/slideLayout" Target="../slideLayouts/slideLayout1.xml"/><Relationship Id="rId13" Type="http://schemas.openxmlformats.org/officeDocument/2006/relationships/tags" Target="../tags/tag126.xml"/><Relationship Id="rId12" Type="http://schemas.openxmlformats.org/officeDocument/2006/relationships/image" Target="../media/image17.png"/><Relationship Id="rId11" Type="http://schemas.openxmlformats.org/officeDocument/2006/relationships/tags" Target="../tags/tag125.xml"/><Relationship Id="rId10" Type="http://schemas.openxmlformats.org/officeDocument/2006/relationships/image" Target="../media/image16.png"/><Relationship Id="rId1" Type="http://schemas.openxmlformats.org/officeDocument/2006/relationships/tags" Target="../tags/tag118.xml"/></Relationships>
</file>

<file path=ppt/slides/_rels/slide9.xml.rels><?xml version="1.0" encoding="UTF-8" standalone="yes"?>
<Relationships xmlns="http://schemas.openxmlformats.org/package/2006/relationships"><Relationship Id="rId9" Type="http://schemas.openxmlformats.org/officeDocument/2006/relationships/tags" Target="../tags/tag133.xml"/><Relationship Id="rId8" Type="http://schemas.openxmlformats.org/officeDocument/2006/relationships/image" Target="../media/image15.png"/><Relationship Id="rId7" Type="http://schemas.openxmlformats.org/officeDocument/2006/relationships/tags" Target="../tags/tag132.xml"/><Relationship Id="rId6" Type="http://schemas.openxmlformats.org/officeDocument/2006/relationships/tags" Target="../tags/tag131.xml"/><Relationship Id="rId5" Type="http://schemas.openxmlformats.org/officeDocument/2006/relationships/image" Target="../media/image18.png"/><Relationship Id="rId4" Type="http://schemas.openxmlformats.org/officeDocument/2006/relationships/tags" Target="../tags/tag130.xml"/><Relationship Id="rId3" Type="http://schemas.openxmlformats.org/officeDocument/2006/relationships/tags" Target="../tags/tag129.xml"/><Relationship Id="rId2" Type="http://schemas.openxmlformats.org/officeDocument/2006/relationships/tags" Target="../tags/tag128.xml"/><Relationship Id="rId15" Type="http://schemas.openxmlformats.org/officeDocument/2006/relationships/slideLayout" Target="../slideLayouts/slideLayout1.xml"/><Relationship Id="rId14" Type="http://schemas.openxmlformats.org/officeDocument/2006/relationships/tags" Target="../tags/tag137.xml"/><Relationship Id="rId13" Type="http://schemas.openxmlformats.org/officeDocument/2006/relationships/tags" Target="../tags/tag136.xml"/><Relationship Id="rId12" Type="http://schemas.openxmlformats.org/officeDocument/2006/relationships/tags" Target="../tags/tag135.xml"/><Relationship Id="rId11" Type="http://schemas.openxmlformats.org/officeDocument/2006/relationships/tags" Target="../tags/tag134.xml"/><Relationship Id="rId10" Type="http://schemas.openxmlformats.org/officeDocument/2006/relationships/image" Target="../media/image16.png"/><Relationship Id="rId1" Type="http://schemas.openxmlformats.org/officeDocument/2006/relationships/tags" Target="../tags/tag1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1"/>
            </p:custDataLst>
          </p:nvPr>
        </p:nvPicPr>
        <p:blipFill>
          <a:blip r:embed="rId2"/>
          <a:stretch>
            <a:fillRect/>
          </a:stretch>
        </p:blipFill>
        <p:spPr>
          <a:xfrm>
            <a:off x="315595" y="494665"/>
            <a:ext cx="2776220" cy="1099820"/>
          </a:xfrm>
          <a:prstGeom prst="rect">
            <a:avLst/>
          </a:prstGeom>
        </p:spPr>
      </p:pic>
      <p:sp>
        <p:nvSpPr>
          <p:cNvPr id="17" name="Title 2"/>
          <p:cNvSpPr>
            <a:spLocks noGrp="1"/>
          </p:cNvSpPr>
          <p:nvPr>
            <p:custDataLst>
              <p:tags r:id="rId3"/>
            </p:custDataLst>
          </p:nvPr>
        </p:nvSpPr>
        <p:spPr>
          <a:xfrm>
            <a:off x="533400" y="2157730"/>
            <a:ext cx="11325860" cy="1508125"/>
          </a:xfrm>
          <a:prstGeom prst="rect">
            <a:avLst/>
          </a:prstGeom>
        </p:spPr>
        <p:txBody>
          <a:bodyPr vert="horz" lIns="0" tIns="45720" rIns="0" bIns="0" rtlCol="0" anchor="ctr">
            <a:noAutofit/>
          </a:bodyPr>
          <a:lstStyle>
            <a:lvl1pPr algn="l" defTabSz="457200" rtl="0" eaLnBrk="1" latinLnBrk="0" hangingPunct="1">
              <a:spcBef>
                <a:spcPct val="0"/>
              </a:spcBef>
              <a:buNone/>
              <a:defRPr sz="4000" b="0" kern="1200">
                <a:solidFill>
                  <a:srgbClr val="003E74"/>
                </a:solidFill>
                <a:latin typeface="Arial" panose="020B0604020202020204"/>
                <a:ea typeface="+mn-ea"/>
                <a:cs typeface="Arial" panose="020B0604020202020204"/>
              </a:defRPr>
            </a:lvl1pPr>
          </a:lstStyle>
          <a:p>
            <a:r>
              <a:rPr lang="en-US" sz="4400" b="1"/>
              <a:t>Domain Adaptation Neural Network Based Prediction of Real-Time Drill Bit Wear</a:t>
            </a:r>
            <a:endParaRPr lang="en-US" sz="4400" b="1"/>
          </a:p>
        </p:txBody>
      </p:sp>
      <p:sp>
        <p:nvSpPr>
          <p:cNvPr id="18" name="Text Placeholder 3"/>
          <p:cNvSpPr>
            <a:spLocks noGrp="1"/>
          </p:cNvSpPr>
          <p:nvPr>
            <p:custDataLst>
              <p:tags r:id="rId4"/>
            </p:custDataLst>
          </p:nvPr>
        </p:nvSpPr>
        <p:spPr>
          <a:xfrm>
            <a:off x="608330" y="4106316"/>
            <a:ext cx="6400800" cy="254858"/>
          </a:xfrm>
          <a:prstGeom prst="rect">
            <a:avLst/>
          </a:prstGeom>
        </p:spPr>
        <p:txBody>
          <a:bodyPr vert="horz" lIns="0" tIns="0" rIns="0" bIns="0" rtlCol="0">
            <a:noAutofit/>
          </a:bodyPr>
          <a:lstStyle>
            <a:lvl1pPr marL="0" indent="0" algn="l" defTabSz="457200" rtl="0" eaLnBrk="1" latinLnBrk="0" hangingPunct="1">
              <a:spcBef>
                <a:spcPct val="20000"/>
              </a:spcBef>
              <a:buClr>
                <a:srgbClr val="002548"/>
              </a:buClr>
              <a:buFont typeface="Arial" panose="020B0604020202020204"/>
              <a:buNone/>
              <a:defRPr sz="1200" kern="1200" baseline="0">
                <a:solidFill>
                  <a:srgbClr val="002548"/>
                </a:solidFill>
                <a:latin typeface="Arial" panose="020B0604020202020204"/>
                <a:ea typeface="+mn-ea"/>
                <a:cs typeface="Arial" panose="020B0604020202020204"/>
              </a:defRPr>
            </a:lvl1pPr>
            <a:lvl2pPr marL="457200" indent="0" algn="ctr" defTabSz="457200" rtl="0" eaLnBrk="1" latinLnBrk="0" hangingPunct="1">
              <a:spcBef>
                <a:spcPct val="20000"/>
              </a:spcBef>
              <a:buClr>
                <a:srgbClr val="002548"/>
              </a:buClr>
              <a:buFont typeface="Arial" panose="020B0604020202020204"/>
              <a:buNone/>
              <a:defRPr sz="1800" kern="1200">
                <a:solidFill>
                  <a:srgbClr val="000000"/>
                </a:solidFill>
                <a:latin typeface="Arial" panose="020B0604020202020204"/>
                <a:ea typeface="+mn-ea"/>
                <a:cs typeface="Arial" panose="020B0604020202020204"/>
              </a:defRPr>
            </a:lvl2pPr>
            <a:lvl3pPr marL="914400" indent="0" algn="ctr" defTabSz="457200" rtl="0" eaLnBrk="1" latinLnBrk="0" hangingPunct="1">
              <a:spcBef>
                <a:spcPct val="20000"/>
              </a:spcBef>
              <a:buClr>
                <a:srgbClr val="002548"/>
              </a:buClr>
              <a:buFont typeface="Arial" panose="020B0604020202020204"/>
              <a:buNone/>
              <a:defRPr sz="1200" kern="1200">
                <a:solidFill>
                  <a:srgbClr val="000000"/>
                </a:solidFill>
                <a:latin typeface="Arial" panose="020B0604020202020204"/>
                <a:ea typeface="+mn-ea"/>
                <a:cs typeface="Arial" panose="020B0604020202020204"/>
              </a:defRPr>
            </a:lvl3pPr>
            <a:lvl4pPr marL="1371600" indent="0" algn="ctr" defTabSz="457200" rtl="0" eaLnBrk="1" latinLnBrk="0" hangingPunct="1">
              <a:spcBef>
                <a:spcPct val="20000"/>
              </a:spcBef>
              <a:buClr>
                <a:srgbClr val="002548"/>
              </a:buClr>
              <a:buFont typeface="Arial" panose="020B0604020202020204"/>
              <a:buNone/>
              <a:defRPr sz="1200" kern="1200">
                <a:solidFill>
                  <a:srgbClr val="000000"/>
                </a:solidFill>
                <a:latin typeface="Arial" panose="020B0604020202020204"/>
                <a:ea typeface="+mn-ea"/>
                <a:cs typeface="Arial" panose="020B0604020202020204"/>
              </a:defRPr>
            </a:lvl4pPr>
            <a:lvl5pPr marL="1828800" indent="0" algn="ctr" defTabSz="457200" rtl="0" eaLnBrk="1" latinLnBrk="0" hangingPunct="1">
              <a:spcBef>
                <a:spcPct val="20000"/>
              </a:spcBef>
              <a:buClr>
                <a:srgbClr val="002548"/>
              </a:buClr>
              <a:buFont typeface="Arial" panose="020B0604020202020204"/>
              <a:buNone/>
              <a:defRPr sz="1200" kern="1200">
                <a:solidFill>
                  <a:srgbClr val="000000"/>
                </a:solidFill>
                <a:latin typeface="Arial" panose="020B0604020202020204"/>
                <a:ea typeface="+mn-ea"/>
                <a:cs typeface="Arial" panose="020B0604020202020204"/>
              </a:defRPr>
            </a:lvl5pPr>
            <a:lvl6pPr marL="2514600" indent="-228600" algn="l" defTabSz="457200" rtl="0" eaLnBrk="1" latinLnBrk="0" hangingPunct="1">
              <a:spcBef>
                <a:spcPct val="20000"/>
              </a:spcBef>
              <a:buFont typeface="Arial" panose="020B0604020202020204"/>
              <a:buChar char="•"/>
              <a:defRPr sz="2000" kern="1200">
                <a:solidFill>
                  <a:srgbClr val="000000"/>
                </a:solidFill>
                <a:latin typeface="Arial" panose="020B0604020202020204" pitchFamily="34" charset="0"/>
                <a:ea typeface="+mn-ea"/>
                <a:cs typeface="+mn-ea"/>
              </a:defRPr>
            </a:lvl6pPr>
            <a:lvl7pPr marL="2971800" indent="-228600" algn="l" defTabSz="457200" rtl="0" eaLnBrk="1" latinLnBrk="0" hangingPunct="1">
              <a:spcBef>
                <a:spcPct val="20000"/>
              </a:spcBef>
              <a:buFont typeface="Arial" panose="020B0604020202020204"/>
              <a:buChar char="•"/>
              <a:defRPr sz="2000" kern="1200">
                <a:solidFill>
                  <a:srgbClr val="000000"/>
                </a:solidFill>
                <a:latin typeface="Arial" panose="020B0604020202020204" pitchFamily="34" charset="0"/>
                <a:ea typeface="+mn-ea"/>
                <a:cs typeface="+mn-ea"/>
              </a:defRPr>
            </a:lvl7pPr>
            <a:lvl8pPr marL="3429000" indent="-228600" algn="l" defTabSz="457200" rtl="0" eaLnBrk="1" latinLnBrk="0" hangingPunct="1">
              <a:spcBef>
                <a:spcPct val="20000"/>
              </a:spcBef>
              <a:buFont typeface="Arial" panose="020B0604020202020204"/>
              <a:buChar char="•"/>
              <a:defRPr sz="2000" kern="1200">
                <a:solidFill>
                  <a:srgbClr val="000000"/>
                </a:solidFill>
                <a:latin typeface="Arial" panose="020B0604020202020204" pitchFamily="34" charset="0"/>
                <a:ea typeface="+mn-ea"/>
                <a:cs typeface="+mn-ea"/>
              </a:defRPr>
            </a:lvl8pPr>
            <a:lvl9pPr marL="3886200" indent="-228600" algn="l" defTabSz="457200" rtl="0" eaLnBrk="1" latinLnBrk="0" hangingPunct="1">
              <a:spcBef>
                <a:spcPct val="20000"/>
              </a:spcBef>
              <a:buFont typeface="Arial" panose="020B0604020202020204"/>
              <a:buChar char="•"/>
              <a:defRPr sz="2000" kern="1200">
                <a:solidFill>
                  <a:srgbClr val="000000"/>
                </a:solidFill>
                <a:latin typeface="Arial" panose="020B0604020202020204" pitchFamily="34" charset="0"/>
                <a:ea typeface="+mn-ea"/>
                <a:cs typeface="+mn-ea"/>
              </a:defRPr>
            </a:lvl9pPr>
          </a:lstStyle>
          <a:p>
            <a:r>
              <a:rPr lang="en-US" sz="1800" b="1"/>
              <a:t>Shanlin Ye, Martin J. Blunt, Branko Bijeljic</a:t>
            </a:r>
            <a:endParaRPr lang="en-US" sz="1800" b="1"/>
          </a:p>
        </p:txBody>
      </p:sp>
      <p:grpSp>
        <p:nvGrpSpPr>
          <p:cNvPr id="21" name="组合 20"/>
          <p:cNvGrpSpPr/>
          <p:nvPr/>
        </p:nvGrpSpPr>
        <p:grpSpPr>
          <a:xfrm>
            <a:off x="7124700" y="652145"/>
            <a:ext cx="4820920" cy="489585"/>
            <a:chOff x="11220" y="794"/>
            <a:chExt cx="7592" cy="771"/>
          </a:xfrm>
        </p:grpSpPr>
        <p:sp>
          <p:nvSpPr>
            <p:cNvPr id="19" name="Text Placeholder 4"/>
            <p:cNvSpPr>
              <a:spLocks noGrp="1"/>
            </p:cNvSpPr>
            <p:nvPr>
              <p:custDataLst>
                <p:tags r:id="rId5"/>
              </p:custDataLst>
            </p:nvPr>
          </p:nvSpPr>
          <p:spPr>
            <a:xfrm>
              <a:off x="11220" y="794"/>
              <a:ext cx="7592" cy="369"/>
            </a:xfrm>
            <a:prstGeom prst="rect">
              <a:avLst/>
            </a:prstGeom>
          </p:spPr>
          <p:txBody>
            <a:bodyPr vert="horz" lIns="0" tIns="0" rIns="0" bIns="0" rtlCol="0">
              <a:noAutofit/>
            </a:bodyPr>
            <a:lstStyle>
              <a:lvl1pPr marL="0" indent="0" algn="r" defTabSz="457200" rtl="0" eaLnBrk="1" latinLnBrk="0" hangingPunct="1">
                <a:spcBef>
                  <a:spcPct val="20000"/>
                </a:spcBef>
                <a:buClr>
                  <a:srgbClr val="002548"/>
                </a:buClr>
                <a:buFont typeface="Arial" panose="020B0604020202020204"/>
                <a:buNone/>
                <a:defRPr sz="1000" b="1" kern="1200">
                  <a:solidFill>
                    <a:srgbClr val="003E74"/>
                  </a:solidFill>
                  <a:latin typeface="Arial" panose="020B0604020202020204"/>
                  <a:ea typeface="+mn-ea"/>
                  <a:cs typeface="Arial" panose="020B0604020202020204"/>
                </a:defRPr>
              </a:lvl1pPr>
              <a:lvl2pPr marL="457200" indent="0" algn="l" defTabSz="457200" rtl="0" eaLnBrk="1" latinLnBrk="0" hangingPunct="1">
                <a:spcBef>
                  <a:spcPct val="20000"/>
                </a:spcBef>
                <a:buClr>
                  <a:srgbClr val="002548"/>
                </a:buClr>
                <a:buFont typeface="Arial" panose="020B0604020202020204"/>
                <a:buNone/>
                <a:defRPr sz="1200" kern="1200">
                  <a:solidFill>
                    <a:srgbClr val="003E74"/>
                  </a:solidFill>
                  <a:latin typeface="Arial" panose="020B0604020202020204"/>
                  <a:ea typeface="+mn-ea"/>
                  <a:cs typeface="Arial" panose="020B0604020202020204"/>
                </a:defRPr>
              </a:lvl2pPr>
              <a:lvl3pPr marL="914400" indent="0" algn="l" defTabSz="457200" rtl="0" eaLnBrk="1" latinLnBrk="0" hangingPunct="1">
                <a:spcBef>
                  <a:spcPct val="20000"/>
                </a:spcBef>
                <a:buClr>
                  <a:srgbClr val="002548"/>
                </a:buClr>
                <a:buFont typeface="Arial" panose="020B0604020202020204"/>
                <a:buNone/>
                <a:defRPr sz="1200" kern="1200">
                  <a:solidFill>
                    <a:srgbClr val="003E74"/>
                  </a:solidFill>
                  <a:latin typeface="Arial" panose="020B0604020202020204"/>
                  <a:ea typeface="+mn-ea"/>
                  <a:cs typeface="Arial" panose="020B0604020202020204"/>
                </a:defRPr>
              </a:lvl3pPr>
              <a:lvl4pPr marL="1371600" indent="0" algn="l" defTabSz="457200" rtl="0" eaLnBrk="1" latinLnBrk="0" hangingPunct="1">
                <a:spcBef>
                  <a:spcPct val="20000"/>
                </a:spcBef>
                <a:buClr>
                  <a:srgbClr val="002548"/>
                </a:buClr>
                <a:buFont typeface="Arial" panose="020B0604020202020204"/>
                <a:buNone/>
                <a:defRPr sz="1200" kern="1200">
                  <a:solidFill>
                    <a:srgbClr val="003E74"/>
                  </a:solidFill>
                  <a:latin typeface="Arial" panose="020B0604020202020204"/>
                  <a:ea typeface="+mn-ea"/>
                  <a:cs typeface="Arial" panose="020B0604020202020204"/>
                </a:defRPr>
              </a:lvl4pPr>
              <a:lvl5pPr marL="1828800" indent="0" algn="l" defTabSz="457200" rtl="0" eaLnBrk="1" latinLnBrk="0" hangingPunct="1">
                <a:spcBef>
                  <a:spcPct val="20000"/>
                </a:spcBef>
                <a:buClr>
                  <a:srgbClr val="002548"/>
                </a:buClr>
                <a:buFont typeface="Arial" panose="020B0604020202020204"/>
                <a:buNone/>
                <a:defRPr sz="1200" kern="1200">
                  <a:solidFill>
                    <a:srgbClr val="003E74"/>
                  </a:solidFill>
                  <a:latin typeface="Arial" panose="020B0604020202020204"/>
                  <a:ea typeface="+mn-ea"/>
                  <a:cs typeface="Arial" panose="020B0604020202020204"/>
                </a:defRPr>
              </a:lvl5pPr>
              <a:lvl6pPr marL="2514600" indent="-228600" algn="l" defTabSz="457200" rtl="0" eaLnBrk="1" latinLnBrk="0" hangingPunct="1">
                <a:spcBef>
                  <a:spcPct val="20000"/>
                </a:spcBef>
                <a:buFont typeface="Arial" panose="020B0604020202020204"/>
                <a:buChar char="•"/>
                <a:defRPr sz="2000" kern="1200">
                  <a:solidFill>
                    <a:srgbClr val="000000"/>
                  </a:solidFill>
                  <a:latin typeface="Arial" panose="020B0604020202020204" pitchFamily="34" charset="0"/>
                  <a:ea typeface="+mn-ea"/>
                  <a:cs typeface="+mn-ea"/>
                </a:defRPr>
              </a:lvl6pPr>
              <a:lvl7pPr marL="2971800" indent="-228600" algn="l" defTabSz="457200" rtl="0" eaLnBrk="1" latinLnBrk="0" hangingPunct="1">
                <a:spcBef>
                  <a:spcPct val="20000"/>
                </a:spcBef>
                <a:buFont typeface="Arial" panose="020B0604020202020204"/>
                <a:buChar char="•"/>
                <a:defRPr sz="2000" kern="1200">
                  <a:solidFill>
                    <a:srgbClr val="000000"/>
                  </a:solidFill>
                  <a:latin typeface="Arial" panose="020B0604020202020204" pitchFamily="34" charset="0"/>
                  <a:ea typeface="+mn-ea"/>
                  <a:cs typeface="+mn-ea"/>
                </a:defRPr>
              </a:lvl7pPr>
              <a:lvl8pPr marL="3429000" indent="-228600" algn="l" defTabSz="457200" rtl="0" eaLnBrk="1" latinLnBrk="0" hangingPunct="1">
                <a:spcBef>
                  <a:spcPct val="20000"/>
                </a:spcBef>
                <a:buFont typeface="Arial" panose="020B0604020202020204"/>
                <a:buChar char="•"/>
                <a:defRPr sz="2000" kern="1200">
                  <a:solidFill>
                    <a:srgbClr val="000000"/>
                  </a:solidFill>
                  <a:latin typeface="Arial" panose="020B0604020202020204" pitchFamily="34" charset="0"/>
                  <a:ea typeface="+mn-ea"/>
                  <a:cs typeface="+mn-ea"/>
                </a:defRPr>
              </a:lvl8pPr>
              <a:lvl9pPr marL="3886200" indent="-228600" algn="l" defTabSz="457200" rtl="0" eaLnBrk="1" latinLnBrk="0" hangingPunct="1">
                <a:spcBef>
                  <a:spcPct val="20000"/>
                </a:spcBef>
                <a:buFont typeface="Arial" panose="020B0604020202020204"/>
                <a:buChar char="•"/>
                <a:defRPr sz="2000" kern="1200">
                  <a:solidFill>
                    <a:srgbClr val="000000"/>
                  </a:solidFill>
                  <a:latin typeface="Arial" panose="020B0604020202020204" pitchFamily="34" charset="0"/>
                  <a:ea typeface="+mn-ea"/>
                  <a:cs typeface="+mn-ea"/>
                </a:defRPr>
              </a:lvl9pPr>
            </a:lstStyle>
            <a:p>
              <a:r>
                <a:rPr lang="en-US" sz="1600"/>
                <a:t>24</a:t>
              </a:r>
              <a:r>
                <a:rPr lang="en-US" sz="1600" baseline="30000"/>
                <a:t>th</a:t>
              </a:r>
              <a:r>
                <a:rPr lang="en-US" sz="1600"/>
                <a:t> Pore-Scale Imaging and Modelling Meeting</a:t>
              </a:r>
              <a:endParaRPr lang="en-US" sz="1600"/>
            </a:p>
          </p:txBody>
        </p:sp>
        <p:sp>
          <p:nvSpPr>
            <p:cNvPr id="20" name="Text Placeholder 5"/>
            <p:cNvSpPr>
              <a:spLocks noGrp="1"/>
            </p:cNvSpPr>
            <p:nvPr>
              <p:custDataLst>
                <p:tags r:id="rId6"/>
              </p:custDataLst>
            </p:nvPr>
          </p:nvSpPr>
          <p:spPr>
            <a:xfrm>
              <a:off x="16533" y="1261"/>
              <a:ext cx="2279" cy="304"/>
            </a:xfrm>
            <a:prstGeom prst="rect">
              <a:avLst/>
            </a:prstGeom>
          </p:spPr>
          <p:txBody>
            <a:bodyPr vert="horz" lIns="0" tIns="0" rIns="0" bIns="0" rtlCol="0">
              <a:noAutofit/>
            </a:bodyPr>
            <a:lstStyle>
              <a:lvl1pPr marL="0" indent="0" algn="r" defTabSz="457200" rtl="0" eaLnBrk="1" latinLnBrk="0" hangingPunct="1">
                <a:spcBef>
                  <a:spcPct val="20000"/>
                </a:spcBef>
                <a:buClr>
                  <a:srgbClr val="002548"/>
                </a:buClr>
                <a:buFont typeface="Arial" panose="020B0604020202020204"/>
                <a:buNone/>
                <a:defRPr sz="1000" kern="1200">
                  <a:solidFill>
                    <a:srgbClr val="003E74"/>
                  </a:solidFill>
                  <a:latin typeface="Arial" panose="020B0604020202020204"/>
                  <a:ea typeface="+mn-ea"/>
                  <a:cs typeface="Arial" panose="020B0604020202020204"/>
                </a:defRPr>
              </a:lvl1pPr>
              <a:lvl2pPr marL="742950" indent="-285750" algn="l" defTabSz="457200" rtl="0" eaLnBrk="1" latinLnBrk="0" hangingPunct="1">
                <a:spcBef>
                  <a:spcPct val="20000"/>
                </a:spcBef>
                <a:buClr>
                  <a:srgbClr val="002548"/>
                </a:buClr>
                <a:buFont typeface="Arial" panose="020B0604020202020204"/>
                <a:buChar char="–"/>
                <a:defRPr sz="1800" kern="1200">
                  <a:solidFill>
                    <a:srgbClr val="000000"/>
                  </a:solidFill>
                  <a:latin typeface="Arial" panose="020B0604020202020204"/>
                  <a:ea typeface="+mn-ea"/>
                  <a:cs typeface="Arial" panose="020B0604020202020204"/>
                </a:defRPr>
              </a:lvl2pPr>
              <a:lvl3pPr marL="1143000" indent="-228600" algn="l" defTabSz="457200" rtl="0" eaLnBrk="1" latinLnBrk="0" hangingPunct="1">
                <a:spcBef>
                  <a:spcPct val="20000"/>
                </a:spcBef>
                <a:buClr>
                  <a:srgbClr val="002548"/>
                </a:buClr>
                <a:buFont typeface="Arial" panose="020B0604020202020204"/>
                <a:buChar char="•"/>
                <a:defRPr sz="1200" kern="1200">
                  <a:solidFill>
                    <a:srgbClr val="000000"/>
                  </a:solidFill>
                  <a:latin typeface="Arial" panose="020B0604020202020204"/>
                  <a:ea typeface="+mn-ea"/>
                  <a:cs typeface="Arial" panose="020B0604020202020204"/>
                </a:defRPr>
              </a:lvl3pPr>
              <a:lvl4pPr marL="1600200" indent="-228600" algn="l" defTabSz="457200" rtl="0" eaLnBrk="1" latinLnBrk="0" hangingPunct="1">
                <a:spcBef>
                  <a:spcPct val="20000"/>
                </a:spcBef>
                <a:buClr>
                  <a:srgbClr val="002548"/>
                </a:buClr>
                <a:buFont typeface="Arial" panose="020B0604020202020204"/>
                <a:buChar char="–"/>
                <a:defRPr sz="1200" kern="1200">
                  <a:solidFill>
                    <a:srgbClr val="000000"/>
                  </a:solidFill>
                  <a:latin typeface="Arial" panose="020B0604020202020204"/>
                  <a:ea typeface="+mn-ea"/>
                  <a:cs typeface="Arial" panose="020B0604020202020204"/>
                </a:defRPr>
              </a:lvl4pPr>
              <a:lvl5pPr marL="2057400" indent="-228600" algn="l" defTabSz="457200" rtl="0" eaLnBrk="1" latinLnBrk="0" hangingPunct="1">
                <a:spcBef>
                  <a:spcPct val="20000"/>
                </a:spcBef>
                <a:buClr>
                  <a:srgbClr val="002548"/>
                </a:buClr>
                <a:buFont typeface="Arial" panose="020B0604020202020204"/>
                <a:buChar char="»"/>
                <a:defRPr sz="1200" kern="1200">
                  <a:solidFill>
                    <a:srgbClr val="000000"/>
                  </a:solidFill>
                  <a:latin typeface="Arial" panose="020B0604020202020204"/>
                  <a:ea typeface="+mn-ea"/>
                  <a:cs typeface="Arial" panose="020B0604020202020204"/>
                </a:defRPr>
              </a:lvl5pPr>
              <a:lvl6pPr marL="2514600" indent="-228600" algn="l" defTabSz="457200" rtl="0" eaLnBrk="1" latinLnBrk="0" hangingPunct="1">
                <a:spcBef>
                  <a:spcPct val="20000"/>
                </a:spcBef>
                <a:buFont typeface="Arial" panose="020B0604020202020204"/>
                <a:buChar char="•"/>
                <a:defRPr sz="2000" kern="1200">
                  <a:solidFill>
                    <a:srgbClr val="000000"/>
                  </a:solidFill>
                  <a:latin typeface="Arial" panose="020B0604020202020204" pitchFamily="34" charset="0"/>
                  <a:ea typeface="+mn-ea"/>
                  <a:cs typeface="+mn-ea"/>
                </a:defRPr>
              </a:lvl6pPr>
              <a:lvl7pPr marL="2971800" indent="-228600" algn="l" defTabSz="457200" rtl="0" eaLnBrk="1" latinLnBrk="0" hangingPunct="1">
                <a:spcBef>
                  <a:spcPct val="20000"/>
                </a:spcBef>
                <a:buFont typeface="Arial" panose="020B0604020202020204"/>
                <a:buChar char="•"/>
                <a:defRPr sz="2000" kern="1200">
                  <a:solidFill>
                    <a:srgbClr val="000000"/>
                  </a:solidFill>
                  <a:latin typeface="Arial" panose="020B0604020202020204" pitchFamily="34" charset="0"/>
                  <a:ea typeface="+mn-ea"/>
                  <a:cs typeface="+mn-ea"/>
                </a:defRPr>
              </a:lvl7pPr>
              <a:lvl8pPr marL="3429000" indent="-228600" algn="l" defTabSz="457200" rtl="0" eaLnBrk="1" latinLnBrk="0" hangingPunct="1">
                <a:spcBef>
                  <a:spcPct val="20000"/>
                </a:spcBef>
                <a:buFont typeface="Arial" panose="020B0604020202020204"/>
                <a:buChar char="•"/>
                <a:defRPr sz="2000" kern="1200">
                  <a:solidFill>
                    <a:srgbClr val="000000"/>
                  </a:solidFill>
                  <a:latin typeface="Arial" panose="020B0604020202020204" pitchFamily="34" charset="0"/>
                  <a:ea typeface="+mn-ea"/>
                  <a:cs typeface="+mn-ea"/>
                </a:defRPr>
              </a:lvl8pPr>
              <a:lvl9pPr marL="3886200" indent="-228600" algn="l" defTabSz="457200" rtl="0" eaLnBrk="1" latinLnBrk="0" hangingPunct="1">
                <a:spcBef>
                  <a:spcPct val="20000"/>
                </a:spcBef>
                <a:buFont typeface="Arial" panose="020B0604020202020204"/>
                <a:buChar char="•"/>
                <a:defRPr sz="2000" kern="1200">
                  <a:solidFill>
                    <a:srgbClr val="000000"/>
                  </a:solidFill>
                  <a:latin typeface="Arial" panose="020B0604020202020204" pitchFamily="34" charset="0"/>
                  <a:ea typeface="+mn-ea"/>
                  <a:cs typeface="+mn-ea"/>
                </a:defRPr>
              </a:lvl9pPr>
            </a:lstStyle>
            <a:p>
              <a:r>
                <a:rPr lang="en-US" sz="1600"/>
                <a:t>16/01/2024</a:t>
              </a:r>
              <a:endParaRPr lang="en-US" sz="1600"/>
            </a:p>
          </p:txBody>
        </p:sp>
      </p:grpSp>
      <p:sp>
        <p:nvSpPr>
          <p:cNvPr id="22" name="矩形 21"/>
          <p:cNvSpPr/>
          <p:nvPr>
            <p:custDataLst>
              <p:tags r:id="rId7"/>
            </p:custDataLst>
          </p:nvPr>
        </p:nvSpPr>
        <p:spPr>
          <a:xfrm>
            <a:off x="635" y="6407785"/>
            <a:ext cx="12191365" cy="151765"/>
          </a:xfrm>
          <a:prstGeom prst="rect">
            <a:avLst/>
          </a:prstGeom>
          <a:solidFill>
            <a:srgbClr val="044273"/>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p>
            <a:endParaRPr lang="zh-CN" altLang="en-US"/>
          </a:p>
        </p:txBody>
      </p:sp>
    </p:spTree>
    <p:custDataLst>
      <p:tags r:id="rId8"/>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635" y="0"/>
            <a:ext cx="12191365" cy="989965"/>
          </a:xfrm>
          <a:prstGeom prst="rect">
            <a:avLst/>
          </a:prstGeom>
          <a:solidFill>
            <a:srgbClr val="044273"/>
          </a:solidFill>
          <a:ln>
            <a:noFill/>
          </a:ln>
          <a:effectLst/>
        </p:spPr>
        <p:style>
          <a:lnRef idx="1">
            <a:schemeClr val="accent1"/>
          </a:lnRef>
          <a:fillRef idx="3">
            <a:schemeClr val="accent1"/>
          </a:fillRef>
          <a:effectRef idx="2">
            <a:schemeClr val="accent1"/>
          </a:effectRef>
          <a:fontRef idx="minor">
            <a:schemeClr val="lt1"/>
          </a:fontRef>
        </p:style>
        <p:txBody>
          <a:bodyPr/>
          <a:p>
            <a:endParaRPr lang="zh-CN" altLang="en-US"/>
          </a:p>
        </p:txBody>
      </p:sp>
      <p:sp>
        <p:nvSpPr>
          <p:cNvPr id="3" name="文本框 2"/>
          <p:cNvSpPr txBox="1"/>
          <p:nvPr>
            <p:custDataLst>
              <p:tags r:id="rId2"/>
            </p:custDataLst>
          </p:nvPr>
        </p:nvSpPr>
        <p:spPr>
          <a:xfrm>
            <a:off x="245110" y="94615"/>
            <a:ext cx="4064000" cy="895350"/>
          </a:xfrm>
          <a:prstGeom prst="rect">
            <a:avLst/>
          </a:prstGeom>
          <a:noFill/>
        </p:spPr>
        <p:txBody>
          <a:bodyPr wrap="square" rtlCol="0">
            <a:noAutofit/>
          </a:bodyPr>
          <a:p>
            <a:pPr defTabSz="457200">
              <a:buClrTx/>
              <a:buSzTx/>
              <a:buFontTx/>
            </a:pPr>
            <a:r>
              <a:rPr lang="en-US" sz="4400" b="1">
                <a:solidFill>
                  <a:schemeClr val="bg1"/>
                </a:solidFill>
                <a:latin typeface="Arial" panose="020B0604020202020204"/>
                <a:cs typeface="Arial" panose="020B0604020202020204"/>
              </a:rPr>
              <a:t>Conclusions</a:t>
            </a:r>
            <a:endParaRPr lang="en-US" sz="4400" b="1">
              <a:solidFill>
                <a:schemeClr val="bg1"/>
              </a:solidFill>
              <a:latin typeface="Arial" panose="020B0604020202020204"/>
              <a:cs typeface="Arial" panose="020B0604020202020204"/>
            </a:endParaRPr>
          </a:p>
        </p:txBody>
      </p:sp>
      <p:sp>
        <p:nvSpPr>
          <p:cNvPr id="22" name="矩形 21"/>
          <p:cNvSpPr/>
          <p:nvPr>
            <p:custDataLst>
              <p:tags r:id="rId3"/>
            </p:custDataLst>
          </p:nvPr>
        </p:nvSpPr>
        <p:spPr>
          <a:xfrm>
            <a:off x="635" y="6407785"/>
            <a:ext cx="12191365" cy="151765"/>
          </a:xfrm>
          <a:prstGeom prst="rect">
            <a:avLst/>
          </a:prstGeom>
          <a:solidFill>
            <a:srgbClr val="044273"/>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p>
            <a:endParaRPr lang="zh-CN" altLang="en-US"/>
          </a:p>
        </p:txBody>
      </p:sp>
      <p:sp>
        <p:nvSpPr>
          <p:cNvPr id="100" name="文本框 99"/>
          <p:cNvSpPr txBox="1"/>
          <p:nvPr/>
        </p:nvSpPr>
        <p:spPr>
          <a:xfrm>
            <a:off x="723265" y="1705610"/>
            <a:ext cx="10604500" cy="2861310"/>
          </a:xfrm>
          <a:prstGeom prst="rect">
            <a:avLst/>
          </a:prstGeom>
          <a:noFill/>
          <a:ln w="9525">
            <a:noFill/>
          </a:ln>
        </p:spPr>
        <p:txBody>
          <a:bodyPr wrap="square">
            <a:spAutoFit/>
          </a:bodyPr>
          <a:p>
            <a:pPr marL="285750" indent="-285750">
              <a:buFont typeface="Wingdings" panose="05000000000000000000" charset="0"/>
              <a:buChar char="l"/>
            </a:pPr>
            <a:r>
              <a:rPr lang="en-US" b="0">
                <a:latin typeface="Times New Roman" panose="02020603050405020304" charset="0"/>
                <a:ea typeface="宋体" panose="02010600030101010101" pitchFamily="2" charset="-122"/>
              </a:rPr>
              <a:t>Utilizing a transfer learning neural network, we establish an </a:t>
            </a:r>
            <a:r>
              <a:rPr lang="en-US" b="0">
                <a:latin typeface="Times New Roman" panose="02020603050405020304" charset="0"/>
                <a:cs typeface="Calibri" panose="020F0502020204030204" charset="0"/>
              </a:rPr>
              <a:t>ideal</a:t>
            </a:r>
            <a:r>
              <a:rPr lang="en-US" b="0">
                <a:latin typeface="Times New Roman" panose="02020603050405020304" charset="0"/>
                <a:ea typeface="宋体" panose="02010600030101010101" pitchFamily="2" charset="-122"/>
              </a:rPr>
              <a:t> </a:t>
            </a:r>
            <a:r>
              <a:rPr lang="en-US" b="0">
                <a:latin typeface="Times New Roman" panose="02020603050405020304" charset="0"/>
                <a:cs typeface="Calibri" panose="020F0502020204030204" charset="0"/>
              </a:rPr>
              <a:t>ROP</a:t>
            </a:r>
            <a:r>
              <a:rPr lang="en-US" b="0">
                <a:latin typeface="Times New Roman" panose="02020603050405020304" charset="0"/>
                <a:ea typeface="宋体" panose="02010600030101010101" pitchFamily="2" charset="-122"/>
              </a:rPr>
              <a:t> prediction model to calculate the </a:t>
            </a:r>
            <a:r>
              <a:rPr lang="en-US" b="0">
                <a:latin typeface="Times New Roman" panose="02020603050405020304" charset="0"/>
                <a:cs typeface="Calibri" panose="020F0502020204030204" charset="0"/>
              </a:rPr>
              <a:t>ROP</a:t>
            </a:r>
            <a:r>
              <a:rPr lang="en-US" b="0">
                <a:latin typeface="Times New Roman" panose="02020603050405020304" charset="0"/>
                <a:ea typeface="宋体" panose="02010600030101010101" pitchFamily="2" charset="-122"/>
              </a:rPr>
              <a:t> under </a:t>
            </a:r>
            <a:r>
              <a:rPr lang="en-US" b="0">
                <a:latin typeface="Times New Roman" panose="02020603050405020304" charset="0"/>
                <a:cs typeface="Calibri" panose="020F0502020204030204" charset="0"/>
              </a:rPr>
              <a:t>bit wear-free</a:t>
            </a:r>
            <a:r>
              <a:rPr lang="en-US" b="0">
                <a:latin typeface="Times New Roman" panose="02020603050405020304" charset="0"/>
                <a:ea typeface="宋体" panose="02010600030101010101" pitchFamily="2" charset="-122"/>
              </a:rPr>
              <a:t> conditions. The predicted </a:t>
            </a:r>
            <a:r>
              <a:rPr lang="en-US" b="0">
                <a:latin typeface="Times New Roman" panose="02020603050405020304" charset="0"/>
                <a:cs typeface="Calibri" panose="020F0502020204030204" charset="0"/>
              </a:rPr>
              <a:t>ideal ROP</a:t>
            </a:r>
            <a:r>
              <a:rPr lang="en-US" b="0">
                <a:latin typeface="Times New Roman" panose="02020603050405020304" charset="0"/>
                <a:ea typeface="宋体" panose="02010600030101010101" pitchFamily="2" charset="-122"/>
              </a:rPr>
              <a:t> is then compared with the </a:t>
            </a:r>
            <a:r>
              <a:rPr lang="en-US" b="0">
                <a:latin typeface="Times New Roman" panose="02020603050405020304" charset="0"/>
                <a:cs typeface="Calibri" panose="020F0502020204030204" charset="0"/>
              </a:rPr>
              <a:t>measured</a:t>
            </a:r>
            <a:r>
              <a:rPr lang="en-US" b="0">
                <a:latin typeface="Times New Roman" panose="02020603050405020304" charset="0"/>
                <a:ea typeface="宋体" panose="02010600030101010101" pitchFamily="2" charset="-122"/>
              </a:rPr>
              <a:t> drilling rate to </a:t>
            </a:r>
            <a:r>
              <a:rPr lang="en-US" b="0">
                <a:solidFill>
                  <a:schemeClr val="tx1"/>
                </a:solidFill>
                <a:latin typeface="Times New Roman" panose="02020603050405020304" charset="0"/>
                <a:ea typeface="宋体" panose="02010600030101010101" pitchFamily="2" charset="-122"/>
              </a:rPr>
              <a:t>derive the wear coefficient.</a:t>
            </a:r>
            <a:endParaRPr lang="en-US" b="0">
              <a:solidFill>
                <a:schemeClr val="tx1"/>
              </a:solidFill>
              <a:latin typeface="Times New Roman" panose="02020603050405020304" charset="0"/>
              <a:ea typeface="宋体" panose="02010600030101010101" pitchFamily="2" charset="-122"/>
            </a:endParaRPr>
          </a:p>
          <a:p>
            <a:pPr indent="0">
              <a:buFont typeface="Wingdings" panose="05000000000000000000" charset="0"/>
              <a:buNone/>
            </a:pPr>
            <a:endParaRPr lang="en-US" b="0">
              <a:solidFill>
                <a:schemeClr val="tx1"/>
              </a:solidFill>
              <a:latin typeface="Times New Roman" panose="02020603050405020304" charset="0"/>
              <a:ea typeface="宋体" panose="02010600030101010101" pitchFamily="2" charset="-122"/>
            </a:endParaRPr>
          </a:p>
          <a:p>
            <a:pPr marL="285750" indent="-285750">
              <a:buFont typeface="Wingdings" panose="05000000000000000000" charset="0"/>
              <a:buChar char="l"/>
            </a:pPr>
            <a:r>
              <a:rPr lang="en-US" b="0">
                <a:solidFill>
                  <a:schemeClr val="tx1"/>
                </a:solidFill>
                <a:latin typeface="Times New Roman" panose="02020603050405020304" charset="0"/>
                <a:ea typeface="宋体" panose="02010600030101010101" pitchFamily="2" charset="-122"/>
              </a:rPr>
              <a:t>Compared to traditional neural networks, the DANN-based model exhibits more accurate predictions of the ideal </a:t>
            </a:r>
            <a:r>
              <a:rPr lang="en-US" b="0">
                <a:solidFill>
                  <a:schemeClr val="tx1"/>
                </a:solidFill>
                <a:latin typeface="Times New Roman" panose="02020603050405020304" charset="0"/>
                <a:cs typeface="Calibri" panose="020F0502020204030204" charset="0"/>
              </a:rPr>
              <a:t>ROP</a:t>
            </a:r>
            <a:r>
              <a:rPr lang="en-US" b="0">
                <a:solidFill>
                  <a:schemeClr val="tx1"/>
                </a:solidFill>
                <a:latin typeface="Times New Roman" panose="02020603050405020304" charset="0"/>
                <a:ea typeface="宋体" panose="02010600030101010101" pitchFamily="2" charset="-122"/>
              </a:rPr>
              <a:t>.</a:t>
            </a:r>
            <a:endParaRPr lang="en-US" b="0">
              <a:solidFill>
                <a:schemeClr val="tx1"/>
              </a:solidFill>
              <a:latin typeface="Times New Roman" panose="02020603050405020304" charset="0"/>
              <a:ea typeface="宋体" panose="02010600030101010101" pitchFamily="2" charset="-122"/>
            </a:endParaRPr>
          </a:p>
          <a:p>
            <a:pPr indent="0">
              <a:buFont typeface="Wingdings" panose="05000000000000000000" charset="0"/>
              <a:buNone/>
            </a:pPr>
            <a:endParaRPr lang="en-US" b="0">
              <a:solidFill>
                <a:schemeClr val="tx1"/>
              </a:solidFill>
              <a:latin typeface="Times New Roman" panose="02020603050405020304" charset="0"/>
              <a:ea typeface="宋体" panose="02010600030101010101" pitchFamily="2" charset="-122"/>
            </a:endParaRPr>
          </a:p>
          <a:p>
            <a:pPr marL="285750" indent="-285750">
              <a:buFont typeface="Wingdings" panose="05000000000000000000" charset="0"/>
              <a:buChar char="l"/>
            </a:pPr>
            <a:r>
              <a:rPr lang="en-US" b="0">
                <a:solidFill>
                  <a:schemeClr val="tx1"/>
                </a:solidFill>
                <a:latin typeface="Times New Roman" panose="02020603050405020304" charset="0"/>
                <a:ea typeface="宋体" panose="02010600030101010101" pitchFamily="2" charset="-122"/>
              </a:rPr>
              <a:t>The results </a:t>
            </a:r>
            <a:r>
              <a:rPr lang="en-US" b="0">
                <a:solidFill>
                  <a:schemeClr val="tx1"/>
                </a:solidFill>
                <a:latin typeface="Times New Roman" panose="02020603050405020304" charset="0"/>
                <a:cs typeface="Calibri" panose="020F0502020204030204" charset="0"/>
              </a:rPr>
              <a:t>indicate that the average error in inner wear grade is 0.4 and the average error in outer wear grade is 1.2 which </a:t>
            </a:r>
            <a:r>
              <a:rPr lang="en-US" b="0">
                <a:solidFill>
                  <a:schemeClr val="tx1"/>
                </a:solidFill>
                <a:latin typeface="Times New Roman" panose="02020603050405020304" charset="0"/>
                <a:ea typeface="宋体" panose="02010600030101010101" pitchFamily="2" charset="-122"/>
              </a:rPr>
              <a:t>demonstrate</a:t>
            </a:r>
            <a:r>
              <a:rPr lang="en-US" b="0">
                <a:solidFill>
                  <a:schemeClr val="tx1"/>
                </a:solidFill>
                <a:latin typeface="Times New Roman" panose="02020603050405020304" charset="0"/>
                <a:cs typeface="Calibri" panose="020F0502020204030204" charset="0"/>
              </a:rPr>
              <a:t>s</a:t>
            </a:r>
            <a:r>
              <a:rPr lang="en-US" b="0">
                <a:solidFill>
                  <a:schemeClr val="tx1"/>
                </a:solidFill>
                <a:latin typeface="Times New Roman" panose="02020603050405020304" charset="0"/>
                <a:ea typeface="宋体" panose="02010600030101010101" pitchFamily="2" charset="-122"/>
              </a:rPr>
              <a:t> the model's effectiveness in monitoring drill bit wear and </a:t>
            </a:r>
            <a:r>
              <a:rPr lang="en-US" b="0">
                <a:solidFill>
                  <a:schemeClr val="tx1"/>
                </a:solidFill>
                <a:latin typeface="Times New Roman" panose="02020603050405020304" charset="0"/>
                <a:cs typeface="Calibri" panose="020F0502020204030204" charset="0"/>
              </a:rPr>
              <a:t>can </a:t>
            </a:r>
            <a:r>
              <a:rPr lang="en-US" b="0">
                <a:solidFill>
                  <a:schemeClr val="tx1"/>
                </a:solidFill>
                <a:latin typeface="Times New Roman" panose="02020603050405020304" charset="0"/>
                <a:ea typeface="宋体" panose="02010600030101010101" pitchFamily="2" charset="-122"/>
              </a:rPr>
              <a:t>provid</a:t>
            </a:r>
            <a:r>
              <a:rPr lang="en-US" b="0">
                <a:solidFill>
                  <a:schemeClr val="tx1"/>
                </a:solidFill>
                <a:latin typeface="Times New Roman" panose="02020603050405020304" charset="0"/>
                <a:cs typeface="Calibri" panose="020F0502020204030204" charset="0"/>
              </a:rPr>
              <a:t>e </a:t>
            </a:r>
            <a:r>
              <a:rPr lang="en-US" b="0">
                <a:solidFill>
                  <a:schemeClr val="tx1"/>
                </a:solidFill>
                <a:latin typeface="Times New Roman" panose="02020603050405020304" charset="0"/>
                <a:ea typeface="宋体" panose="02010600030101010101" pitchFamily="2" charset="-122"/>
              </a:rPr>
              <a:t>assistance for safe and efficient drilling decisions</a:t>
            </a:r>
            <a:r>
              <a:rPr lang="en-US" b="0">
                <a:latin typeface="Times New Roman" panose="02020603050405020304" charset="0"/>
                <a:ea typeface="宋体" panose="02010600030101010101" pitchFamily="2" charset="-122"/>
              </a:rPr>
              <a:t>.</a:t>
            </a:r>
            <a:endParaRPr lang="en-US" altLang="en-US" b="0">
              <a:latin typeface="Times New Roman" panose="02020603050405020304" charset="0"/>
              <a:ea typeface="宋体" panose="02010600030101010101" pitchFamily="2" charset="-122"/>
            </a:endParaRPr>
          </a:p>
        </p:txBody>
      </p:sp>
    </p:spTree>
    <p:custDataLst>
      <p:tags r:id="rId4"/>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635" y="0"/>
            <a:ext cx="12191365" cy="989965"/>
          </a:xfrm>
          <a:prstGeom prst="rect">
            <a:avLst/>
          </a:prstGeom>
          <a:solidFill>
            <a:srgbClr val="044273"/>
          </a:solidFill>
          <a:ln>
            <a:noFill/>
          </a:ln>
          <a:effectLst/>
        </p:spPr>
        <p:style>
          <a:lnRef idx="1">
            <a:schemeClr val="accent1"/>
          </a:lnRef>
          <a:fillRef idx="3">
            <a:schemeClr val="accent1"/>
          </a:fillRef>
          <a:effectRef idx="2">
            <a:schemeClr val="accent1"/>
          </a:effectRef>
          <a:fontRef idx="minor">
            <a:schemeClr val="lt1"/>
          </a:fontRef>
        </p:style>
        <p:txBody>
          <a:bodyPr/>
          <a:p>
            <a:endParaRPr lang="zh-CN" altLang="en-US"/>
          </a:p>
        </p:txBody>
      </p:sp>
      <p:sp>
        <p:nvSpPr>
          <p:cNvPr id="3" name="文本框 2"/>
          <p:cNvSpPr txBox="1"/>
          <p:nvPr>
            <p:custDataLst>
              <p:tags r:id="rId2"/>
            </p:custDataLst>
          </p:nvPr>
        </p:nvSpPr>
        <p:spPr>
          <a:xfrm>
            <a:off x="245110" y="94615"/>
            <a:ext cx="4064000" cy="895350"/>
          </a:xfrm>
          <a:prstGeom prst="rect">
            <a:avLst/>
          </a:prstGeom>
          <a:noFill/>
        </p:spPr>
        <p:txBody>
          <a:bodyPr wrap="square" rtlCol="0">
            <a:noAutofit/>
          </a:bodyPr>
          <a:p>
            <a:pPr algn="l" defTabSz="457200">
              <a:buClrTx/>
              <a:buSzTx/>
              <a:buFontTx/>
            </a:pPr>
            <a:r>
              <a:rPr lang="en-US" sz="4400" b="1">
                <a:solidFill>
                  <a:schemeClr val="bg1"/>
                </a:solidFill>
                <a:latin typeface="Arial" panose="020B0604020202020204"/>
                <a:cs typeface="Arial" panose="020B0604020202020204"/>
                <a:sym typeface="+mn-ea"/>
              </a:rPr>
              <a:t>Future work</a:t>
            </a:r>
            <a:endParaRPr lang="en-US" sz="4400" b="1">
              <a:solidFill>
                <a:schemeClr val="bg1"/>
              </a:solidFill>
              <a:latin typeface="Arial" panose="020B0604020202020204"/>
              <a:cs typeface="Arial" panose="020B0604020202020204"/>
            </a:endParaRPr>
          </a:p>
          <a:p>
            <a:pPr defTabSz="457200">
              <a:buClrTx/>
              <a:buSzTx/>
              <a:buFontTx/>
            </a:pPr>
            <a:endParaRPr lang="en-US" sz="4400" b="1">
              <a:solidFill>
                <a:schemeClr val="bg1"/>
              </a:solidFill>
              <a:latin typeface="Arial" panose="020B0604020202020204"/>
              <a:cs typeface="Arial" panose="020B0604020202020204"/>
            </a:endParaRPr>
          </a:p>
        </p:txBody>
      </p:sp>
      <p:sp>
        <p:nvSpPr>
          <p:cNvPr id="22" name="矩形 21"/>
          <p:cNvSpPr/>
          <p:nvPr>
            <p:custDataLst>
              <p:tags r:id="rId3"/>
            </p:custDataLst>
          </p:nvPr>
        </p:nvSpPr>
        <p:spPr>
          <a:xfrm>
            <a:off x="635" y="6407785"/>
            <a:ext cx="12191365" cy="151765"/>
          </a:xfrm>
          <a:prstGeom prst="rect">
            <a:avLst/>
          </a:prstGeom>
          <a:solidFill>
            <a:srgbClr val="044273"/>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p>
            <a:endParaRPr lang="zh-CN" altLang="en-US"/>
          </a:p>
        </p:txBody>
      </p:sp>
      <p:sp>
        <p:nvSpPr>
          <p:cNvPr id="8" name="文本框 7"/>
          <p:cNvSpPr txBox="1"/>
          <p:nvPr/>
        </p:nvSpPr>
        <p:spPr>
          <a:xfrm>
            <a:off x="245110" y="1116330"/>
            <a:ext cx="10931525" cy="460375"/>
          </a:xfrm>
          <a:prstGeom prst="rect">
            <a:avLst/>
          </a:prstGeom>
          <a:noFill/>
        </p:spPr>
        <p:txBody>
          <a:bodyPr wrap="square" rtlCol="0" anchor="t">
            <a:spAutoFit/>
          </a:bodyPr>
          <a:p>
            <a:r>
              <a:rPr lang="en-US" altLang="zh-CN" sz="2400" b="1" dirty="0"/>
              <a:t>Deep learning for multiphase segmentation of X-ray images</a:t>
            </a:r>
            <a:endParaRPr lang="zh-CN" altLang="en-US"/>
          </a:p>
        </p:txBody>
      </p:sp>
      <p:pic>
        <p:nvPicPr>
          <p:cNvPr id="9" name="图片 8"/>
          <p:cNvPicPr>
            <a:picLocks noChangeAspect="1"/>
          </p:cNvPicPr>
          <p:nvPr>
            <p:custDataLst>
              <p:tags r:id="rId4"/>
            </p:custDataLst>
          </p:nvPr>
        </p:nvPicPr>
        <p:blipFill>
          <a:blip r:embed="rId5"/>
          <a:stretch>
            <a:fillRect/>
          </a:stretch>
        </p:blipFill>
        <p:spPr>
          <a:xfrm>
            <a:off x="245110" y="1576705"/>
            <a:ext cx="8042910" cy="4630420"/>
          </a:xfrm>
          <a:prstGeom prst="rect">
            <a:avLst/>
          </a:prstGeom>
        </p:spPr>
      </p:pic>
      <p:sp>
        <p:nvSpPr>
          <p:cNvPr id="7" name="文本框 6"/>
          <p:cNvSpPr txBox="1"/>
          <p:nvPr/>
        </p:nvSpPr>
        <p:spPr>
          <a:xfrm>
            <a:off x="8070850" y="1703070"/>
            <a:ext cx="3970655" cy="1066800"/>
          </a:xfrm>
          <a:prstGeom prst="rect">
            <a:avLst/>
          </a:prstGeom>
          <a:noFill/>
        </p:spPr>
        <p:txBody>
          <a:bodyPr wrap="square" rtlCol="0" anchor="t">
            <a:noAutofit/>
          </a:bodyPr>
          <a:p>
            <a:r>
              <a:rPr lang="zh-CN" altLang="en-US" sz="1400"/>
              <a:t>In the segmented images, the aqueous phase, air, and fibres are shown in blue, red, and green, respectively</a:t>
            </a:r>
            <a:endParaRPr lang="zh-CN" altLang="en-US" sz="1400"/>
          </a:p>
        </p:txBody>
      </p:sp>
      <p:sp>
        <p:nvSpPr>
          <p:cNvPr id="11" name="文本框 10"/>
          <p:cNvSpPr txBox="1"/>
          <p:nvPr/>
        </p:nvSpPr>
        <p:spPr>
          <a:xfrm>
            <a:off x="7998460" y="3846195"/>
            <a:ext cx="4140200" cy="922020"/>
          </a:xfrm>
          <a:prstGeom prst="rect">
            <a:avLst/>
          </a:prstGeom>
          <a:noFill/>
        </p:spPr>
        <p:txBody>
          <a:bodyPr wrap="square" rtlCol="0">
            <a:spAutoFit/>
          </a:bodyPr>
          <a:p>
            <a:r>
              <a:rPr lang="zh-CN" altLang="en-US"/>
              <a:t>Disadvantages</a:t>
            </a:r>
            <a:endParaRPr lang="zh-CN" altLang="en-US"/>
          </a:p>
          <a:p>
            <a:r>
              <a:rPr lang="zh-CN" altLang="en-US"/>
              <a:t>1. High-quality labels are needed</a:t>
            </a:r>
            <a:r>
              <a:rPr lang="en-US" altLang="zh-CN"/>
              <a:t>.</a:t>
            </a:r>
            <a:endParaRPr lang="zh-CN" altLang="en-US"/>
          </a:p>
          <a:p>
            <a:r>
              <a:rPr lang="zh-CN" altLang="en-US"/>
              <a:t>2. Takes a lot of time to train the model</a:t>
            </a:r>
            <a:r>
              <a:rPr lang="en-US" altLang="zh-CN"/>
              <a:t>.</a:t>
            </a:r>
            <a:endParaRPr lang="en-US" altLang="zh-CN"/>
          </a:p>
        </p:txBody>
      </p:sp>
    </p:spTree>
    <p:custDataLst>
      <p:tags r:id="rId6"/>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635" y="0"/>
            <a:ext cx="12191365" cy="989965"/>
          </a:xfrm>
          <a:prstGeom prst="rect">
            <a:avLst/>
          </a:prstGeom>
          <a:solidFill>
            <a:srgbClr val="044273"/>
          </a:solidFill>
          <a:ln>
            <a:noFill/>
          </a:ln>
          <a:effectLst/>
        </p:spPr>
        <p:style>
          <a:lnRef idx="1">
            <a:schemeClr val="accent1"/>
          </a:lnRef>
          <a:fillRef idx="3">
            <a:schemeClr val="accent1"/>
          </a:fillRef>
          <a:effectRef idx="2">
            <a:schemeClr val="accent1"/>
          </a:effectRef>
          <a:fontRef idx="minor">
            <a:schemeClr val="lt1"/>
          </a:fontRef>
        </p:style>
        <p:txBody>
          <a:bodyPr/>
          <a:p>
            <a:endParaRPr lang="zh-CN" altLang="en-US"/>
          </a:p>
        </p:txBody>
      </p:sp>
      <p:sp>
        <p:nvSpPr>
          <p:cNvPr id="3" name="文本框 2"/>
          <p:cNvSpPr txBox="1"/>
          <p:nvPr>
            <p:custDataLst>
              <p:tags r:id="rId2"/>
            </p:custDataLst>
          </p:nvPr>
        </p:nvSpPr>
        <p:spPr>
          <a:xfrm>
            <a:off x="245110" y="94615"/>
            <a:ext cx="4064000" cy="895350"/>
          </a:xfrm>
          <a:prstGeom prst="rect">
            <a:avLst/>
          </a:prstGeom>
          <a:noFill/>
        </p:spPr>
        <p:txBody>
          <a:bodyPr wrap="square" rtlCol="0">
            <a:noAutofit/>
          </a:bodyPr>
          <a:p>
            <a:pPr algn="l" defTabSz="457200">
              <a:buClrTx/>
              <a:buSzTx/>
              <a:buFontTx/>
            </a:pPr>
            <a:r>
              <a:rPr lang="en-US" sz="4400" b="1">
                <a:solidFill>
                  <a:schemeClr val="bg1"/>
                </a:solidFill>
                <a:latin typeface="Arial" panose="020B0604020202020204"/>
                <a:cs typeface="Arial" panose="020B0604020202020204"/>
                <a:sym typeface="+mn-ea"/>
              </a:rPr>
              <a:t>Future work</a:t>
            </a:r>
            <a:endParaRPr lang="en-US" sz="4400" b="1">
              <a:solidFill>
                <a:schemeClr val="bg1"/>
              </a:solidFill>
              <a:latin typeface="Arial" panose="020B0604020202020204"/>
              <a:cs typeface="Arial" panose="020B0604020202020204"/>
            </a:endParaRPr>
          </a:p>
          <a:p>
            <a:pPr defTabSz="457200">
              <a:buClrTx/>
              <a:buSzTx/>
              <a:buFontTx/>
            </a:pPr>
            <a:endParaRPr lang="en-US" sz="4400" b="1">
              <a:solidFill>
                <a:schemeClr val="bg1"/>
              </a:solidFill>
              <a:latin typeface="Arial" panose="020B0604020202020204"/>
              <a:cs typeface="Arial" panose="020B0604020202020204"/>
            </a:endParaRPr>
          </a:p>
        </p:txBody>
      </p:sp>
      <p:pic>
        <p:nvPicPr>
          <p:cNvPr id="6" name="图片 5"/>
          <p:cNvPicPr>
            <a:picLocks noChangeAspect="1"/>
          </p:cNvPicPr>
          <p:nvPr>
            <p:custDataLst>
              <p:tags r:id="rId3"/>
            </p:custDataLst>
          </p:nvPr>
        </p:nvPicPr>
        <p:blipFill>
          <a:blip r:embed="rId4"/>
          <a:stretch>
            <a:fillRect/>
          </a:stretch>
        </p:blipFill>
        <p:spPr>
          <a:xfrm>
            <a:off x="701040" y="3968750"/>
            <a:ext cx="7325995" cy="2891155"/>
          </a:xfrm>
          <a:prstGeom prst="rect">
            <a:avLst/>
          </a:prstGeom>
        </p:spPr>
      </p:pic>
      <p:sp>
        <p:nvSpPr>
          <p:cNvPr id="8" name="文本框 7"/>
          <p:cNvSpPr txBox="1"/>
          <p:nvPr>
            <p:custDataLst>
              <p:tags r:id="rId5"/>
            </p:custDataLst>
          </p:nvPr>
        </p:nvSpPr>
        <p:spPr>
          <a:xfrm>
            <a:off x="245110" y="1036320"/>
            <a:ext cx="10931525" cy="460375"/>
          </a:xfrm>
          <a:prstGeom prst="rect">
            <a:avLst/>
          </a:prstGeom>
          <a:noFill/>
        </p:spPr>
        <p:txBody>
          <a:bodyPr wrap="square" rtlCol="0" anchor="t">
            <a:spAutoFit/>
          </a:bodyPr>
          <a:p>
            <a:r>
              <a:rPr lang="en-US" altLang="zh-CN"/>
              <a:t> </a:t>
            </a:r>
            <a:r>
              <a:rPr lang="en-US" altLang="zh-CN" sz="2400" b="1" dirty="0"/>
              <a:t>Unsupervised algorithm </a:t>
            </a:r>
            <a:r>
              <a:rPr lang="en-US" altLang="zh-CN" sz="2400" b="1" dirty="0"/>
              <a:t>for multiphase segmentation of X-ray images</a:t>
            </a:r>
            <a:endParaRPr lang="zh-CN" altLang="en-US"/>
          </a:p>
        </p:txBody>
      </p:sp>
      <p:pic>
        <p:nvPicPr>
          <p:cNvPr id="4" name="图片 3" descr="C05_mask5"/>
          <p:cNvPicPr>
            <a:picLocks noChangeAspect="1"/>
          </p:cNvPicPr>
          <p:nvPr>
            <p:custDataLst>
              <p:tags r:id="rId6"/>
            </p:custDataLst>
          </p:nvPr>
        </p:nvPicPr>
        <p:blipFill>
          <a:blip r:embed="rId7"/>
          <a:stretch>
            <a:fillRect/>
          </a:stretch>
        </p:blipFill>
        <p:spPr>
          <a:xfrm>
            <a:off x="6444615" y="1697990"/>
            <a:ext cx="1739900" cy="1739900"/>
          </a:xfrm>
          <a:prstGeom prst="rect">
            <a:avLst/>
          </a:prstGeom>
        </p:spPr>
      </p:pic>
      <p:pic>
        <p:nvPicPr>
          <p:cNvPr id="14" name="图片 13"/>
          <p:cNvPicPr>
            <a:picLocks noChangeAspect="1"/>
          </p:cNvPicPr>
          <p:nvPr>
            <p:custDataLst>
              <p:tags r:id="rId8"/>
            </p:custDataLst>
          </p:nvPr>
        </p:nvPicPr>
        <p:blipFill>
          <a:blip r:embed="rId9"/>
          <a:srcRect l="1233"/>
          <a:stretch>
            <a:fillRect/>
          </a:stretch>
        </p:blipFill>
        <p:spPr>
          <a:xfrm>
            <a:off x="701040" y="1697990"/>
            <a:ext cx="1740535" cy="1731010"/>
          </a:xfrm>
          <a:prstGeom prst="rect">
            <a:avLst/>
          </a:prstGeom>
        </p:spPr>
      </p:pic>
      <p:pic>
        <p:nvPicPr>
          <p:cNvPr id="11" name="图片 10"/>
          <p:cNvPicPr>
            <a:picLocks noChangeAspect="1"/>
          </p:cNvPicPr>
          <p:nvPr>
            <p:custDataLst>
              <p:tags r:id="rId10"/>
            </p:custDataLst>
          </p:nvPr>
        </p:nvPicPr>
        <p:blipFill>
          <a:blip r:embed="rId11"/>
          <a:srcRect t="2761"/>
          <a:stretch>
            <a:fillRect/>
          </a:stretch>
        </p:blipFill>
        <p:spPr>
          <a:xfrm>
            <a:off x="3373755" y="1657985"/>
            <a:ext cx="1767840" cy="1768475"/>
          </a:xfrm>
          <a:prstGeom prst="rect">
            <a:avLst/>
          </a:prstGeom>
        </p:spPr>
      </p:pic>
      <p:sp>
        <p:nvSpPr>
          <p:cNvPr id="7" name="文本框 6"/>
          <p:cNvSpPr txBox="1"/>
          <p:nvPr>
            <p:custDataLst>
              <p:tags r:id="rId12"/>
            </p:custDataLst>
          </p:nvPr>
        </p:nvSpPr>
        <p:spPr>
          <a:xfrm>
            <a:off x="993775" y="3513455"/>
            <a:ext cx="1155065" cy="368300"/>
          </a:xfrm>
          <a:prstGeom prst="rect">
            <a:avLst/>
          </a:prstGeom>
          <a:noFill/>
        </p:spPr>
        <p:txBody>
          <a:bodyPr wrap="square" rtlCol="0">
            <a:spAutoFit/>
          </a:bodyPr>
          <a:p>
            <a:r>
              <a:rPr lang="en-US" altLang="zh-CN"/>
              <a:t>Original</a:t>
            </a:r>
            <a:endParaRPr lang="en-US" altLang="zh-CN"/>
          </a:p>
        </p:txBody>
      </p:sp>
      <p:sp>
        <p:nvSpPr>
          <p:cNvPr id="9" name="文本框 8"/>
          <p:cNvSpPr txBox="1"/>
          <p:nvPr>
            <p:custDataLst>
              <p:tags r:id="rId13"/>
            </p:custDataLst>
          </p:nvPr>
        </p:nvSpPr>
        <p:spPr>
          <a:xfrm>
            <a:off x="2546985" y="3513455"/>
            <a:ext cx="3609340" cy="368300"/>
          </a:xfrm>
          <a:prstGeom prst="rect">
            <a:avLst/>
          </a:prstGeom>
          <a:noFill/>
        </p:spPr>
        <p:txBody>
          <a:bodyPr wrap="square" rtlCol="0">
            <a:spAutoFit/>
          </a:bodyPr>
          <a:p>
            <a:r>
              <a:rPr lang="en-US" altLang="zh-CN"/>
              <a:t>Kmeans</a:t>
            </a:r>
            <a:r>
              <a:rPr lang="zh-CN" altLang="en-US"/>
              <a:t>（</a:t>
            </a:r>
            <a:r>
              <a:rPr lang="en-US" altLang="zh-CN"/>
              <a:t>Clustering algorithms</a:t>
            </a:r>
            <a:r>
              <a:rPr lang="zh-CN" altLang="en-US"/>
              <a:t>）</a:t>
            </a:r>
            <a:endParaRPr lang="zh-CN" altLang="en-US"/>
          </a:p>
        </p:txBody>
      </p:sp>
      <p:sp>
        <p:nvSpPr>
          <p:cNvPr id="10" name="文本框 9"/>
          <p:cNvSpPr txBox="1"/>
          <p:nvPr>
            <p:custDataLst>
              <p:tags r:id="rId14"/>
            </p:custDataLst>
          </p:nvPr>
        </p:nvSpPr>
        <p:spPr>
          <a:xfrm>
            <a:off x="6940550" y="3519170"/>
            <a:ext cx="748030" cy="368300"/>
          </a:xfrm>
          <a:prstGeom prst="rect">
            <a:avLst/>
          </a:prstGeom>
          <a:noFill/>
        </p:spPr>
        <p:txBody>
          <a:bodyPr wrap="square" rtlCol="0">
            <a:spAutoFit/>
          </a:bodyPr>
          <a:p>
            <a:r>
              <a:rPr lang="en-US" altLang="zh-CN"/>
              <a:t>Label</a:t>
            </a:r>
            <a:endParaRPr lang="en-US" altLang="zh-CN"/>
          </a:p>
        </p:txBody>
      </p:sp>
      <p:sp>
        <p:nvSpPr>
          <p:cNvPr id="12" name="文本框 11"/>
          <p:cNvSpPr txBox="1"/>
          <p:nvPr/>
        </p:nvSpPr>
        <p:spPr>
          <a:xfrm>
            <a:off x="8322945" y="1889125"/>
            <a:ext cx="3762375" cy="4523105"/>
          </a:xfrm>
          <a:prstGeom prst="rect">
            <a:avLst/>
          </a:prstGeom>
          <a:noFill/>
        </p:spPr>
        <p:txBody>
          <a:bodyPr wrap="square" rtlCol="0">
            <a:spAutoFit/>
          </a:bodyPr>
          <a:p>
            <a:r>
              <a:rPr lang="zh-CN" altLang="en-US"/>
              <a:t>The clustering algorithm</a:t>
            </a:r>
            <a:r>
              <a:rPr lang="en-US" altLang="zh-CN"/>
              <a:t>s</a:t>
            </a:r>
            <a:r>
              <a:rPr lang="zh-CN" altLang="en-US"/>
              <a:t> do not need training labels, and the image is segmented according to the </a:t>
            </a:r>
            <a:r>
              <a:rPr lang="zh-CN" altLang="en-US">
                <a:solidFill>
                  <a:srgbClr val="FF0000"/>
                </a:solidFill>
              </a:rPr>
              <a:t>Euclidean distance</a:t>
            </a:r>
            <a:r>
              <a:rPr lang="zh-CN" altLang="en-US"/>
              <a:t> of the gray value of the pixels.</a:t>
            </a:r>
            <a:endParaRPr lang="zh-CN" altLang="en-US"/>
          </a:p>
          <a:p>
            <a:endParaRPr lang="zh-CN" altLang="en-US"/>
          </a:p>
          <a:p>
            <a:r>
              <a:rPr lang="zh-CN" altLang="en-US">
                <a:sym typeface="+mn-ea"/>
              </a:rPr>
              <a:t>Disadvantages</a:t>
            </a:r>
            <a:endParaRPr lang="zh-CN" altLang="en-US"/>
          </a:p>
          <a:p>
            <a:r>
              <a:rPr lang="zh-CN" altLang="en-US"/>
              <a:t>Convolutional neural networks</a:t>
            </a:r>
            <a:r>
              <a:rPr lang="en-US" altLang="zh-CN"/>
              <a:t>(CNN)</a:t>
            </a:r>
            <a:r>
              <a:rPr lang="zh-CN" altLang="en-US"/>
              <a:t> can extract features such as object </a:t>
            </a:r>
            <a:r>
              <a:rPr lang="zh-CN" altLang="en-US">
                <a:solidFill>
                  <a:srgbClr val="FF0000"/>
                </a:solidFill>
              </a:rPr>
              <a:t>shape and texture</a:t>
            </a:r>
            <a:r>
              <a:rPr lang="zh-CN" altLang="en-US"/>
              <a:t> in pictures</a:t>
            </a:r>
            <a:endParaRPr lang="zh-CN" altLang="en-US"/>
          </a:p>
          <a:p>
            <a:endParaRPr lang="zh-CN" altLang="en-US"/>
          </a:p>
          <a:p>
            <a:r>
              <a:rPr lang="zh-CN" altLang="en-US"/>
              <a:t>Convolutional neural network is combined to make up for the shortcomings of unsupervised clustering algorithm</a:t>
            </a:r>
            <a:endParaRPr lang="zh-CN" altLang="en-US"/>
          </a:p>
        </p:txBody>
      </p:sp>
      <p:sp>
        <p:nvSpPr>
          <p:cNvPr id="13" name="矩形 12"/>
          <p:cNvSpPr/>
          <p:nvPr/>
        </p:nvSpPr>
        <p:spPr>
          <a:xfrm>
            <a:off x="4504055" y="2381250"/>
            <a:ext cx="160655" cy="179705"/>
          </a:xfrm>
          <a:prstGeom prst="rect">
            <a:avLst/>
          </a:prstGeom>
          <a:noFill/>
          <a:ln w="25400">
            <a:solidFill>
              <a:schemeClr val="tx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5" name="矩形 14"/>
          <p:cNvSpPr/>
          <p:nvPr>
            <p:custDataLst>
              <p:tags r:id="rId15"/>
            </p:custDataLst>
          </p:nvPr>
        </p:nvSpPr>
        <p:spPr>
          <a:xfrm>
            <a:off x="4504055" y="3121660"/>
            <a:ext cx="160655" cy="179705"/>
          </a:xfrm>
          <a:prstGeom prst="rect">
            <a:avLst/>
          </a:prstGeom>
          <a:noFill/>
          <a:ln w="25400">
            <a:solidFill>
              <a:schemeClr val="tx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6" name="矩形 15"/>
          <p:cNvSpPr/>
          <p:nvPr>
            <p:custDataLst>
              <p:tags r:id="rId16"/>
            </p:custDataLst>
          </p:nvPr>
        </p:nvSpPr>
        <p:spPr>
          <a:xfrm>
            <a:off x="4917440" y="2691130"/>
            <a:ext cx="160655" cy="179705"/>
          </a:xfrm>
          <a:prstGeom prst="rect">
            <a:avLst/>
          </a:prstGeom>
          <a:noFill/>
          <a:ln w="25400">
            <a:solidFill>
              <a:schemeClr val="tx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7" name="文本框 16"/>
          <p:cNvSpPr txBox="1"/>
          <p:nvPr/>
        </p:nvSpPr>
        <p:spPr>
          <a:xfrm>
            <a:off x="993775" y="5767070"/>
            <a:ext cx="1939925" cy="368300"/>
          </a:xfrm>
          <a:prstGeom prst="rect">
            <a:avLst/>
          </a:prstGeom>
          <a:noFill/>
        </p:spPr>
        <p:txBody>
          <a:bodyPr wrap="square" rtlCol="0" anchor="t">
            <a:spAutoFit/>
          </a:bodyPr>
          <a:p>
            <a:r>
              <a:rPr lang="zh-CN" altLang="en-US"/>
              <a:t>Deep Clustering</a:t>
            </a:r>
            <a:endParaRPr lang="zh-CN" altLang="en-US"/>
          </a:p>
        </p:txBody>
      </p:sp>
    </p:spTree>
    <p:custDataLst>
      <p:tags r:id="rId17"/>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custDataLst>
              <p:tags r:id="rId1"/>
            </p:custDataLst>
          </p:nvPr>
        </p:nvSpPr>
        <p:spPr>
          <a:xfrm>
            <a:off x="635" y="6407785"/>
            <a:ext cx="12191365" cy="151765"/>
          </a:xfrm>
          <a:prstGeom prst="rect">
            <a:avLst/>
          </a:prstGeom>
          <a:solidFill>
            <a:srgbClr val="044273"/>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p>
            <a:endParaRPr lang="zh-CN" altLang="en-US"/>
          </a:p>
        </p:txBody>
      </p:sp>
      <p:sp>
        <p:nvSpPr>
          <p:cNvPr id="4" name="文本框 3"/>
          <p:cNvSpPr txBox="1"/>
          <p:nvPr>
            <p:custDataLst>
              <p:tags r:id="rId2"/>
            </p:custDataLst>
          </p:nvPr>
        </p:nvSpPr>
        <p:spPr>
          <a:xfrm>
            <a:off x="668095" y="2469515"/>
            <a:ext cx="11024720" cy="1476375"/>
          </a:xfrm>
          <a:prstGeom prst="rect">
            <a:avLst/>
          </a:prstGeom>
          <a:noFill/>
        </p:spPr>
        <p:txBody>
          <a:bodyPr wrap="square">
            <a:spAutoFit/>
          </a:bodyPr>
          <a:p>
            <a:pPr algn="ctr">
              <a:lnSpc>
                <a:spcPct val="125000"/>
              </a:lnSpc>
              <a:spcAft>
                <a:spcPts val="1200"/>
              </a:spcAft>
            </a:pPr>
            <a:r>
              <a:rPr lang="en-US" altLang="zh-CN" sz="7200" b="1" dirty="0">
                <a:latin typeface="Arial" panose="020B0604020202020204" pitchFamily="34" charset="0"/>
                <a:cs typeface="Arial" panose="020B0604020202020204" pitchFamily="34" charset="0"/>
              </a:rPr>
              <a:t>Thanks a lot</a:t>
            </a:r>
            <a:endParaRPr lang="en-US" altLang="zh-CN" sz="4800" b="1" dirty="0">
              <a:solidFill>
                <a:schemeClr val="tx1"/>
              </a:solidFill>
              <a:latin typeface="Arial" panose="020B0604020202020204" pitchFamily="34" charset="0"/>
              <a:cs typeface="Arial" panose="020B0604020202020204" pitchFamily="34" charset="0"/>
            </a:endParaRPr>
          </a:p>
        </p:txBody>
      </p:sp>
      <p:grpSp>
        <p:nvGrpSpPr>
          <p:cNvPr id="21" name="组合 20"/>
          <p:cNvGrpSpPr/>
          <p:nvPr/>
        </p:nvGrpSpPr>
        <p:grpSpPr>
          <a:xfrm>
            <a:off x="7124700" y="652145"/>
            <a:ext cx="4820920" cy="489585"/>
            <a:chOff x="11220" y="794"/>
            <a:chExt cx="7592" cy="771"/>
          </a:xfrm>
        </p:grpSpPr>
        <p:sp>
          <p:nvSpPr>
            <p:cNvPr id="19" name="Text Placeholder 4"/>
            <p:cNvSpPr>
              <a:spLocks noGrp="1"/>
            </p:cNvSpPr>
            <p:nvPr>
              <p:custDataLst>
                <p:tags r:id="rId3"/>
              </p:custDataLst>
            </p:nvPr>
          </p:nvSpPr>
          <p:spPr>
            <a:xfrm>
              <a:off x="11220" y="794"/>
              <a:ext cx="7592" cy="369"/>
            </a:xfrm>
            <a:prstGeom prst="rect">
              <a:avLst/>
            </a:prstGeom>
          </p:spPr>
          <p:txBody>
            <a:bodyPr vert="horz" lIns="0" tIns="0" rIns="0" bIns="0" rtlCol="0">
              <a:noAutofit/>
            </a:bodyPr>
            <a:lstStyle>
              <a:lvl1pPr marL="0" indent="0" algn="r" defTabSz="457200" rtl="0" eaLnBrk="1" latinLnBrk="0" hangingPunct="1">
                <a:spcBef>
                  <a:spcPct val="20000"/>
                </a:spcBef>
                <a:buClr>
                  <a:srgbClr val="002548"/>
                </a:buClr>
                <a:buFont typeface="Arial" panose="020B0604020202020204"/>
                <a:buNone/>
                <a:defRPr sz="1000" b="1" kern="1200">
                  <a:solidFill>
                    <a:srgbClr val="003E74"/>
                  </a:solidFill>
                  <a:latin typeface="Arial" panose="020B0604020202020204"/>
                  <a:ea typeface="+mn-ea"/>
                  <a:cs typeface="Arial" panose="020B0604020202020204"/>
                </a:defRPr>
              </a:lvl1pPr>
              <a:lvl2pPr marL="457200" indent="0" algn="l" defTabSz="457200" rtl="0" eaLnBrk="1" latinLnBrk="0" hangingPunct="1">
                <a:spcBef>
                  <a:spcPct val="20000"/>
                </a:spcBef>
                <a:buClr>
                  <a:srgbClr val="002548"/>
                </a:buClr>
                <a:buFont typeface="Arial" panose="020B0604020202020204"/>
                <a:buNone/>
                <a:defRPr sz="1200" kern="1200">
                  <a:solidFill>
                    <a:srgbClr val="003E74"/>
                  </a:solidFill>
                  <a:latin typeface="Arial" panose="020B0604020202020204"/>
                  <a:ea typeface="+mn-ea"/>
                  <a:cs typeface="Arial" panose="020B0604020202020204"/>
                </a:defRPr>
              </a:lvl2pPr>
              <a:lvl3pPr marL="914400" indent="0" algn="l" defTabSz="457200" rtl="0" eaLnBrk="1" latinLnBrk="0" hangingPunct="1">
                <a:spcBef>
                  <a:spcPct val="20000"/>
                </a:spcBef>
                <a:buClr>
                  <a:srgbClr val="002548"/>
                </a:buClr>
                <a:buFont typeface="Arial" panose="020B0604020202020204"/>
                <a:buNone/>
                <a:defRPr sz="1200" kern="1200">
                  <a:solidFill>
                    <a:srgbClr val="003E74"/>
                  </a:solidFill>
                  <a:latin typeface="Arial" panose="020B0604020202020204"/>
                  <a:ea typeface="+mn-ea"/>
                  <a:cs typeface="Arial" panose="020B0604020202020204"/>
                </a:defRPr>
              </a:lvl3pPr>
              <a:lvl4pPr marL="1371600" indent="0" algn="l" defTabSz="457200" rtl="0" eaLnBrk="1" latinLnBrk="0" hangingPunct="1">
                <a:spcBef>
                  <a:spcPct val="20000"/>
                </a:spcBef>
                <a:buClr>
                  <a:srgbClr val="002548"/>
                </a:buClr>
                <a:buFont typeface="Arial" panose="020B0604020202020204"/>
                <a:buNone/>
                <a:defRPr sz="1200" kern="1200">
                  <a:solidFill>
                    <a:srgbClr val="003E74"/>
                  </a:solidFill>
                  <a:latin typeface="Arial" panose="020B0604020202020204"/>
                  <a:ea typeface="+mn-ea"/>
                  <a:cs typeface="Arial" panose="020B0604020202020204"/>
                </a:defRPr>
              </a:lvl4pPr>
              <a:lvl5pPr marL="1828800" indent="0" algn="l" defTabSz="457200" rtl="0" eaLnBrk="1" latinLnBrk="0" hangingPunct="1">
                <a:spcBef>
                  <a:spcPct val="20000"/>
                </a:spcBef>
                <a:buClr>
                  <a:srgbClr val="002548"/>
                </a:buClr>
                <a:buFont typeface="Arial" panose="020B0604020202020204"/>
                <a:buNone/>
                <a:defRPr sz="1200" kern="1200">
                  <a:solidFill>
                    <a:srgbClr val="003E74"/>
                  </a:solidFill>
                  <a:latin typeface="Arial" panose="020B0604020202020204"/>
                  <a:ea typeface="+mn-ea"/>
                  <a:cs typeface="Arial" panose="020B0604020202020204"/>
                </a:defRPr>
              </a:lvl5pPr>
              <a:lvl6pPr marL="2514600" indent="-228600" algn="l" defTabSz="457200" rtl="0" eaLnBrk="1" latinLnBrk="0" hangingPunct="1">
                <a:spcBef>
                  <a:spcPct val="20000"/>
                </a:spcBef>
                <a:buFont typeface="Arial" panose="020B0604020202020204"/>
                <a:buChar char="•"/>
                <a:defRPr sz="2000" kern="1200">
                  <a:solidFill>
                    <a:srgbClr val="000000"/>
                  </a:solidFill>
                  <a:latin typeface="Arial" panose="020B0604020202020204" pitchFamily="34" charset="0"/>
                  <a:ea typeface="+mn-ea"/>
                  <a:cs typeface="+mn-ea"/>
                </a:defRPr>
              </a:lvl6pPr>
              <a:lvl7pPr marL="2971800" indent="-228600" algn="l" defTabSz="457200" rtl="0" eaLnBrk="1" latinLnBrk="0" hangingPunct="1">
                <a:spcBef>
                  <a:spcPct val="20000"/>
                </a:spcBef>
                <a:buFont typeface="Arial" panose="020B0604020202020204"/>
                <a:buChar char="•"/>
                <a:defRPr sz="2000" kern="1200">
                  <a:solidFill>
                    <a:srgbClr val="000000"/>
                  </a:solidFill>
                  <a:latin typeface="Arial" panose="020B0604020202020204" pitchFamily="34" charset="0"/>
                  <a:ea typeface="+mn-ea"/>
                  <a:cs typeface="+mn-ea"/>
                </a:defRPr>
              </a:lvl7pPr>
              <a:lvl8pPr marL="3429000" indent="-228600" algn="l" defTabSz="457200" rtl="0" eaLnBrk="1" latinLnBrk="0" hangingPunct="1">
                <a:spcBef>
                  <a:spcPct val="20000"/>
                </a:spcBef>
                <a:buFont typeface="Arial" panose="020B0604020202020204"/>
                <a:buChar char="•"/>
                <a:defRPr sz="2000" kern="1200">
                  <a:solidFill>
                    <a:srgbClr val="000000"/>
                  </a:solidFill>
                  <a:latin typeface="Arial" panose="020B0604020202020204" pitchFamily="34" charset="0"/>
                  <a:ea typeface="+mn-ea"/>
                  <a:cs typeface="+mn-ea"/>
                </a:defRPr>
              </a:lvl8pPr>
              <a:lvl9pPr marL="3886200" indent="-228600" algn="l" defTabSz="457200" rtl="0" eaLnBrk="1" latinLnBrk="0" hangingPunct="1">
                <a:spcBef>
                  <a:spcPct val="20000"/>
                </a:spcBef>
                <a:buFont typeface="Arial" panose="020B0604020202020204"/>
                <a:buChar char="•"/>
                <a:defRPr sz="2000" kern="1200">
                  <a:solidFill>
                    <a:srgbClr val="000000"/>
                  </a:solidFill>
                  <a:latin typeface="Arial" panose="020B0604020202020204" pitchFamily="34" charset="0"/>
                  <a:ea typeface="+mn-ea"/>
                  <a:cs typeface="+mn-ea"/>
                </a:defRPr>
              </a:lvl9pPr>
            </a:lstStyle>
            <a:p>
              <a:r>
                <a:rPr lang="en-US" sz="1600"/>
                <a:t>24</a:t>
              </a:r>
              <a:r>
                <a:rPr lang="en-US" sz="1600" baseline="30000"/>
                <a:t>th</a:t>
              </a:r>
              <a:r>
                <a:rPr lang="en-US" sz="1600"/>
                <a:t> Pore-Scale Imaging and Modelling Meeting</a:t>
              </a:r>
              <a:endParaRPr lang="en-US" sz="1600"/>
            </a:p>
          </p:txBody>
        </p:sp>
        <p:sp>
          <p:nvSpPr>
            <p:cNvPr id="20" name="Text Placeholder 5"/>
            <p:cNvSpPr>
              <a:spLocks noGrp="1"/>
            </p:cNvSpPr>
            <p:nvPr>
              <p:custDataLst>
                <p:tags r:id="rId4"/>
              </p:custDataLst>
            </p:nvPr>
          </p:nvSpPr>
          <p:spPr>
            <a:xfrm>
              <a:off x="16533" y="1261"/>
              <a:ext cx="2279" cy="304"/>
            </a:xfrm>
            <a:prstGeom prst="rect">
              <a:avLst/>
            </a:prstGeom>
          </p:spPr>
          <p:txBody>
            <a:bodyPr vert="horz" lIns="0" tIns="0" rIns="0" bIns="0" rtlCol="0">
              <a:noAutofit/>
            </a:bodyPr>
            <a:lstStyle>
              <a:lvl1pPr marL="0" indent="0" algn="r" defTabSz="457200" rtl="0" eaLnBrk="1" latinLnBrk="0" hangingPunct="1">
                <a:spcBef>
                  <a:spcPct val="20000"/>
                </a:spcBef>
                <a:buClr>
                  <a:srgbClr val="002548"/>
                </a:buClr>
                <a:buFont typeface="Arial" panose="020B0604020202020204"/>
                <a:buNone/>
                <a:defRPr sz="1000" kern="1200">
                  <a:solidFill>
                    <a:srgbClr val="003E74"/>
                  </a:solidFill>
                  <a:latin typeface="Arial" panose="020B0604020202020204"/>
                  <a:ea typeface="+mn-ea"/>
                  <a:cs typeface="Arial" panose="020B0604020202020204"/>
                </a:defRPr>
              </a:lvl1pPr>
              <a:lvl2pPr marL="742950" indent="-285750" algn="l" defTabSz="457200" rtl="0" eaLnBrk="1" latinLnBrk="0" hangingPunct="1">
                <a:spcBef>
                  <a:spcPct val="20000"/>
                </a:spcBef>
                <a:buClr>
                  <a:srgbClr val="002548"/>
                </a:buClr>
                <a:buFont typeface="Arial" panose="020B0604020202020204"/>
                <a:buChar char="–"/>
                <a:defRPr sz="1800" kern="1200">
                  <a:solidFill>
                    <a:srgbClr val="000000"/>
                  </a:solidFill>
                  <a:latin typeface="Arial" panose="020B0604020202020204"/>
                  <a:ea typeface="+mn-ea"/>
                  <a:cs typeface="Arial" panose="020B0604020202020204"/>
                </a:defRPr>
              </a:lvl2pPr>
              <a:lvl3pPr marL="1143000" indent="-228600" algn="l" defTabSz="457200" rtl="0" eaLnBrk="1" latinLnBrk="0" hangingPunct="1">
                <a:spcBef>
                  <a:spcPct val="20000"/>
                </a:spcBef>
                <a:buClr>
                  <a:srgbClr val="002548"/>
                </a:buClr>
                <a:buFont typeface="Arial" panose="020B0604020202020204"/>
                <a:buChar char="•"/>
                <a:defRPr sz="1200" kern="1200">
                  <a:solidFill>
                    <a:srgbClr val="000000"/>
                  </a:solidFill>
                  <a:latin typeface="Arial" panose="020B0604020202020204"/>
                  <a:ea typeface="+mn-ea"/>
                  <a:cs typeface="Arial" panose="020B0604020202020204"/>
                </a:defRPr>
              </a:lvl3pPr>
              <a:lvl4pPr marL="1600200" indent="-228600" algn="l" defTabSz="457200" rtl="0" eaLnBrk="1" latinLnBrk="0" hangingPunct="1">
                <a:spcBef>
                  <a:spcPct val="20000"/>
                </a:spcBef>
                <a:buClr>
                  <a:srgbClr val="002548"/>
                </a:buClr>
                <a:buFont typeface="Arial" panose="020B0604020202020204"/>
                <a:buChar char="–"/>
                <a:defRPr sz="1200" kern="1200">
                  <a:solidFill>
                    <a:srgbClr val="000000"/>
                  </a:solidFill>
                  <a:latin typeface="Arial" panose="020B0604020202020204"/>
                  <a:ea typeface="+mn-ea"/>
                  <a:cs typeface="Arial" panose="020B0604020202020204"/>
                </a:defRPr>
              </a:lvl4pPr>
              <a:lvl5pPr marL="2057400" indent="-228600" algn="l" defTabSz="457200" rtl="0" eaLnBrk="1" latinLnBrk="0" hangingPunct="1">
                <a:spcBef>
                  <a:spcPct val="20000"/>
                </a:spcBef>
                <a:buClr>
                  <a:srgbClr val="002548"/>
                </a:buClr>
                <a:buFont typeface="Arial" panose="020B0604020202020204"/>
                <a:buChar char="»"/>
                <a:defRPr sz="1200" kern="1200">
                  <a:solidFill>
                    <a:srgbClr val="000000"/>
                  </a:solidFill>
                  <a:latin typeface="Arial" panose="020B0604020202020204"/>
                  <a:ea typeface="+mn-ea"/>
                  <a:cs typeface="Arial" panose="020B0604020202020204"/>
                </a:defRPr>
              </a:lvl5pPr>
              <a:lvl6pPr marL="2514600" indent="-228600" algn="l" defTabSz="457200" rtl="0" eaLnBrk="1" latinLnBrk="0" hangingPunct="1">
                <a:spcBef>
                  <a:spcPct val="20000"/>
                </a:spcBef>
                <a:buFont typeface="Arial" panose="020B0604020202020204"/>
                <a:buChar char="•"/>
                <a:defRPr sz="2000" kern="1200">
                  <a:solidFill>
                    <a:srgbClr val="000000"/>
                  </a:solidFill>
                  <a:latin typeface="Arial" panose="020B0604020202020204" pitchFamily="34" charset="0"/>
                  <a:ea typeface="+mn-ea"/>
                  <a:cs typeface="+mn-ea"/>
                </a:defRPr>
              </a:lvl6pPr>
              <a:lvl7pPr marL="2971800" indent="-228600" algn="l" defTabSz="457200" rtl="0" eaLnBrk="1" latinLnBrk="0" hangingPunct="1">
                <a:spcBef>
                  <a:spcPct val="20000"/>
                </a:spcBef>
                <a:buFont typeface="Arial" panose="020B0604020202020204"/>
                <a:buChar char="•"/>
                <a:defRPr sz="2000" kern="1200">
                  <a:solidFill>
                    <a:srgbClr val="000000"/>
                  </a:solidFill>
                  <a:latin typeface="Arial" panose="020B0604020202020204" pitchFamily="34" charset="0"/>
                  <a:ea typeface="+mn-ea"/>
                  <a:cs typeface="+mn-ea"/>
                </a:defRPr>
              </a:lvl7pPr>
              <a:lvl8pPr marL="3429000" indent="-228600" algn="l" defTabSz="457200" rtl="0" eaLnBrk="1" latinLnBrk="0" hangingPunct="1">
                <a:spcBef>
                  <a:spcPct val="20000"/>
                </a:spcBef>
                <a:buFont typeface="Arial" panose="020B0604020202020204"/>
                <a:buChar char="•"/>
                <a:defRPr sz="2000" kern="1200">
                  <a:solidFill>
                    <a:srgbClr val="000000"/>
                  </a:solidFill>
                  <a:latin typeface="Arial" panose="020B0604020202020204" pitchFamily="34" charset="0"/>
                  <a:ea typeface="+mn-ea"/>
                  <a:cs typeface="+mn-ea"/>
                </a:defRPr>
              </a:lvl8pPr>
              <a:lvl9pPr marL="3886200" indent="-228600" algn="l" defTabSz="457200" rtl="0" eaLnBrk="1" latinLnBrk="0" hangingPunct="1">
                <a:spcBef>
                  <a:spcPct val="20000"/>
                </a:spcBef>
                <a:buFont typeface="Arial" panose="020B0604020202020204"/>
                <a:buChar char="•"/>
                <a:defRPr sz="2000" kern="1200">
                  <a:solidFill>
                    <a:srgbClr val="000000"/>
                  </a:solidFill>
                  <a:latin typeface="Arial" panose="020B0604020202020204" pitchFamily="34" charset="0"/>
                  <a:ea typeface="+mn-ea"/>
                  <a:cs typeface="+mn-ea"/>
                </a:defRPr>
              </a:lvl9pPr>
            </a:lstStyle>
            <a:p>
              <a:r>
                <a:rPr lang="en-US" sz="1600"/>
                <a:t>16/01/2024</a:t>
              </a:r>
              <a:endParaRPr lang="en-US" sz="1600"/>
            </a:p>
          </p:txBody>
        </p:sp>
      </p:grpSp>
      <p:pic>
        <p:nvPicPr>
          <p:cNvPr id="6" name="图片 5"/>
          <p:cNvPicPr>
            <a:picLocks noChangeAspect="1"/>
          </p:cNvPicPr>
          <p:nvPr>
            <p:custDataLst>
              <p:tags r:id="rId5"/>
            </p:custDataLst>
          </p:nvPr>
        </p:nvPicPr>
        <p:blipFill>
          <a:blip r:embed="rId6"/>
          <a:stretch>
            <a:fillRect/>
          </a:stretch>
        </p:blipFill>
        <p:spPr>
          <a:xfrm>
            <a:off x="315595" y="494665"/>
            <a:ext cx="2776220" cy="1099820"/>
          </a:xfrm>
          <a:prstGeom prst="rect">
            <a:avLst/>
          </a:prstGeom>
        </p:spPr>
      </p:pic>
    </p:spTree>
    <p:custDataLst>
      <p:tags r:id="rId7"/>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635" y="0"/>
            <a:ext cx="12191365" cy="989965"/>
          </a:xfrm>
          <a:prstGeom prst="rect">
            <a:avLst/>
          </a:prstGeom>
          <a:solidFill>
            <a:srgbClr val="044273"/>
          </a:solidFill>
          <a:ln>
            <a:noFill/>
          </a:ln>
          <a:effectLst/>
        </p:spPr>
        <p:style>
          <a:lnRef idx="1">
            <a:schemeClr val="accent1"/>
          </a:lnRef>
          <a:fillRef idx="3">
            <a:schemeClr val="accent1"/>
          </a:fillRef>
          <a:effectRef idx="2">
            <a:schemeClr val="accent1"/>
          </a:effectRef>
          <a:fontRef idx="minor">
            <a:schemeClr val="lt1"/>
          </a:fontRef>
        </p:style>
        <p:txBody>
          <a:bodyPr/>
          <a:p>
            <a:endParaRPr lang="zh-CN" altLang="en-US"/>
          </a:p>
        </p:txBody>
      </p:sp>
      <p:sp>
        <p:nvSpPr>
          <p:cNvPr id="3" name="文本框 2"/>
          <p:cNvSpPr txBox="1"/>
          <p:nvPr>
            <p:custDataLst>
              <p:tags r:id="rId2"/>
            </p:custDataLst>
          </p:nvPr>
        </p:nvSpPr>
        <p:spPr>
          <a:xfrm>
            <a:off x="245110" y="94615"/>
            <a:ext cx="4064000" cy="895350"/>
          </a:xfrm>
          <a:prstGeom prst="rect">
            <a:avLst/>
          </a:prstGeom>
          <a:noFill/>
        </p:spPr>
        <p:txBody>
          <a:bodyPr wrap="square" rtlCol="0">
            <a:noAutofit/>
          </a:bodyPr>
          <a:p>
            <a:pPr algn="l" defTabSz="457200">
              <a:buClrTx/>
              <a:buSzTx/>
              <a:buFontTx/>
            </a:pPr>
            <a:r>
              <a:rPr lang="en-US" sz="4400" b="1">
                <a:solidFill>
                  <a:schemeClr val="bg1"/>
                </a:solidFill>
                <a:latin typeface="Arial" panose="020B0604020202020204"/>
                <a:cs typeface="Arial" panose="020B0604020202020204"/>
              </a:rPr>
              <a:t>Introduction</a:t>
            </a:r>
            <a:endParaRPr lang="en-US" sz="4400" b="1">
              <a:solidFill>
                <a:schemeClr val="bg1"/>
              </a:solidFill>
              <a:latin typeface="Arial" panose="020B0604020202020204"/>
              <a:cs typeface="Arial" panose="020B0604020202020204"/>
            </a:endParaRPr>
          </a:p>
        </p:txBody>
      </p:sp>
      <p:sp>
        <p:nvSpPr>
          <p:cNvPr id="22" name="矩形 21"/>
          <p:cNvSpPr/>
          <p:nvPr>
            <p:custDataLst>
              <p:tags r:id="rId3"/>
            </p:custDataLst>
          </p:nvPr>
        </p:nvSpPr>
        <p:spPr>
          <a:xfrm>
            <a:off x="635" y="6407785"/>
            <a:ext cx="12191365" cy="151765"/>
          </a:xfrm>
          <a:prstGeom prst="rect">
            <a:avLst/>
          </a:prstGeom>
          <a:solidFill>
            <a:srgbClr val="044273"/>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p>
            <a:endParaRPr lang="zh-CN" altLang="en-US"/>
          </a:p>
        </p:txBody>
      </p:sp>
      <p:sp>
        <p:nvSpPr>
          <p:cNvPr id="17" name="文本框 16"/>
          <p:cNvSpPr txBox="1"/>
          <p:nvPr>
            <p:custDataLst>
              <p:tags r:id="rId4"/>
            </p:custDataLst>
          </p:nvPr>
        </p:nvSpPr>
        <p:spPr>
          <a:xfrm>
            <a:off x="434975" y="5348605"/>
            <a:ext cx="4375785" cy="829945"/>
          </a:xfrm>
          <a:prstGeom prst="rect">
            <a:avLst/>
          </a:prstGeom>
          <a:noFill/>
        </p:spPr>
        <p:txBody>
          <a:bodyPr wrap="square" rtlCol="0">
            <a:spAutoFit/>
          </a:bodyPr>
          <a:p>
            <a:r>
              <a:rPr lang="en-US" altLang="zh-CN" sz="1600">
                <a:cs typeface="+mn-lt"/>
              </a:rPr>
              <a:t>The drill bit obtains drilling wight and rotation speed to cut through the rock generating rock cuttings.</a:t>
            </a:r>
            <a:endParaRPr lang="en-US" altLang="zh-CN" sz="1600">
              <a:cs typeface="+mn-lt"/>
            </a:endParaRPr>
          </a:p>
        </p:txBody>
      </p:sp>
      <p:grpSp>
        <p:nvGrpSpPr>
          <p:cNvPr id="7" name="组合 6"/>
          <p:cNvGrpSpPr/>
          <p:nvPr/>
        </p:nvGrpSpPr>
        <p:grpSpPr>
          <a:xfrm>
            <a:off x="721995" y="1077595"/>
            <a:ext cx="4534535" cy="4104640"/>
            <a:chOff x="1137" y="1655"/>
            <a:chExt cx="7141" cy="6464"/>
          </a:xfrm>
        </p:grpSpPr>
        <p:pic>
          <p:nvPicPr>
            <p:cNvPr id="5" name="图片 4" descr="drilling illumination"/>
            <p:cNvPicPr>
              <a:picLocks noChangeAspect="1"/>
            </p:cNvPicPr>
            <p:nvPr/>
          </p:nvPicPr>
          <p:blipFill>
            <a:blip r:embed="rId5"/>
            <a:stretch>
              <a:fillRect/>
            </a:stretch>
          </p:blipFill>
          <p:spPr>
            <a:xfrm>
              <a:off x="1137" y="1655"/>
              <a:ext cx="7020" cy="6465"/>
            </a:xfrm>
            <a:prstGeom prst="rect">
              <a:avLst/>
            </a:prstGeom>
          </p:spPr>
        </p:pic>
        <p:sp>
          <p:nvSpPr>
            <p:cNvPr id="6" name="矩形 5"/>
            <p:cNvSpPr/>
            <p:nvPr/>
          </p:nvSpPr>
          <p:spPr>
            <a:xfrm>
              <a:off x="6076" y="4402"/>
              <a:ext cx="2202" cy="3273"/>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nvGrpSpPr>
          <p:cNvPr id="8" name="组合 7"/>
          <p:cNvGrpSpPr/>
          <p:nvPr/>
        </p:nvGrpSpPr>
        <p:grpSpPr>
          <a:xfrm rot="10800000">
            <a:off x="4605655" y="2082165"/>
            <a:ext cx="1577446" cy="1698625"/>
            <a:chOff x="6590" y="4690"/>
            <a:chExt cx="4056" cy="4652"/>
          </a:xfrm>
        </p:grpSpPr>
        <p:pic>
          <p:nvPicPr>
            <p:cNvPr id="41" name="图片 40"/>
            <p:cNvPicPr>
              <a:picLocks noChangeAspect="1"/>
            </p:cNvPicPr>
            <p:nvPr>
              <p:custDataLst>
                <p:tags r:id="rId6"/>
              </p:custDataLst>
            </p:nvPr>
          </p:nvPicPr>
          <p:blipFill>
            <a:blip r:embed="rId7" cstate="print">
              <a:extLst>
                <a:ext uri="{28A0092B-C50C-407E-A947-70E740481C1C}">
                  <a14:useLocalDpi xmlns:a14="http://schemas.microsoft.com/office/drawing/2010/main" val="0"/>
                </a:ext>
              </a:extLst>
            </a:blip>
            <a:stretch>
              <a:fillRect/>
            </a:stretch>
          </p:blipFill>
          <p:spPr>
            <a:xfrm>
              <a:off x="6590" y="4690"/>
              <a:ext cx="4056" cy="4652"/>
            </a:xfrm>
            <a:prstGeom prst="rect">
              <a:avLst/>
            </a:prstGeom>
          </p:spPr>
        </p:pic>
        <p:pic>
          <p:nvPicPr>
            <p:cNvPr id="9" name="图片 8"/>
            <p:cNvPicPr>
              <a:picLocks noChangeAspect="1"/>
            </p:cNvPicPr>
            <p:nvPr>
              <p:custDataLst>
                <p:tags r:id="rId8"/>
              </p:custDataLst>
            </p:nvPr>
          </p:nvPicPr>
          <p:blipFill>
            <a:blip r:embed="rId9"/>
            <a:stretch>
              <a:fillRect/>
            </a:stretch>
          </p:blipFill>
          <p:spPr>
            <a:xfrm>
              <a:off x="7994" y="6528"/>
              <a:ext cx="819" cy="852"/>
            </a:xfrm>
            <a:prstGeom prst="rect">
              <a:avLst/>
            </a:prstGeom>
          </p:spPr>
        </p:pic>
      </p:grpSp>
      <p:sp>
        <p:nvSpPr>
          <p:cNvPr id="16" name="椭圆 15"/>
          <p:cNvSpPr/>
          <p:nvPr>
            <p:custDataLst>
              <p:tags r:id="rId10"/>
            </p:custDataLst>
          </p:nvPr>
        </p:nvSpPr>
        <p:spPr>
          <a:xfrm>
            <a:off x="5560695" y="3109595"/>
            <a:ext cx="330200" cy="3397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0" name="直接箭头连接符 19"/>
          <p:cNvCxnSpPr>
            <a:stCxn id="6" idx="1"/>
          </p:cNvCxnSpPr>
          <p:nvPr>
            <p:custDataLst>
              <p:tags r:id="rId11"/>
            </p:custDataLst>
          </p:nvPr>
        </p:nvCxnSpPr>
        <p:spPr>
          <a:xfrm flipV="1">
            <a:off x="3858260" y="3643630"/>
            <a:ext cx="566420" cy="21780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文本框 20"/>
          <p:cNvSpPr txBox="1"/>
          <p:nvPr>
            <p:custDataLst>
              <p:tags r:id="rId12"/>
            </p:custDataLst>
          </p:nvPr>
        </p:nvSpPr>
        <p:spPr>
          <a:xfrm>
            <a:off x="4527550" y="1315720"/>
            <a:ext cx="3435985" cy="645160"/>
          </a:xfrm>
          <a:prstGeom prst="rect">
            <a:avLst/>
          </a:prstGeom>
          <a:noFill/>
        </p:spPr>
        <p:txBody>
          <a:bodyPr wrap="square">
            <a:spAutoFit/>
          </a:bodyPr>
          <a:p>
            <a:pPr indent="0">
              <a:lnSpc>
                <a:spcPct val="150000"/>
              </a:lnSpc>
              <a:buFont typeface="+mj-lt"/>
              <a:buNone/>
            </a:pPr>
            <a:r>
              <a:rPr lang="en-US" altLang="zh-CN" sz="2400" b="1" dirty="0"/>
              <a:t>What’s the bit wear ? </a:t>
            </a:r>
            <a:endParaRPr lang="zh-CN" altLang="en-US" sz="2400" b="1" dirty="0"/>
          </a:p>
        </p:txBody>
      </p:sp>
      <p:sp>
        <p:nvSpPr>
          <p:cNvPr id="24" name="文本框 23"/>
          <p:cNvSpPr txBox="1"/>
          <p:nvPr>
            <p:custDataLst>
              <p:tags r:id="rId13"/>
            </p:custDataLst>
          </p:nvPr>
        </p:nvSpPr>
        <p:spPr>
          <a:xfrm>
            <a:off x="7963535" y="1330960"/>
            <a:ext cx="3435985" cy="645160"/>
          </a:xfrm>
          <a:prstGeom prst="rect">
            <a:avLst/>
          </a:prstGeom>
          <a:noFill/>
        </p:spPr>
        <p:txBody>
          <a:bodyPr wrap="square">
            <a:spAutoFit/>
          </a:bodyPr>
          <a:p>
            <a:pPr indent="0">
              <a:lnSpc>
                <a:spcPct val="150000"/>
              </a:lnSpc>
              <a:buFont typeface="+mj-lt"/>
              <a:buNone/>
            </a:pPr>
            <a:r>
              <a:rPr lang="en-US" altLang="zh-CN" sz="2400" b="1" dirty="0"/>
              <a:t>Important but difficult !  </a:t>
            </a:r>
            <a:endParaRPr lang="zh-CN" altLang="en-US" sz="2400" b="1" dirty="0"/>
          </a:p>
        </p:txBody>
      </p:sp>
      <p:sp>
        <p:nvSpPr>
          <p:cNvPr id="25" name="文本框 24"/>
          <p:cNvSpPr txBox="1"/>
          <p:nvPr/>
        </p:nvSpPr>
        <p:spPr>
          <a:xfrm>
            <a:off x="7740650" y="2317115"/>
            <a:ext cx="4129405" cy="2676525"/>
          </a:xfrm>
          <a:prstGeom prst="rect">
            <a:avLst/>
          </a:prstGeom>
          <a:noFill/>
        </p:spPr>
        <p:txBody>
          <a:bodyPr wrap="square" rtlCol="0">
            <a:spAutoFit/>
          </a:bodyPr>
          <a:p>
            <a:pPr marL="285750" indent="-285750" algn="l">
              <a:lnSpc>
                <a:spcPct val="150000"/>
              </a:lnSpc>
              <a:buClrTx/>
              <a:buSzTx/>
              <a:buFont typeface="Wingdings" panose="05000000000000000000" charset="0"/>
              <a:buChar char="ü"/>
            </a:pPr>
            <a:r>
              <a:rPr lang="en-US" altLang="zh-CN" sz="1600" b="1">
                <a:cs typeface="+mn-lt"/>
              </a:rPr>
              <a:t>Reduced drilling efficiency</a:t>
            </a:r>
            <a:endParaRPr lang="en-US" altLang="zh-CN" sz="1600" b="1">
              <a:cs typeface="+mn-lt"/>
            </a:endParaRPr>
          </a:p>
          <a:p>
            <a:pPr marL="285750" indent="-285750" algn="l">
              <a:lnSpc>
                <a:spcPct val="150000"/>
              </a:lnSpc>
              <a:buClrTx/>
              <a:buSzTx/>
              <a:buFont typeface="Wingdings" panose="05000000000000000000" charset="0"/>
              <a:buChar char="ü"/>
            </a:pPr>
            <a:r>
              <a:rPr lang="en-US" altLang="zh-CN" sz="1600" b="1">
                <a:cs typeface="+mn-lt"/>
              </a:rPr>
              <a:t>Decreased drill bit working life</a:t>
            </a:r>
            <a:endParaRPr lang="en-US" altLang="zh-CN" sz="1600" b="1">
              <a:cs typeface="+mn-lt"/>
            </a:endParaRPr>
          </a:p>
          <a:p>
            <a:pPr marL="285750" indent="-285750" algn="l">
              <a:lnSpc>
                <a:spcPct val="150000"/>
              </a:lnSpc>
              <a:buClrTx/>
              <a:buSzTx/>
              <a:buFont typeface="Wingdings" panose="05000000000000000000" charset="0"/>
              <a:buChar char="ü"/>
            </a:pPr>
            <a:r>
              <a:rPr lang="en-US" altLang="zh-CN" sz="1600" b="1">
                <a:cs typeface="+mn-lt"/>
              </a:rPr>
              <a:t>Elevated accident risks</a:t>
            </a:r>
            <a:endParaRPr lang="en-US" altLang="zh-CN" sz="1600" b="1">
              <a:cs typeface="+mn-lt"/>
            </a:endParaRPr>
          </a:p>
          <a:p>
            <a:pPr algn="l">
              <a:buClrTx/>
              <a:buSzTx/>
              <a:buFontTx/>
            </a:pPr>
            <a:endParaRPr lang="en-US" altLang="zh-CN" sz="1600" b="1">
              <a:cs typeface="+mn-lt"/>
            </a:endParaRPr>
          </a:p>
          <a:p>
            <a:pPr marL="285750" indent="-285750" algn="l">
              <a:buClrTx/>
              <a:buSzTx/>
              <a:buFont typeface="Arial" panose="020B0604020202020204" pitchFamily="34" charset="0"/>
              <a:buChar char="×"/>
            </a:pPr>
            <a:r>
              <a:rPr lang="en-US" altLang="zh-CN" sz="1600" b="1">
                <a:cs typeface="+mn-lt"/>
              </a:rPr>
              <a:t>Invisible and </a:t>
            </a:r>
            <a:r>
              <a:rPr lang="en-US" altLang="zh-CN" sz="1600" b="1">
                <a:cs typeface="+mn-lt"/>
                <a:sym typeface="+mn-ea"/>
              </a:rPr>
              <a:t>uncertain</a:t>
            </a:r>
            <a:r>
              <a:rPr lang="en-US" altLang="zh-CN" sz="1600" b="1">
                <a:cs typeface="+mn-lt"/>
                <a:sym typeface="+mn-ea"/>
              </a:rPr>
              <a:t> working conditions</a:t>
            </a:r>
            <a:endParaRPr lang="en-US" altLang="zh-CN" sz="1600" b="1">
              <a:cs typeface="+mn-lt"/>
            </a:endParaRPr>
          </a:p>
          <a:p>
            <a:pPr marL="285750" indent="-285750" algn="l">
              <a:buClrTx/>
              <a:buSzTx/>
              <a:buFont typeface="Arial" panose="020B0604020202020204" pitchFamily="34" charset="0"/>
              <a:buChar char="×"/>
            </a:pPr>
            <a:endParaRPr lang="en-US" altLang="zh-CN" sz="1600" b="1">
              <a:cs typeface="+mn-lt"/>
            </a:endParaRPr>
          </a:p>
          <a:p>
            <a:pPr marL="285750" indent="-285750" algn="l">
              <a:buClrTx/>
              <a:buSzTx/>
              <a:buFont typeface="Arial" panose="020B0604020202020204" pitchFamily="34" charset="0"/>
              <a:buChar char="×"/>
            </a:pPr>
            <a:r>
              <a:rPr lang="en-US" altLang="zh-CN" sz="1600" b="1">
                <a:cs typeface="+mn-lt"/>
              </a:rPr>
              <a:t>Data noisiness and variability</a:t>
            </a:r>
            <a:endParaRPr lang="en-US" altLang="zh-CN" sz="1600" b="1">
              <a:cs typeface="+mn-lt"/>
            </a:endParaRPr>
          </a:p>
          <a:p>
            <a:pPr algn="l">
              <a:buClrTx/>
              <a:buSzTx/>
              <a:buFontTx/>
            </a:pPr>
            <a:r>
              <a:rPr lang="en-US" altLang="zh-CN" sz="1600" b="1">
                <a:cs typeface="+mn-lt"/>
              </a:rPr>
              <a:t>...</a:t>
            </a:r>
            <a:endParaRPr lang="en-US" altLang="zh-CN" sz="1600" b="1">
              <a:cs typeface="+mn-lt"/>
            </a:endParaRPr>
          </a:p>
        </p:txBody>
      </p:sp>
      <p:pic>
        <p:nvPicPr>
          <p:cNvPr id="27" name="图片 22"/>
          <p:cNvPicPr>
            <a:picLocks noChangeAspect="1"/>
          </p:cNvPicPr>
          <p:nvPr>
            <p:custDataLst>
              <p:tags r:id="rId14"/>
            </p:custDataLst>
          </p:nvPr>
        </p:nvPicPr>
        <p:blipFill>
          <a:blip r:embed="rId15"/>
          <a:stretch>
            <a:fillRect/>
          </a:stretch>
        </p:blipFill>
        <p:spPr>
          <a:xfrm>
            <a:off x="4605655" y="3893185"/>
            <a:ext cx="2837180" cy="1443990"/>
          </a:xfrm>
          <a:prstGeom prst="rect">
            <a:avLst/>
          </a:prstGeom>
          <a:noFill/>
          <a:ln>
            <a:noFill/>
          </a:ln>
        </p:spPr>
      </p:pic>
    </p:spTree>
    <p:custDataLst>
      <p:tags r:id="rId16"/>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635" y="0"/>
            <a:ext cx="12191365" cy="989965"/>
          </a:xfrm>
          <a:prstGeom prst="rect">
            <a:avLst/>
          </a:prstGeom>
          <a:solidFill>
            <a:srgbClr val="044273"/>
          </a:solidFill>
          <a:ln>
            <a:noFill/>
          </a:ln>
          <a:effectLst/>
        </p:spPr>
        <p:style>
          <a:lnRef idx="1">
            <a:schemeClr val="accent1"/>
          </a:lnRef>
          <a:fillRef idx="3">
            <a:schemeClr val="accent1"/>
          </a:fillRef>
          <a:effectRef idx="2">
            <a:schemeClr val="accent1"/>
          </a:effectRef>
          <a:fontRef idx="minor">
            <a:schemeClr val="lt1"/>
          </a:fontRef>
        </p:style>
        <p:txBody>
          <a:bodyPr/>
          <a:p>
            <a:endParaRPr lang="zh-CN" altLang="en-US"/>
          </a:p>
        </p:txBody>
      </p:sp>
      <p:sp>
        <p:nvSpPr>
          <p:cNvPr id="3" name="文本框 2"/>
          <p:cNvSpPr txBox="1"/>
          <p:nvPr>
            <p:custDataLst>
              <p:tags r:id="rId2"/>
            </p:custDataLst>
          </p:nvPr>
        </p:nvSpPr>
        <p:spPr>
          <a:xfrm>
            <a:off x="245110" y="94615"/>
            <a:ext cx="4064000" cy="895350"/>
          </a:xfrm>
          <a:prstGeom prst="rect">
            <a:avLst/>
          </a:prstGeom>
          <a:noFill/>
        </p:spPr>
        <p:txBody>
          <a:bodyPr wrap="square" rtlCol="0">
            <a:noAutofit/>
          </a:bodyPr>
          <a:p>
            <a:pPr algn="l" defTabSz="457200">
              <a:buClrTx/>
              <a:buSzTx/>
              <a:buFontTx/>
            </a:pPr>
            <a:r>
              <a:rPr lang="en-US" sz="4400" b="1">
                <a:solidFill>
                  <a:schemeClr val="bg1"/>
                </a:solidFill>
                <a:latin typeface="Arial" panose="020B0604020202020204"/>
                <a:cs typeface="Arial" panose="020B0604020202020204"/>
              </a:rPr>
              <a:t>Introduction</a:t>
            </a:r>
            <a:endParaRPr lang="en-US" sz="4400" b="1">
              <a:solidFill>
                <a:schemeClr val="bg1"/>
              </a:solidFill>
              <a:latin typeface="Arial" panose="020B0604020202020204"/>
              <a:cs typeface="Arial" panose="020B0604020202020204"/>
            </a:endParaRPr>
          </a:p>
        </p:txBody>
      </p:sp>
      <p:sp>
        <p:nvSpPr>
          <p:cNvPr id="22" name="矩形 21"/>
          <p:cNvSpPr/>
          <p:nvPr>
            <p:custDataLst>
              <p:tags r:id="rId3"/>
            </p:custDataLst>
          </p:nvPr>
        </p:nvSpPr>
        <p:spPr>
          <a:xfrm>
            <a:off x="635" y="6407785"/>
            <a:ext cx="12191365" cy="151765"/>
          </a:xfrm>
          <a:prstGeom prst="rect">
            <a:avLst/>
          </a:prstGeom>
          <a:solidFill>
            <a:srgbClr val="044273"/>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p>
            <a:endParaRPr lang="zh-CN" altLang="en-US"/>
          </a:p>
        </p:txBody>
      </p:sp>
      <p:sp>
        <p:nvSpPr>
          <p:cNvPr id="21" name="文本框 20"/>
          <p:cNvSpPr txBox="1"/>
          <p:nvPr>
            <p:custDataLst>
              <p:tags r:id="rId4"/>
            </p:custDataLst>
          </p:nvPr>
        </p:nvSpPr>
        <p:spPr>
          <a:xfrm>
            <a:off x="481330" y="1067435"/>
            <a:ext cx="8177530" cy="645160"/>
          </a:xfrm>
          <a:prstGeom prst="rect">
            <a:avLst/>
          </a:prstGeom>
          <a:noFill/>
        </p:spPr>
        <p:txBody>
          <a:bodyPr wrap="square">
            <a:spAutoFit/>
          </a:bodyPr>
          <a:p>
            <a:pPr indent="0">
              <a:lnSpc>
                <a:spcPct val="150000"/>
              </a:lnSpc>
              <a:buFont typeface="+mj-lt"/>
              <a:buNone/>
            </a:pPr>
            <a:r>
              <a:rPr lang="en-US" altLang="zh-CN" sz="2400" b="1" dirty="0"/>
              <a:t>How to effectively and simply monitor bit wear ? </a:t>
            </a:r>
            <a:endParaRPr lang="zh-CN" altLang="en-US" sz="2400" b="1" dirty="0"/>
          </a:p>
        </p:txBody>
      </p:sp>
      <p:pic>
        <p:nvPicPr>
          <p:cNvPr id="12" name="图片 11"/>
          <p:cNvPicPr>
            <a:picLocks noChangeAspect="1"/>
          </p:cNvPicPr>
          <p:nvPr>
            <p:custDataLst>
              <p:tags r:id="rId5"/>
            </p:custDataLst>
          </p:nvPr>
        </p:nvPicPr>
        <p:blipFill>
          <a:blip r:embed="rId6"/>
          <a:stretch>
            <a:fillRect/>
          </a:stretch>
        </p:blipFill>
        <p:spPr>
          <a:xfrm>
            <a:off x="481330" y="1911350"/>
            <a:ext cx="4514850" cy="3269615"/>
          </a:xfrm>
          <a:prstGeom prst="rect">
            <a:avLst/>
          </a:prstGeom>
        </p:spPr>
      </p:pic>
      <p:cxnSp>
        <p:nvCxnSpPr>
          <p:cNvPr id="120" name="直接连接符 119"/>
          <p:cNvCxnSpPr/>
          <p:nvPr>
            <p:custDataLst>
              <p:tags r:id="rId7"/>
            </p:custDataLst>
          </p:nvPr>
        </p:nvCxnSpPr>
        <p:spPr>
          <a:xfrm>
            <a:off x="3567430" y="3159125"/>
            <a:ext cx="946150" cy="862965"/>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custDataLst>
              <p:tags r:id="rId8"/>
            </p:custDataLst>
          </p:nvPr>
        </p:nvCxnSpPr>
        <p:spPr>
          <a:xfrm>
            <a:off x="2391410" y="3576320"/>
            <a:ext cx="1065530" cy="616585"/>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custDataLst>
              <p:tags r:id="rId9"/>
            </p:custDataLst>
          </p:nvPr>
        </p:nvCxnSpPr>
        <p:spPr>
          <a:xfrm>
            <a:off x="1203960" y="3815080"/>
            <a:ext cx="1076960" cy="513715"/>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30" name="文本框 129"/>
          <p:cNvSpPr txBox="1"/>
          <p:nvPr>
            <p:custDataLst>
              <p:tags r:id="rId10"/>
            </p:custDataLst>
          </p:nvPr>
        </p:nvSpPr>
        <p:spPr>
          <a:xfrm>
            <a:off x="652145" y="5247005"/>
            <a:ext cx="4469130" cy="1076325"/>
          </a:xfrm>
          <a:prstGeom prst="rect">
            <a:avLst/>
          </a:prstGeom>
          <a:noFill/>
        </p:spPr>
        <p:txBody>
          <a:bodyPr wrap="square" rtlCol="0">
            <a:spAutoFit/>
          </a:bodyPr>
          <a:p>
            <a:pPr algn="l">
              <a:buClrTx/>
              <a:buSzTx/>
              <a:buFontTx/>
            </a:pPr>
            <a:r>
              <a:rPr lang="en-US" altLang="zh-CN" sz="1600">
                <a:solidFill>
                  <a:schemeClr val="tx1"/>
                </a:solidFill>
                <a:cs typeface="+mn-lt"/>
              </a:rPr>
              <a:t>The strong relationship between bit wear and drilling rate of penetration </a:t>
            </a:r>
            <a:r>
              <a:rPr lang="en-US" altLang="zh-CN" sz="1600">
                <a:cs typeface="+mn-lt"/>
                <a:sym typeface="+mn-ea"/>
              </a:rPr>
              <a:t>(ROP)</a:t>
            </a:r>
            <a:r>
              <a:rPr lang="en-US" altLang="zh-CN" sz="1600">
                <a:solidFill>
                  <a:schemeClr val="tx1"/>
                </a:solidFill>
                <a:cs typeface="+mn-lt"/>
              </a:rPr>
              <a:t>prediction ：</a:t>
            </a:r>
            <a:endParaRPr lang="en-US" altLang="zh-CN" sz="1600">
              <a:solidFill>
                <a:schemeClr val="tx1"/>
              </a:solidFill>
              <a:cs typeface="+mn-lt"/>
            </a:endParaRPr>
          </a:p>
          <a:p>
            <a:pPr algn="l">
              <a:buClrTx/>
              <a:buSzTx/>
              <a:buFontTx/>
            </a:pPr>
            <a:r>
              <a:rPr lang="en-US" altLang="zh-CN" sz="1600">
                <a:solidFill>
                  <a:srgbClr val="FF0000"/>
                </a:solidFill>
                <a:cs typeface="+mn-lt"/>
              </a:rPr>
              <a:t>the longer the drill bit is used, the lower the drilling speed will be</a:t>
            </a:r>
            <a:endParaRPr lang="en-US" altLang="zh-CN" sz="1600">
              <a:solidFill>
                <a:srgbClr val="FF0000"/>
              </a:solidFill>
              <a:cs typeface="+mn-lt"/>
            </a:endParaRPr>
          </a:p>
        </p:txBody>
      </p:sp>
      <p:pic>
        <p:nvPicPr>
          <p:cNvPr id="18" name="图片 17"/>
          <p:cNvPicPr>
            <a:picLocks noChangeAspect="1"/>
          </p:cNvPicPr>
          <p:nvPr>
            <p:custDataLst>
              <p:tags r:id="rId11"/>
            </p:custDataLst>
          </p:nvPr>
        </p:nvPicPr>
        <p:blipFill>
          <a:blip r:embed="rId12"/>
          <a:stretch>
            <a:fillRect/>
          </a:stretch>
        </p:blipFill>
        <p:spPr>
          <a:xfrm>
            <a:off x="5060315" y="2192020"/>
            <a:ext cx="3663315" cy="2854325"/>
          </a:xfrm>
          <a:prstGeom prst="rect">
            <a:avLst/>
          </a:prstGeom>
        </p:spPr>
      </p:pic>
      <p:sp>
        <p:nvSpPr>
          <p:cNvPr id="24" name="文本框 23"/>
          <p:cNvSpPr txBox="1"/>
          <p:nvPr/>
        </p:nvSpPr>
        <p:spPr>
          <a:xfrm>
            <a:off x="9100185" y="1911350"/>
            <a:ext cx="2769870" cy="3415030"/>
          </a:xfrm>
          <a:prstGeom prst="rect">
            <a:avLst/>
          </a:prstGeom>
          <a:noFill/>
        </p:spPr>
        <p:txBody>
          <a:bodyPr wrap="square" rtlCol="0">
            <a:spAutoFit/>
          </a:bodyPr>
          <a:p>
            <a:pPr indent="0" algn="l">
              <a:lnSpc>
                <a:spcPct val="150000"/>
              </a:lnSpc>
              <a:buClrTx/>
              <a:buSzTx/>
              <a:buNone/>
            </a:pPr>
            <a:r>
              <a:rPr lang="en-US" altLang="zh-CN" sz="1600" b="1">
                <a:cs typeface="+mn-lt"/>
              </a:rPr>
              <a:t>We can get the real-time ROP easily</a:t>
            </a:r>
            <a:endParaRPr lang="en-US" altLang="zh-CN" sz="1600" b="1">
              <a:cs typeface="+mn-lt"/>
            </a:endParaRPr>
          </a:p>
          <a:p>
            <a:pPr indent="0" algn="l">
              <a:lnSpc>
                <a:spcPct val="150000"/>
              </a:lnSpc>
              <a:buClrTx/>
              <a:buSzTx/>
              <a:buNone/>
            </a:pPr>
            <a:endParaRPr lang="en-US" altLang="zh-CN" sz="1600" b="1">
              <a:cs typeface="+mn-lt"/>
            </a:endParaRPr>
          </a:p>
          <a:p>
            <a:pPr indent="0" algn="l">
              <a:lnSpc>
                <a:spcPct val="150000"/>
              </a:lnSpc>
              <a:buClrTx/>
              <a:buSzTx/>
              <a:buNone/>
            </a:pPr>
            <a:r>
              <a:rPr lang="en-US" altLang="zh-CN" sz="1600" b="1">
                <a:cs typeface="+mn-lt"/>
              </a:rPr>
              <a:t>What should the penetration rate be if the bit is not worn out</a:t>
            </a:r>
            <a:endParaRPr lang="en-US" altLang="zh-CN" sz="1600" b="1">
              <a:cs typeface="+mn-lt"/>
            </a:endParaRPr>
          </a:p>
          <a:p>
            <a:pPr indent="0" algn="l">
              <a:lnSpc>
                <a:spcPct val="150000"/>
              </a:lnSpc>
              <a:buClrTx/>
              <a:buSzTx/>
              <a:buNone/>
            </a:pPr>
            <a:endParaRPr lang="en-US" altLang="zh-CN" sz="1600" b="1">
              <a:cs typeface="+mn-lt"/>
            </a:endParaRPr>
          </a:p>
          <a:p>
            <a:pPr indent="0" algn="l">
              <a:lnSpc>
                <a:spcPct val="150000"/>
              </a:lnSpc>
              <a:buClrTx/>
              <a:buSzTx/>
              <a:buNone/>
            </a:pPr>
            <a:r>
              <a:rPr lang="en-US" altLang="zh-CN" sz="1600" b="1">
                <a:cs typeface="+mn-lt"/>
              </a:rPr>
              <a:t>The difference is important</a:t>
            </a:r>
            <a:endParaRPr lang="en-US" altLang="zh-CN" sz="1600" b="1">
              <a:cs typeface="+mn-lt"/>
            </a:endParaRPr>
          </a:p>
        </p:txBody>
      </p:sp>
    </p:spTree>
    <p:custDataLst>
      <p:tags r:id="rId1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635" y="0"/>
            <a:ext cx="12191365" cy="989965"/>
          </a:xfrm>
          <a:prstGeom prst="rect">
            <a:avLst/>
          </a:prstGeom>
          <a:solidFill>
            <a:srgbClr val="044273"/>
          </a:solidFill>
          <a:ln>
            <a:noFill/>
          </a:ln>
          <a:effectLst/>
        </p:spPr>
        <p:style>
          <a:lnRef idx="1">
            <a:schemeClr val="accent1"/>
          </a:lnRef>
          <a:fillRef idx="3">
            <a:schemeClr val="accent1"/>
          </a:fillRef>
          <a:effectRef idx="2">
            <a:schemeClr val="accent1"/>
          </a:effectRef>
          <a:fontRef idx="minor">
            <a:schemeClr val="lt1"/>
          </a:fontRef>
        </p:style>
        <p:txBody>
          <a:bodyPr/>
          <a:p>
            <a:endParaRPr lang="zh-CN" altLang="en-US"/>
          </a:p>
        </p:txBody>
      </p:sp>
      <p:sp>
        <p:nvSpPr>
          <p:cNvPr id="3" name="文本框 2"/>
          <p:cNvSpPr txBox="1"/>
          <p:nvPr>
            <p:custDataLst>
              <p:tags r:id="rId2"/>
            </p:custDataLst>
          </p:nvPr>
        </p:nvSpPr>
        <p:spPr>
          <a:xfrm>
            <a:off x="245110" y="94615"/>
            <a:ext cx="4064000" cy="895350"/>
          </a:xfrm>
          <a:prstGeom prst="rect">
            <a:avLst/>
          </a:prstGeom>
          <a:noFill/>
        </p:spPr>
        <p:txBody>
          <a:bodyPr wrap="square" rtlCol="0">
            <a:noAutofit/>
          </a:bodyPr>
          <a:p>
            <a:pPr defTabSz="457200">
              <a:buClrTx/>
              <a:buSzTx/>
              <a:buFontTx/>
            </a:pPr>
            <a:r>
              <a:rPr lang="en-US" sz="4400" b="1">
                <a:solidFill>
                  <a:schemeClr val="bg1"/>
                </a:solidFill>
                <a:latin typeface="Arial" panose="020B0604020202020204"/>
                <a:cs typeface="Arial" panose="020B0604020202020204"/>
              </a:rPr>
              <a:t>How to do</a:t>
            </a:r>
            <a:endParaRPr lang="en-US" sz="4400" b="1">
              <a:solidFill>
                <a:schemeClr val="bg1"/>
              </a:solidFill>
              <a:latin typeface="Arial" panose="020B0604020202020204"/>
              <a:cs typeface="Arial" panose="020B0604020202020204"/>
            </a:endParaRPr>
          </a:p>
        </p:txBody>
      </p:sp>
      <p:sp>
        <p:nvSpPr>
          <p:cNvPr id="22" name="矩形 21"/>
          <p:cNvSpPr/>
          <p:nvPr>
            <p:custDataLst>
              <p:tags r:id="rId3"/>
            </p:custDataLst>
          </p:nvPr>
        </p:nvSpPr>
        <p:spPr>
          <a:xfrm>
            <a:off x="635" y="6407785"/>
            <a:ext cx="12191365" cy="151765"/>
          </a:xfrm>
          <a:prstGeom prst="rect">
            <a:avLst/>
          </a:prstGeom>
          <a:solidFill>
            <a:srgbClr val="044273"/>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p>
            <a:endParaRPr lang="zh-CN" altLang="en-US"/>
          </a:p>
        </p:txBody>
      </p:sp>
      <p:pic>
        <p:nvPicPr>
          <p:cNvPr id="24" name="图片 37"/>
          <p:cNvPicPr>
            <a:picLocks noChangeAspect="1"/>
          </p:cNvPicPr>
          <p:nvPr>
            <p:custDataLst>
              <p:tags r:id="rId4"/>
            </p:custDataLst>
          </p:nvPr>
        </p:nvPicPr>
        <p:blipFill>
          <a:blip r:embed="rId5"/>
          <a:stretch>
            <a:fillRect/>
          </a:stretch>
        </p:blipFill>
        <p:spPr>
          <a:xfrm>
            <a:off x="403860" y="1398905"/>
            <a:ext cx="7994650" cy="4353560"/>
          </a:xfrm>
          <a:prstGeom prst="rect">
            <a:avLst/>
          </a:prstGeom>
          <a:noFill/>
          <a:ln>
            <a:noFill/>
          </a:ln>
        </p:spPr>
      </p:pic>
      <p:sp>
        <p:nvSpPr>
          <p:cNvPr id="100" name="文本框 99"/>
          <p:cNvSpPr txBox="1"/>
          <p:nvPr/>
        </p:nvSpPr>
        <p:spPr>
          <a:xfrm>
            <a:off x="8742045" y="1898015"/>
            <a:ext cx="3291840" cy="3442970"/>
          </a:xfrm>
          <a:prstGeom prst="rect">
            <a:avLst/>
          </a:prstGeom>
          <a:noFill/>
          <a:ln w="9525">
            <a:noFill/>
          </a:ln>
        </p:spPr>
        <p:txBody>
          <a:bodyPr>
            <a:noAutofit/>
          </a:bodyPr>
          <a:p>
            <a:pPr indent="0"/>
            <a:r>
              <a:rPr lang="en-US" sz="1600" b="1">
                <a:cs typeface="+mn-lt"/>
              </a:rPr>
              <a:t>Step 1: predict the ideal ROP</a:t>
            </a:r>
            <a:r>
              <a:rPr lang="en-US" sz="1600" b="1" baseline="-25000">
                <a:cs typeface="+mn-lt"/>
              </a:rPr>
              <a:t>0</a:t>
            </a:r>
            <a:r>
              <a:rPr lang="en-US" sz="1600" b="1">
                <a:cs typeface="+mn-lt"/>
              </a:rPr>
              <a:t> using a neural network.</a:t>
            </a:r>
            <a:endParaRPr lang="en-US" sz="1600" b="1">
              <a:cs typeface="+mn-lt"/>
            </a:endParaRPr>
          </a:p>
          <a:p>
            <a:pPr indent="0"/>
            <a:r>
              <a:rPr lang="en-US" sz="1600" b="1">
                <a:cs typeface="+mn-lt"/>
              </a:rPr>
              <a:t> </a:t>
            </a:r>
            <a:endParaRPr lang="en-US" sz="1600" b="1">
              <a:cs typeface="+mn-lt"/>
            </a:endParaRPr>
          </a:p>
          <a:p>
            <a:pPr indent="0"/>
            <a:r>
              <a:rPr lang="en-US" sz="1600" b="1">
                <a:cs typeface="+mn-lt"/>
              </a:rPr>
              <a:t>Step 2: calculate </a:t>
            </a:r>
            <a:r>
              <a:rPr lang="en-US" altLang="zh-CN" sz="1600" b="1" dirty="0">
                <a:sym typeface="+mn-ea"/>
              </a:rPr>
              <a:t>w</a:t>
            </a:r>
            <a:r>
              <a:rPr lang="en-US" altLang="zh-CN" sz="1600" b="1" baseline="-25000" dirty="0">
                <a:sym typeface="+mn-ea"/>
              </a:rPr>
              <a:t>f </a:t>
            </a:r>
            <a:r>
              <a:rPr lang="en-US" altLang="zh-CN" sz="1600" b="1" dirty="0">
                <a:sym typeface="+mn-ea"/>
              </a:rPr>
              <a:t>（</a:t>
            </a:r>
            <a:r>
              <a:rPr lang="en-US" altLang="zh-CN" sz="1600" b="1" dirty="0">
                <a:sym typeface="+mn-ea"/>
              </a:rPr>
              <a:t>wear coefficient</a:t>
            </a:r>
            <a:r>
              <a:rPr lang="en-US" altLang="zh-CN" sz="1600" b="1" dirty="0">
                <a:sym typeface="+mn-ea"/>
              </a:rPr>
              <a:t>）</a:t>
            </a:r>
            <a:r>
              <a:rPr lang="en-US" sz="1600" b="1">
                <a:cs typeface="+mn-lt"/>
              </a:rPr>
              <a:t> using the ratio of ROP to ROP</a:t>
            </a:r>
            <a:r>
              <a:rPr lang="en-US" sz="1600" b="1" baseline="-25000">
                <a:cs typeface="+mn-lt"/>
              </a:rPr>
              <a:t>0</a:t>
            </a:r>
            <a:endParaRPr lang="en-US" sz="1600" b="1" baseline="-25000">
              <a:cs typeface="+mn-lt"/>
            </a:endParaRPr>
          </a:p>
          <a:p>
            <a:pPr indent="0"/>
            <a:endParaRPr lang="en-US" sz="1600" b="1">
              <a:cs typeface="+mn-lt"/>
            </a:endParaRPr>
          </a:p>
          <a:p>
            <a:pPr indent="0"/>
            <a:r>
              <a:rPr lang="en-US" sz="1600" b="1">
                <a:cs typeface="+mn-lt"/>
              </a:rPr>
              <a:t>Step 3: get the relationship between </a:t>
            </a:r>
            <a:r>
              <a:rPr lang="en-US" sz="1600" b="1">
                <a:cs typeface="+mn-lt"/>
                <a:sym typeface="+mn-ea"/>
              </a:rPr>
              <a:t> </a:t>
            </a:r>
            <a:r>
              <a:rPr lang="en-US" altLang="zh-CN" sz="1600" b="1" dirty="0">
                <a:sym typeface="+mn-ea"/>
              </a:rPr>
              <a:t>w</a:t>
            </a:r>
            <a:r>
              <a:rPr lang="en-US" altLang="zh-CN" sz="1600" b="1" baseline="-25000" dirty="0">
                <a:sym typeface="+mn-ea"/>
              </a:rPr>
              <a:t>f  </a:t>
            </a:r>
            <a:r>
              <a:rPr lang="en-US" sz="1600" b="1">
                <a:cs typeface="+mn-lt"/>
              </a:rPr>
              <a:t> and wear grade.</a:t>
            </a:r>
            <a:endParaRPr lang="en-US" sz="1600" b="1">
              <a:cs typeface="+mn-lt"/>
            </a:endParaRPr>
          </a:p>
          <a:p>
            <a:pPr indent="0"/>
            <a:r>
              <a:rPr lang="en-US" sz="1600" b="1">
                <a:cs typeface="+mn-lt"/>
              </a:rPr>
              <a:t> </a:t>
            </a:r>
            <a:endParaRPr lang="en-US" sz="1600" b="1">
              <a:cs typeface="+mn-lt"/>
            </a:endParaRPr>
          </a:p>
          <a:p>
            <a:pPr indent="0"/>
            <a:r>
              <a:rPr lang="en-US" sz="1600" b="1">
                <a:cs typeface="+mn-lt"/>
              </a:rPr>
              <a:t>Step 4: monitor a new bit wear grade by the </a:t>
            </a:r>
            <a:r>
              <a:rPr lang="en-US" sz="1600" b="1">
                <a:cs typeface="+mn-lt"/>
                <a:sym typeface="+mn-ea"/>
              </a:rPr>
              <a:t>relationship</a:t>
            </a:r>
            <a:r>
              <a:rPr lang="en-US" sz="1600" b="1">
                <a:cs typeface="+mn-lt"/>
              </a:rPr>
              <a:t>.</a:t>
            </a:r>
            <a:endParaRPr lang="en-US" altLang="en-US" sz="1600" b="1">
              <a:cs typeface="+mn-lt"/>
            </a:endParaRPr>
          </a:p>
        </p:txBody>
      </p:sp>
    </p:spTree>
    <p:custDataLst>
      <p:tags r:id="rId6"/>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635" y="0"/>
            <a:ext cx="12191365" cy="989965"/>
          </a:xfrm>
          <a:prstGeom prst="rect">
            <a:avLst/>
          </a:prstGeom>
          <a:solidFill>
            <a:srgbClr val="044273"/>
          </a:solidFill>
          <a:ln>
            <a:noFill/>
          </a:ln>
          <a:effectLst/>
        </p:spPr>
        <p:style>
          <a:lnRef idx="1">
            <a:schemeClr val="accent1"/>
          </a:lnRef>
          <a:fillRef idx="3">
            <a:schemeClr val="accent1"/>
          </a:fillRef>
          <a:effectRef idx="2">
            <a:schemeClr val="accent1"/>
          </a:effectRef>
          <a:fontRef idx="minor">
            <a:schemeClr val="lt1"/>
          </a:fontRef>
        </p:style>
        <p:txBody>
          <a:bodyPr/>
          <a:p>
            <a:endParaRPr lang="zh-CN" altLang="en-US"/>
          </a:p>
        </p:txBody>
      </p:sp>
      <p:sp>
        <p:nvSpPr>
          <p:cNvPr id="3" name="文本框 2"/>
          <p:cNvSpPr txBox="1"/>
          <p:nvPr>
            <p:custDataLst>
              <p:tags r:id="rId2"/>
            </p:custDataLst>
          </p:nvPr>
        </p:nvSpPr>
        <p:spPr>
          <a:xfrm>
            <a:off x="245110" y="94615"/>
            <a:ext cx="4064000" cy="895350"/>
          </a:xfrm>
          <a:prstGeom prst="rect">
            <a:avLst/>
          </a:prstGeom>
          <a:noFill/>
        </p:spPr>
        <p:txBody>
          <a:bodyPr wrap="square" rtlCol="0">
            <a:noAutofit/>
          </a:bodyPr>
          <a:p>
            <a:pPr defTabSz="457200">
              <a:buClrTx/>
              <a:buSzTx/>
              <a:buFontTx/>
            </a:pPr>
            <a:r>
              <a:rPr lang="en-US" sz="4400" b="1">
                <a:solidFill>
                  <a:schemeClr val="bg1"/>
                </a:solidFill>
                <a:latin typeface="Arial" panose="020B0604020202020204"/>
                <a:cs typeface="Arial" panose="020B0604020202020204"/>
              </a:rPr>
              <a:t>How to do</a:t>
            </a:r>
            <a:endParaRPr lang="en-US" sz="4400" b="1">
              <a:solidFill>
                <a:schemeClr val="bg1"/>
              </a:solidFill>
              <a:latin typeface="Arial" panose="020B0604020202020204"/>
              <a:cs typeface="Arial" panose="020B0604020202020204"/>
            </a:endParaRPr>
          </a:p>
        </p:txBody>
      </p:sp>
      <p:sp>
        <p:nvSpPr>
          <p:cNvPr id="22" name="矩形 21"/>
          <p:cNvSpPr/>
          <p:nvPr>
            <p:custDataLst>
              <p:tags r:id="rId3"/>
            </p:custDataLst>
          </p:nvPr>
        </p:nvSpPr>
        <p:spPr>
          <a:xfrm>
            <a:off x="635" y="6407785"/>
            <a:ext cx="12191365" cy="151765"/>
          </a:xfrm>
          <a:prstGeom prst="rect">
            <a:avLst/>
          </a:prstGeom>
          <a:solidFill>
            <a:srgbClr val="044273"/>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p>
            <a:endParaRPr lang="zh-CN" altLang="en-US"/>
          </a:p>
        </p:txBody>
      </p:sp>
      <p:sp>
        <p:nvSpPr>
          <p:cNvPr id="21" name="文本框 20"/>
          <p:cNvSpPr txBox="1"/>
          <p:nvPr>
            <p:custDataLst>
              <p:tags r:id="rId4"/>
            </p:custDataLst>
          </p:nvPr>
        </p:nvSpPr>
        <p:spPr>
          <a:xfrm>
            <a:off x="481330" y="1067435"/>
            <a:ext cx="8177530" cy="645160"/>
          </a:xfrm>
          <a:prstGeom prst="rect">
            <a:avLst/>
          </a:prstGeom>
          <a:noFill/>
        </p:spPr>
        <p:txBody>
          <a:bodyPr wrap="square">
            <a:spAutoFit/>
          </a:bodyPr>
          <a:p>
            <a:pPr indent="0">
              <a:lnSpc>
                <a:spcPct val="150000"/>
              </a:lnSpc>
              <a:buFont typeface="+mj-lt"/>
              <a:buNone/>
            </a:pPr>
            <a:r>
              <a:rPr lang="en-US" altLang="zh-CN" sz="2400" b="1" dirty="0"/>
              <a:t>Choosing a Neural Network and data</a:t>
            </a:r>
            <a:endParaRPr lang="en-US" altLang="zh-CN" sz="2400" b="1" dirty="0"/>
          </a:p>
        </p:txBody>
      </p:sp>
      <p:pic>
        <p:nvPicPr>
          <p:cNvPr id="4" name="图片 31"/>
          <p:cNvPicPr>
            <a:picLocks noChangeAspect="1"/>
          </p:cNvPicPr>
          <p:nvPr>
            <p:custDataLst>
              <p:tags r:id="rId5"/>
            </p:custDataLst>
          </p:nvPr>
        </p:nvPicPr>
        <p:blipFill>
          <a:blip r:embed="rId6"/>
          <a:stretch>
            <a:fillRect/>
          </a:stretch>
        </p:blipFill>
        <p:spPr>
          <a:xfrm>
            <a:off x="481330" y="1824355"/>
            <a:ext cx="6372225" cy="3265805"/>
          </a:xfrm>
          <a:prstGeom prst="rect">
            <a:avLst/>
          </a:prstGeom>
          <a:noFill/>
          <a:ln>
            <a:noFill/>
          </a:ln>
        </p:spPr>
      </p:pic>
      <p:pic>
        <p:nvPicPr>
          <p:cNvPr id="30" name="图片 44"/>
          <p:cNvPicPr>
            <a:picLocks noChangeAspect="1"/>
          </p:cNvPicPr>
          <p:nvPr>
            <p:custDataLst>
              <p:tags r:id="rId7"/>
            </p:custDataLst>
          </p:nvPr>
        </p:nvPicPr>
        <p:blipFill>
          <a:blip r:embed="rId8"/>
          <a:stretch>
            <a:fillRect/>
          </a:stretch>
        </p:blipFill>
        <p:spPr>
          <a:xfrm>
            <a:off x="7117715" y="1022985"/>
            <a:ext cx="4649470" cy="2153920"/>
          </a:xfrm>
          <a:prstGeom prst="rect">
            <a:avLst/>
          </a:prstGeom>
          <a:noFill/>
          <a:ln>
            <a:noFill/>
          </a:ln>
        </p:spPr>
      </p:pic>
      <p:pic>
        <p:nvPicPr>
          <p:cNvPr id="15" name="图片 11"/>
          <p:cNvPicPr>
            <a:picLocks noChangeAspect="1"/>
          </p:cNvPicPr>
          <p:nvPr>
            <p:custDataLst>
              <p:tags r:id="rId9"/>
            </p:custDataLst>
          </p:nvPr>
        </p:nvPicPr>
        <p:blipFill>
          <a:blip r:embed="rId10"/>
          <a:stretch>
            <a:fillRect/>
          </a:stretch>
        </p:blipFill>
        <p:spPr>
          <a:xfrm>
            <a:off x="7181215" y="3994785"/>
            <a:ext cx="4585970" cy="2413000"/>
          </a:xfrm>
          <a:prstGeom prst="rect">
            <a:avLst/>
          </a:prstGeom>
          <a:noFill/>
          <a:ln>
            <a:noFill/>
          </a:ln>
        </p:spPr>
      </p:pic>
      <p:sp>
        <p:nvSpPr>
          <p:cNvPr id="100" name="文本框 99"/>
          <p:cNvSpPr txBox="1"/>
          <p:nvPr/>
        </p:nvSpPr>
        <p:spPr>
          <a:xfrm>
            <a:off x="299720" y="5121910"/>
            <a:ext cx="6553835" cy="1076325"/>
          </a:xfrm>
          <a:prstGeom prst="rect">
            <a:avLst/>
          </a:prstGeom>
          <a:noFill/>
          <a:ln w="9525">
            <a:noFill/>
          </a:ln>
        </p:spPr>
        <p:txBody>
          <a:bodyPr wrap="square">
            <a:spAutoFit/>
          </a:bodyPr>
          <a:p>
            <a:pPr algn="l">
              <a:buClrTx/>
              <a:buSzTx/>
              <a:buFontTx/>
            </a:pPr>
            <a:r>
              <a:rPr lang="en-US" altLang="zh-CN" sz="1600" b="0">
                <a:cs typeface="+mn-lt"/>
              </a:rPr>
              <a:t>The structure of the DANN ideal ROP prediction model. The feature extractor extracts common features from high-dimensional input data. The label predictor predicts the ideal ROP, and the domain classifier distinguishes whether the data comes from a new or old drill bit.</a:t>
            </a:r>
            <a:endParaRPr lang="en-US" altLang="zh-CN" sz="1600" b="0">
              <a:cs typeface="+mn-lt"/>
            </a:endParaRPr>
          </a:p>
        </p:txBody>
      </p:sp>
      <p:sp>
        <p:nvSpPr>
          <p:cNvPr id="5" name="文本框 4"/>
          <p:cNvSpPr txBox="1"/>
          <p:nvPr/>
        </p:nvSpPr>
        <p:spPr>
          <a:xfrm>
            <a:off x="7181215" y="3263265"/>
            <a:ext cx="4631690" cy="645160"/>
          </a:xfrm>
          <a:prstGeom prst="rect">
            <a:avLst/>
          </a:prstGeom>
          <a:noFill/>
        </p:spPr>
        <p:txBody>
          <a:bodyPr wrap="square" rtlCol="0">
            <a:spAutoFit/>
          </a:bodyPr>
          <a:p>
            <a:pPr algn="l">
              <a:buClrTx/>
              <a:buSzTx/>
              <a:buFontTx/>
            </a:pPr>
            <a:r>
              <a:rPr lang="en-US" altLang="zh-CN" sz="1200">
                <a:cs typeface="+mn-lt"/>
              </a:rPr>
              <a:t>Training Set 1 is from the first 30 m of historical drill bits, Training Set 2 is 80% of the first 30 m of new drill bits, and the Test Set is the remaining 20% of the first 30 m of new drill bits.</a:t>
            </a:r>
            <a:endParaRPr lang="en-US" altLang="zh-CN" sz="1200">
              <a:cs typeface="+mn-lt"/>
            </a:endParaRPr>
          </a:p>
        </p:txBody>
      </p:sp>
    </p:spTree>
    <p:custDataLst>
      <p:tags r:id="rId1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635" y="0"/>
            <a:ext cx="12191365" cy="989965"/>
          </a:xfrm>
          <a:prstGeom prst="rect">
            <a:avLst/>
          </a:prstGeom>
          <a:solidFill>
            <a:srgbClr val="044273"/>
          </a:solidFill>
          <a:ln>
            <a:noFill/>
          </a:ln>
          <a:effectLst/>
        </p:spPr>
        <p:style>
          <a:lnRef idx="1">
            <a:schemeClr val="accent1"/>
          </a:lnRef>
          <a:fillRef idx="3">
            <a:schemeClr val="accent1"/>
          </a:fillRef>
          <a:effectRef idx="2">
            <a:schemeClr val="accent1"/>
          </a:effectRef>
          <a:fontRef idx="minor">
            <a:schemeClr val="lt1"/>
          </a:fontRef>
        </p:style>
        <p:txBody>
          <a:bodyPr/>
          <a:p>
            <a:endParaRPr lang="zh-CN" altLang="en-US"/>
          </a:p>
        </p:txBody>
      </p:sp>
      <p:sp>
        <p:nvSpPr>
          <p:cNvPr id="3" name="文本框 2"/>
          <p:cNvSpPr txBox="1"/>
          <p:nvPr>
            <p:custDataLst>
              <p:tags r:id="rId2"/>
            </p:custDataLst>
          </p:nvPr>
        </p:nvSpPr>
        <p:spPr>
          <a:xfrm>
            <a:off x="245110" y="94615"/>
            <a:ext cx="4064000" cy="895350"/>
          </a:xfrm>
          <a:prstGeom prst="rect">
            <a:avLst/>
          </a:prstGeom>
          <a:noFill/>
        </p:spPr>
        <p:txBody>
          <a:bodyPr wrap="square" rtlCol="0">
            <a:noAutofit/>
          </a:bodyPr>
          <a:p>
            <a:pPr defTabSz="457200">
              <a:buClrTx/>
              <a:buSzTx/>
              <a:buFontTx/>
            </a:pPr>
            <a:r>
              <a:rPr lang="en-US" sz="4400" b="1">
                <a:solidFill>
                  <a:schemeClr val="bg1"/>
                </a:solidFill>
                <a:latin typeface="Arial" panose="020B0604020202020204"/>
                <a:cs typeface="Arial" panose="020B0604020202020204"/>
              </a:rPr>
              <a:t>How to do</a:t>
            </a:r>
            <a:endParaRPr lang="en-US" sz="4400" b="1">
              <a:solidFill>
                <a:schemeClr val="bg1"/>
              </a:solidFill>
              <a:latin typeface="Arial" panose="020B0604020202020204"/>
              <a:cs typeface="Arial" panose="020B0604020202020204"/>
            </a:endParaRPr>
          </a:p>
        </p:txBody>
      </p:sp>
      <p:sp>
        <p:nvSpPr>
          <p:cNvPr id="22" name="矩形 21"/>
          <p:cNvSpPr/>
          <p:nvPr>
            <p:custDataLst>
              <p:tags r:id="rId3"/>
            </p:custDataLst>
          </p:nvPr>
        </p:nvSpPr>
        <p:spPr>
          <a:xfrm>
            <a:off x="635" y="6407785"/>
            <a:ext cx="12191365" cy="151765"/>
          </a:xfrm>
          <a:prstGeom prst="rect">
            <a:avLst/>
          </a:prstGeom>
          <a:solidFill>
            <a:srgbClr val="044273"/>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p>
            <a:endParaRPr lang="zh-CN" altLang="en-US"/>
          </a:p>
        </p:txBody>
      </p:sp>
      <p:sp>
        <p:nvSpPr>
          <p:cNvPr id="21" name="文本框 20"/>
          <p:cNvSpPr txBox="1"/>
          <p:nvPr>
            <p:custDataLst>
              <p:tags r:id="rId4"/>
            </p:custDataLst>
          </p:nvPr>
        </p:nvSpPr>
        <p:spPr>
          <a:xfrm>
            <a:off x="481330" y="1067435"/>
            <a:ext cx="8177530" cy="645160"/>
          </a:xfrm>
          <a:prstGeom prst="rect">
            <a:avLst/>
          </a:prstGeom>
          <a:noFill/>
        </p:spPr>
        <p:txBody>
          <a:bodyPr wrap="square">
            <a:spAutoFit/>
          </a:bodyPr>
          <a:p>
            <a:pPr indent="0">
              <a:lnSpc>
                <a:spcPct val="150000"/>
              </a:lnSpc>
              <a:buFont typeface="+mj-lt"/>
              <a:buNone/>
            </a:pPr>
            <a:r>
              <a:rPr lang="en-US" altLang="zh-CN" sz="2400" b="1" dirty="0"/>
              <a:t>Input features</a:t>
            </a:r>
            <a:endParaRPr lang="en-US" altLang="zh-CN" sz="2400" b="1" dirty="0"/>
          </a:p>
        </p:txBody>
      </p:sp>
      <p:pic>
        <p:nvPicPr>
          <p:cNvPr id="18" name="图片 17"/>
          <p:cNvPicPr>
            <a:picLocks noChangeAspect="1"/>
          </p:cNvPicPr>
          <p:nvPr>
            <p:custDataLst>
              <p:tags r:id="rId5"/>
            </p:custDataLst>
          </p:nvPr>
        </p:nvPicPr>
        <p:blipFill>
          <a:blip r:embed="rId6"/>
          <a:stretch>
            <a:fillRect/>
          </a:stretch>
        </p:blipFill>
        <p:spPr>
          <a:xfrm>
            <a:off x="481330" y="2499360"/>
            <a:ext cx="3371215" cy="2854325"/>
          </a:xfrm>
          <a:prstGeom prst="rect">
            <a:avLst/>
          </a:prstGeom>
        </p:spPr>
      </p:pic>
      <p:graphicFrame>
        <p:nvGraphicFramePr>
          <p:cNvPr id="5" name="表格 4"/>
          <p:cNvGraphicFramePr/>
          <p:nvPr>
            <p:custDataLst>
              <p:tags r:id="rId7"/>
            </p:custDataLst>
          </p:nvPr>
        </p:nvGraphicFramePr>
        <p:xfrm>
          <a:off x="4632960" y="2764790"/>
          <a:ext cx="7063105" cy="2588895"/>
        </p:xfrm>
        <a:graphic>
          <a:graphicData uri="http://schemas.openxmlformats.org/drawingml/2006/table">
            <a:tbl>
              <a:tblPr/>
              <a:tblGrid>
                <a:gridCol w="3500120"/>
                <a:gridCol w="445135"/>
                <a:gridCol w="443865"/>
                <a:gridCol w="446405"/>
                <a:gridCol w="445770"/>
                <a:gridCol w="446405"/>
                <a:gridCol w="445135"/>
                <a:gridCol w="443865"/>
                <a:gridCol w="446405"/>
              </a:tblGrid>
              <a:tr h="287655">
                <a:tc>
                  <a:txBody>
                    <a:bodyPr/>
                    <a:p>
                      <a:pPr indent="0" algn="ctr">
                        <a:buNone/>
                      </a:pPr>
                      <a:r>
                        <a:rPr lang="en-US" sz="1600" b="1">
                          <a:solidFill>
                            <a:srgbClr val="000000"/>
                          </a:solidFill>
                          <a:cs typeface="+mn-lt"/>
                        </a:rPr>
                        <a:t>Features</a:t>
                      </a:r>
                      <a:endParaRPr lang="en-US" altLang="en-US" sz="1600" b="1">
                        <a:solidFill>
                          <a:srgbClr val="000000"/>
                        </a:solidFill>
                        <a:ea typeface="Times New Roman" panose="02020603050405020304" charset="0"/>
                        <a:cs typeface="+mn-lt"/>
                      </a:endParaRPr>
                    </a:p>
                  </a:txBody>
                  <a:tcPr marL="68580" marR="68580" marT="0" marB="0" vert="horz" anchor="ctr" anchorCtr="0">
                    <a:lnL>
                      <a:noFill/>
                    </a:lnL>
                    <a:lnR>
                      <a:noFill/>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600" b="1">
                          <a:solidFill>
                            <a:srgbClr val="000000"/>
                          </a:solidFill>
                          <a:cs typeface="+mn-lt"/>
                        </a:rPr>
                        <a:t>A</a:t>
                      </a:r>
                      <a:endParaRPr lang="en-US" altLang="en-US" sz="1600" b="1">
                        <a:solidFill>
                          <a:srgbClr val="000000"/>
                        </a:solidFill>
                        <a:ea typeface="Times New Roman" panose="02020603050405020304" charset="0"/>
                        <a:cs typeface="+mn-lt"/>
                      </a:endParaRPr>
                    </a:p>
                  </a:txBody>
                  <a:tcPr marL="68580" marR="68580" marT="0" marB="0" vert="horz" anchor="ctr" anchorCtr="0">
                    <a:lnL>
                      <a:noFill/>
                    </a:lnL>
                    <a:lnR>
                      <a:noFill/>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600" b="1">
                          <a:solidFill>
                            <a:srgbClr val="000000"/>
                          </a:solidFill>
                          <a:cs typeface="+mn-lt"/>
                        </a:rPr>
                        <a:t>B</a:t>
                      </a:r>
                      <a:endParaRPr lang="en-US" altLang="en-US" sz="1600" b="1">
                        <a:solidFill>
                          <a:srgbClr val="000000"/>
                        </a:solidFill>
                        <a:ea typeface="Times New Roman" panose="02020603050405020304" charset="0"/>
                        <a:cs typeface="+mn-lt"/>
                      </a:endParaRPr>
                    </a:p>
                  </a:txBody>
                  <a:tcPr marL="68580" marR="68580" marT="0" marB="0" vert="horz" anchor="ctr" anchorCtr="0">
                    <a:lnL>
                      <a:noFill/>
                    </a:lnL>
                    <a:lnR>
                      <a:noFill/>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600" b="1">
                          <a:solidFill>
                            <a:srgbClr val="000000"/>
                          </a:solidFill>
                          <a:cs typeface="+mn-lt"/>
                        </a:rPr>
                        <a:t>C</a:t>
                      </a:r>
                      <a:endParaRPr lang="en-US" altLang="en-US" sz="1600" b="1">
                        <a:solidFill>
                          <a:srgbClr val="000000"/>
                        </a:solidFill>
                        <a:ea typeface="Times New Roman" panose="02020603050405020304" charset="0"/>
                        <a:cs typeface="+mn-lt"/>
                      </a:endParaRPr>
                    </a:p>
                  </a:txBody>
                  <a:tcPr marL="68580" marR="68580" marT="0" marB="0" vert="horz" anchor="ctr" anchorCtr="0">
                    <a:lnL>
                      <a:noFill/>
                    </a:lnL>
                    <a:lnR>
                      <a:noFill/>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600" b="1">
                          <a:solidFill>
                            <a:srgbClr val="000000"/>
                          </a:solidFill>
                          <a:cs typeface="+mn-lt"/>
                        </a:rPr>
                        <a:t>D</a:t>
                      </a:r>
                      <a:endParaRPr lang="en-US" altLang="en-US" sz="1600" b="1">
                        <a:solidFill>
                          <a:srgbClr val="000000"/>
                        </a:solidFill>
                        <a:ea typeface="Times New Roman" panose="02020603050405020304" charset="0"/>
                        <a:cs typeface="+mn-lt"/>
                      </a:endParaRPr>
                    </a:p>
                  </a:txBody>
                  <a:tcPr marL="68580" marR="68580" marT="0" marB="0" vert="horz" anchor="ctr" anchorCtr="0">
                    <a:lnL>
                      <a:noFill/>
                    </a:lnL>
                    <a:lnR>
                      <a:noFill/>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600" b="1">
                          <a:solidFill>
                            <a:srgbClr val="000000"/>
                          </a:solidFill>
                          <a:cs typeface="+mn-lt"/>
                        </a:rPr>
                        <a:t>E</a:t>
                      </a:r>
                      <a:endParaRPr lang="en-US" altLang="en-US" sz="1600" b="1">
                        <a:solidFill>
                          <a:srgbClr val="000000"/>
                        </a:solidFill>
                        <a:ea typeface="Times New Roman" panose="02020603050405020304" charset="0"/>
                        <a:cs typeface="+mn-lt"/>
                      </a:endParaRPr>
                    </a:p>
                  </a:txBody>
                  <a:tcPr marL="68580" marR="68580" marT="0" marB="0" vert="horz" anchor="ctr" anchorCtr="0">
                    <a:lnL>
                      <a:noFill/>
                    </a:lnL>
                    <a:lnR>
                      <a:noFill/>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600" b="1">
                          <a:solidFill>
                            <a:srgbClr val="000000"/>
                          </a:solidFill>
                          <a:cs typeface="+mn-lt"/>
                        </a:rPr>
                        <a:t>F</a:t>
                      </a:r>
                      <a:endParaRPr lang="en-US" altLang="en-US" sz="1600" b="1">
                        <a:solidFill>
                          <a:srgbClr val="000000"/>
                        </a:solidFill>
                        <a:ea typeface="Times New Roman" panose="02020603050405020304" charset="0"/>
                        <a:cs typeface="+mn-lt"/>
                      </a:endParaRPr>
                    </a:p>
                  </a:txBody>
                  <a:tcPr marL="68580" marR="68580" marT="0" marB="0" vert="horz" anchor="ctr" anchorCtr="0">
                    <a:lnL>
                      <a:noFill/>
                    </a:lnL>
                    <a:lnR>
                      <a:noFill/>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600" b="1">
                          <a:solidFill>
                            <a:srgbClr val="000000"/>
                          </a:solidFill>
                          <a:cs typeface="+mn-lt"/>
                        </a:rPr>
                        <a:t>G</a:t>
                      </a:r>
                      <a:endParaRPr lang="en-US" altLang="en-US" sz="1600" b="1">
                        <a:solidFill>
                          <a:srgbClr val="000000"/>
                        </a:solidFill>
                        <a:ea typeface="Times New Roman" panose="02020603050405020304" charset="0"/>
                        <a:cs typeface="+mn-lt"/>
                      </a:endParaRPr>
                    </a:p>
                  </a:txBody>
                  <a:tcPr marL="68580" marR="68580" marT="0" marB="0" vert="horz" anchor="ctr" anchorCtr="0">
                    <a:lnL>
                      <a:noFill/>
                    </a:lnL>
                    <a:lnR>
                      <a:noFill/>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600" b="1">
                          <a:solidFill>
                            <a:srgbClr val="000000"/>
                          </a:solidFill>
                          <a:cs typeface="+mn-lt"/>
                        </a:rPr>
                        <a:t>H</a:t>
                      </a:r>
                      <a:endParaRPr lang="en-US" altLang="en-US" sz="1600" b="1">
                        <a:solidFill>
                          <a:srgbClr val="000000"/>
                        </a:solidFill>
                        <a:ea typeface="Times New Roman" panose="02020603050405020304" charset="0"/>
                        <a:cs typeface="+mn-lt"/>
                      </a:endParaRPr>
                    </a:p>
                  </a:txBody>
                  <a:tcPr marL="68580" marR="68580" marT="0" marB="0" vert="horz" anchor="ctr" anchorCtr="0">
                    <a:lnL>
                      <a:noFill/>
                    </a:lnL>
                    <a:lnR cap="flat">
                      <a:noFill/>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r>
              <a:tr h="287655">
                <a:tc>
                  <a:txBody>
                    <a:bodyPr/>
                    <a:p>
                      <a:pPr indent="0" algn="ctr">
                        <a:buNone/>
                      </a:pPr>
                      <a:r>
                        <a:rPr lang="en-US" sz="1600" b="1">
                          <a:solidFill>
                            <a:srgbClr val="000000"/>
                          </a:solidFill>
                          <a:cs typeface="+mn-lt"/>
                        </a:rPr>
                        <a:t>Weight on bit, WOB</a:t>
                      </a:r>
                      <a:r>
                        <a:rPr lang="en-US" sz="1600" b="1">
                          <a:solidFill>
                            <a:srgbClr val="000000"/>
                          </a:solidFill>
                          <a:ea typeface="宋体" panose="02010600030101010101" pitchFamily="2" charset="-122"/>
                          <a:cs typeface="+mn-lt"/>
                        </a:rPr>
                        <a:t>(kN)</a:t>
                      </a:r>
                      <a:endParaRPr lang="en-US" altLang="en-US" sz="1600" b="1">
                        <a:solidFill>
                          <a:srgbClr val="000000"/>
                        </a:solidFill>
                        <a:ea typeface="Times New Roman" panose="02020603050405020304" charset="0"/>
                        <a:cs typeface="+mn-lt"/>
                      </a:endParaRPr>
                    </a:p>
                  </a:txBody>
                  <a:tcPr marL="68580" marR="68580" marT="0" marB="0" vert="horz" anchor="ctr" anchorCtr="0">
                    <a:lnL>
                      <a:noFill/>
                    </a:lnL>
                    <a:lnR>
                      <a:noFill/>
                    </a:lnR>
                    <a:lnT w="12700" cap="flat" cmpd="sng">
                      <a:solidFill>
                        <a:srgbClr val="000000"/>
                      </a:solidFill>
                      <a:prstDash val="solid"/>
                      <a:headEnd type="none" w="med" len="med"/>
                      <a:tailEnd type="none" w="med" len="med"/>
                    </a:lnT>
                    <a:lnB cap="flat">
                      <a:noFill/>
                    </a:lnB>
                    <a:lnTlToBr>
                      <a:noFill/>
                    </a:lnTlToBr>
                    <a:lnBlToTr>
                      <a:noFill/>
                    </a:lnBlToTr>
                    <a:solidFill>
                      <a:srgbClr val="FFFFFF"/>
                    </a:solidFill>
                  </a:tcPr>
                </a:tc>
                <a:tc>
                  <a:txBody>
                    <a:bodyPr/>
                    <a:p>
                      <a:pPr indent="0" algn="ctr">
                        <a:buNone/>
                      </a:pPr>
                      <a:r>
                        <a:rPr lang="en-US" sz="1600" b="1">
                          <a:solidFill>
                            <a:srgbClr val="000000"/>
                          </a:solidFill>
                          <a:cs typeface="+mn-lt"/>
                        </a:rPr>
                        <a:t>√</a:t>
                      </a:r>
                      <a:endParaRPr lang="en-US" altLang="en-US" sz="1600" b="1">
                        <a:solidFill>
                          <a:srgbClr val="000000"/>
                        </a:solidFill>
                        <a:ea typeface="Times New Roman" panose="02020603050405020304" charset="0"/>
                        <a:cs typeface="+mn-lt"/>
                      </a:endParaRPr>
                    </a:p>
                  </a:txBody>
                  <a:tcPr marL="68580" marR="68580" marT="0" marB="0" vert="horz" anchor="ctr" anchorCtr="0">
                    <a:lnL>
                      <a:noFill/>
                    </a:lnL>
                    <a:lnR>
                      <a:noFill/>
                    </a:lnR>
                    <a:lnT w="12700" cap="flat" cmpd="sng">
                      <a:solidFill>
                        <a:srgbClr val="000000"/>
                      </a:solidFill>
                      <a:prstDash val="solid"/>
                      <a:headEnd type="none" w="med" len="med"/>
                      <a:tailEnd type="none" w="med" len="med"/>
                    </a:lnT>
                    <a:lnB cap="flat">
                      <a:noFill/>
                    </a:lnB>
                    <a:lnTlToBr>
                      <a:noFill/>
                    </a:lnTlToBr>
                    <a:lnBlToTr>
                      <a:noFill/>
                    </a:lnBlToTr>
                    <a:solidFill>
                      <a:srgbClr val="FFFFFF"/>
                    </a:solidFill>
                  </a:tcPr>
                </a:tc>
                <a:tc>
                  <a:txBody>
                    <a:bodyPr/>
                    <a:p>
                      <a:pPr indent="0" algn="ctr">
                        <a:buNone/>
                      </a:pPr>
                      <a:r>
                        <a:rPr lang="en-US" sz="1600" b="1">
                          <a:solidFill>
                            <a:srgbClr val="000000"/>
                          </a:solidFill>
                          <a:cs typeface="+mn-lt"/>
                        </a:rPr>
                        <a:t>√</a:t>
                      </a:r>
                      <a:endParaRPr lang="en-US" altLang="en-US" sz="1600" b="1">
                        <a:solidFill>
                          <a:srgbClr val="000000"/>
                        </a:solidFill>
                        <a:ea typeface="Times New Roman" panose="02020603050405020304" charset="0"/>
                        <a:cs typeface="+mn-lt"/>
                      </a:endParaRPr>
                    </a:p>
                  </a:txBody>
                  <a:tcPr marL="68580" marR="68580" marT="0" marB="0" vert="horz" anchor="ctr" anchorCtr="0">
                    <a:lnL>
                      <a:noFill/>
                    </a:lnL>
                    <a:lnR>
                      <a:noFill/>
                    </a:lnR>
                    <a:lnT w="12700" cap="flat" cmpd="sng">
                      <a:solidFill>
                        <a:srgbClr val="000000"/>
                      </a:solidFill>
                      <a:prstDash val="solid"/>
                      <a:headEnd type="none" w="med" len="med"/>
                      <a:tailEnd type="none" w="med" len="med"/>
                    </a:lnT>
                    <a:lnB cap="flat">
                      <a:noFill/>
                    </a:lnB>
                    <a:lnTlToBr>
                      <a:noFill/>
                    </a:lnTlToBr>
                    <a:lnBlToTr>
                      <a:noFill/>
                    </a:lnBlToTr>
                    <a:solidFill>
                      <a:srgbClr val="FFFFFF"/>
                    </a:solidFill>
                  </a:tcPr>
                </a:tc>
                <a:tc>
                  <a:txBody>
                    <a:bodyPr/>
                    <a:p>
                      <a:pPr indent="0" algn="ctr">
                        <a:buNone/>
                      </a:pPr>
                      <a:r>
                        <a:rPr lang="en-US" sz="1600" b="1">
                          <a:solidFill>
                            <a:srgbClr val="000000"/>
                          </a:solidFill>
                          <a:cs typeface="+mn-lt"/>
                        </a:rPr>
                        <a:t>√</a:t>
                      </a:r>
                      <a:endParaRPr lang="en-US" altLang="en-US" sz="1600" b="1">
                        <a:solidFill>
                          <a:srgbClr val="000000"/>
                        </a:solidFill>
                        <a:ea typeface="Times New Roman" panose="02020603050405020304" charset="0"/>
                        <a:cs typeface="+mn-lt"/>
                      </a:endParaRPr>
                    </a:p>
                  </a:txBody>
                  <a:tcPr marL="68580" marR="68580" marT="0" marB="0" vert="horz" anchor="ctr" anchorCtr="0">
                    <a:lnL>
                      <a:noFill/>
                    </a:lnL>
                    <a:lnR>
                      <a:noFill/>
                    </a:lnR>
                    <a:lnT w="12700" cap="flat" cmpd="sng">
                      <a:solidFill>
                        <a:srgbClr val="000000"/>
                      </a:solidFill>
                      <a:prstDash val="solid"/>
                      <a:headEnd type="none" w="med" len="med"/>
                      <a:tailEnd type="none" w="med" len="med"/>
                    </a:lnT>
                    <a:lnB cap="flat">
                      <a:noFill/>
                    </a:lnB>
                    <a:lnTlToBr>
                      <a:noFill/>
                    </a:lnTlToBr>
                    <a:lnBlToTr>
                      <a:noFill/>
                    </a:lnBlToTr>
                    <a:solidFill>
                      <a:srgbClr val="FFFFFF"/>
                    </a:solidFill>
                  </a:tcPr>
                </a:tc>
                <a:tc>
                  <a:txBody>
                    <a:bodyPr/>
                    <a:p>
                      <a:pPr indent="0" algn="ctr">
                        <a:buNone/>
                      </a:pPr>
                      <a:r>
                        <a:rPr lang="en-US" sz="1600" b="1">
                          <a:solidFill>
                            <a:srgbClr val="000000"/>
                          </a:solidFill>
                          <a:cs typeface="+mn-lt"/>
                        </a:rPr>
                        <a:t>√</a:t>
                      </a:r>
                      <a:endParaRPr lang="en-US" altLang="en-US" sz="1600" b="1">
                        <a:solidFill>
                          <a:srgbClr val="000000"/>
                        </a:solidFill>
                        <a:ea typeface="Times New Roman" panose="02020603050405020304" charset="0"/>
                        <a:cs typeface="+mn-lt"/>
                      </a:endParaRPr>
                    </a:p>
                  </a:txBody>
                  <a:tcPr marL="68580" marR="68580" marT="0" marB="0" vert="horz" anchor="ctr" anchorCtr="0">
                    <a:lnL>
                      <a:noFill/>
                    </a:lnL>
                    <a:lnR>
                      <a:noFill/>
                    </a:lnR>
                    <a:lnT w="12700" cap="flat" cmpd="sng">
                      <a:solidFill>
                        <a:srgbClr val="000000"/>
                      </a:solidFill>
                      <a:prstDash val="solid"/>
                      <a:headEnd type="none" w="med" len="med"/>
                      <a:tailEnd type="none" w="med" len="med"/>
                    </a:lnT>
                    <a:lnB cap="flat">
                      <a:noFill/>
                    </a:lnB>
                    <a:lnTlToBr>
                      <a:noFill/>
                    </a:lnTlToBr>
                    <a:lnBlToTr>
                      <a:noFill/>
                    </a:lnBlToTr>
                    <a:solidFill>
                      <a:srgbClr val="FFFFFF"/>
                    </a:solidFill>
                  </a:tcPr>
                </a:tc>
                <a:tc>
                  <a:txBody>
                    <a:bodyPr/>
                    <a:p>
                      <a:pPr indent="0" algn="ctr">
                        <a:buNone/>
                      </a:pPr>
                      <a:r>
                        <a:rPr lang="en-US" sz="1600" b="1">
                          <a:solidFill>
                            <a:srgbClr val="000000"/>
                          </a:solidFill>
                          <a:cs typeface="+mn-lt"/>
                        </a:rPr>
                        <a:t>√</a:t>
                      </a:r>
                      <a:endParaRPr lang="en-US" altLang="en-US" sz="1600" b="1">
                        <a:solidFill>
                          <a:srgbClr val="000000"/>
                        </a:solidFill>
                        <a:ea typeface="Times New Roman" panose="02020603050405020304" charset="0"/>
                        <a:cs typeface="+mn-lt"/>
                      </a:endParaRPr>
                    </a:p>
                  </a:txBody>
                  <a:tcPr marL="68580" marR="68580" marT="0" marB="0" vert="horz" anchor="ctr" anchorCtr="0">
                    <a:lnL>
                      <a:noFill/>
                    </a:lnL>
                    <a:lnR>
                      <a:noFill/>
                    </a:lnR>
                    <a:lnT w="12700" cap="flat" cmpd="sng">
                      <a:solidFill>
                        <a:srgbClr val="000000"/>
                      </a:solidFill>
                      <a:prstDash val="solid"/>
                      <a:headEnd type="none" w="med" len="med"/>
                      <a:tailEnd type="none" w="med" len="med"/>
                    </a:lnT>
                    <a:lnB cap="flat">
                      <a:noFill/>
                    </a:lnB>
                    <a:lnTlToBr>
                      <a:noFill/>
                    </a:lnTlToBr>
                    <a:lnBlToTr>
                      <a:noFill/>
                    </a:lnBlToTr>
                    <a:solidFill>
                      <a:srgbClr val="FFFFFF"/>
                    </a:solidFill>
                  </a:tcPr>
                </a:tc>
                <a:tc>
                  <a:txBody>
                    <a:bodyPr/>
                    <a:p>
                      <a:pPr indent="0" algn="ctr">
                        <a:buNone/>
                      </a:pPr>
                      <a:r>
                        <a:rPr lang="en-US" sz="1600" b="1">
                          <a:solidFill>
                            <a:srgbClr val="000000"/>
                          </a:solidFill>
                          <a:cs typeface="+mn-lt"/>
                        </a:rPr>
                        <a:t>√</a:t>
                      </a:r>
                      <a:endParaRPr lang="en-US" altLang="en-US" sz="1600" b="1">
                        <a:solidFill>
                          <a:srgbClr val="000000"/>
                        </a:solidFill>
                        <a:ea typeface="Times New Roman" panose="02020603050405020304" charset="0"/>
                        <a:cs typeface="+mn-lt"/>
                      </a:endParaRPr>
                    </a:p>
                  </a:txBody>
                  <a:tcPr marL="68580" marR="68580" marT="0" marB="0" vert="horz" anchor="ctr" anchorCtr="0">
                    <a:lnL>
                      <a:noFill/>
                    </a:lnL>
                    <a:lnR>
                      <a:noFill/>
                    </a:lnR>
                    <a:lnT w="12700" cap="flat" cmpd="sng">
                      <a:solidFill>
                        <a:srgbClr val="000000"/>
                      </a:solidFill>
                      <a:prstDash val="solid"/>
                      <a:headEnd type="none" w="med" len="med"/>
                      <a:tailEnd type="none" w="med" len="med"/>
                    </a:lnT>
                    <a:lnB cap="flat">
                      <a:noFill/>
                    </a:lnB>
                    <a:lnTlToBr>
                      <a:noFill/>
                    </a:lnTlToBr>
                    <a:lnBlToTr>
                      <a:noFill/>
                    </a:lnBlToTr>
                    <a:solidFill>
                      <a:srgbClr val="FFFFFF"/>
                    </a:solidFill>
                  </a:tcPr>
                </a:tc>
                <a:tc>
                  <a:txBody>
                    <a:bodyPr/>
                    <a:p>
                      <a:pPr indent="0" algn="ctr">
                        <a:buNone/>
                      </a:pPr>
                      <a:r>
                        <a:rPr lang="en-US" sz="1600" b="1">
                          <a:solidFill>
                            <a:srgbClr val="000000"/>
                          </a:solidFill>
                          <a:cs typeface="+mn-lt"/>
                        </a:rPr>
                        <a:t>√</a:t>
                      </a:r>
                      <a:endParaRPr lang="en-US" altLang="en-US" sz="1600" b="1">
                        <a:solidFill>
                          <a:srgbClr val="000000"/>
                        </a:solidFill>
                        <a:ea typeface="Times New Roman" panose="02020603050405020304" charset="0"/>
                        <a:cs typeface="+mn-lt"/>
                      </a:endParaRPr>
                    </a:p>
                  </a:txBody>
                  <a:tcPr marL="68580" marR="68580" marT="0" marB="0" vert="horz" anchor="ctr" anchorCtr="0">
                    <a:lnL>
                      <a:noFill/>
                    </a:lnL>
                    <a:lnR>
                      <a:noFill/>
                    </a:lnR>
                    <a:lnT w="12700" cap="flat" cmpd="sng">
                      <a:solidFill>
                        <a:srgbClr val="000000"/>
                      </a:solidFill>
                      <a:prstDash val="solid"/>
                      <a:headEnd type="none" w="med" len="med"/>
                      <a:tailEnd type="none" w="med" len="med"/>
                    </a:lnT>
                    <a:lnB cap="flat">
                      <a:noFill/>
                    </a:lnB>
                    <a:lnTlToBr>
                      <a:noFill/>
                    </a:lnTlToBr>
                    <a:lnBlToTr>
                      <a:noFill/>
                    </a:lnBlToTr>
                    <a:solidFill>
                      <a:srgbClr val="FFFFFF"/>
                    </a:solidFill>
                  </a:tcPr>
                </a:tc>
                <a:tc>
                  <a:txBody>
                    <a:bodyPr/>
                    <a:p>
                      <a:pPr indent="0" algn="ctr">
                        <a:buNone/>
                      </a:pPr>
                      <a:r>
                        <a:rPr lang="en-US" sz="1600" b="1">
                          <a:solidFill>
                            <a:srgbClr val="000000"/>
                          </a:solidFill>
                          <a:cs typeface="+mn-lt"/>
                        </a:rPr>
                        <a:t>√</a:t>
                      </a:r>
                      <a:endParaRPr lang="en-US" altLang="en-US" sz="1600" b="1">
                        <a:solidFill>
                          <a:srgbClr val="000000"/>
                        </a:solidFill>
                        <a:ea typeface="Times New Roman" panose="02020603050405020304" charset="0"/>
                        <a:cs typeface="+mn-lt"/>
                      </a:endParaRPr>
                    </a:p>
                  </a:txBody>
                  <a:tcPr marL="68580" marR="68580" marT="0" marB="0" vert="horz" anchor="ctr" anchorCtr="0">
                    <a:lnL>
                      <a:noFill/>
                    </a:lnL>
                    <a:lnR cap="flat">
                      <a:noFill/>
                    </a:lnR>
                    <a:lnT w="12700" cap="flat" cmpd="sng">
                      <a:solidFill>
                        <a:srgbClr val="000000"/>
                      </a:solidFill>
                      <a:prstDash val="solid"/>
                      <a:headEnd type="none" w="med" len="med"/>
                      <a:tailEnd type="none" w="med" len="med"/>
                    </a:lnT>
                    <a:lnB cap="flat">
                      <a:noFill/>
                    </a:lnB>
                    <a:lnTlToBr>
                      <a:noFill/>
                    </a:lnTlToBr>
                    <a:lnBlToTr>
                      <a:noFill/>
                    </a:lnBlToTr>
                    <a:solidFill>
                      <a:srgbClr val="FFFFFF"/>
                    </a:solidFill>
                  </a:tcPr>
                </a:tc>
              </a:tr>
              <a:tr h="287655">
                <a:tc>
                  <a:txBody>
                    <a:bodyPr/>
                    <a:p>
                      <a:pPr indent="0" algn="ctr">
                        <a:buNone/>
                      </a:pPr>
                      <a:r>
                        <a:rPr lang="en-US" sz="1600" b="1">
                          <a:solidFill>
                            <a:srgbClr val="000000"/>
                          </a:solidFill>
                          <a:cs typeface="+mn-lt"/>
                        </a:rPr>
                        <a:t>Rotary speed, RPM</a:t>
                      </a:r>
                      <a:r>
                        <a:rPr lang="en-US" sz="1600" b="1">
                          <a:solidFill>
                            <a:srgbClr val="000000"/>
                          </a:solidFill>
                          <a:ea typeface="宋体" panose="02010600030101010101" pitchFamily="2" charset="-122"/>
                          <a:cs typeface="+mn-lt"/>
                        </a:rPr>
                        <a:t>(rev/min)</a:t>
                      </a:r>
                      <a:endParaRPr lang="en-US" altLang="en-US" sz="1600" b="1">
                        <a:solidFill>
                          <a:srgbClr val="000000"/>
                        </a:solidFill>
                        <a:ea typeface="Times New Roman" panose="02020603050405020304" charset="0"/>
                        <a:cs typeface="+mn-lt"/>
                      </a:endParaRPr>
                    </a:p>
                  </a:txBody>
                  <a:tcPr marL="68580" marR="68580" marT="0" marB="0" vert="horz" anchor="ctr" anchorCtr="0">
                    <a:lnL>
                      <a:noFill/>
                    </a:lnL>
                    <a:lnR>
                      <a:noFill/>
                    </a:lnR>
                    <a:lnT cap="flat">
                      <a:noFill/>
                    </a:lnT>
                    <a:lnB cap="flat">
                      <a:noFill/>
                    </a:lnB>
                    <a:lnTlToBr>
                      <a:noFill/>
                    </a:lnTlToBr>
                    <a:lnBlToTr>
                      <a:noFill/>
                    </a:lnBlToTr>
                    <a:solidFill>
                      <a:srgbClr val="FFFFFF"/>
                    </a:solidFill>
                  </a:tcPr>
                </a:tc>
                <a:tc>
                  <a:txBody>
                    <a:bodyPr/>
                    <a:p>
                      <a:pPr indent="0" algn="ctr">
                        <a:buNone/>
                      </a:pPr>
                      <a:r>
                        <a:rPr lang="en-US" sz="1600" b="1">
                          <a:solidFill>
                            <a:srgbClr val="000000"/>
                          </a:solidFill>
                          <a:cs typeface="+mn-lt"/>
                        </a:rPr>
                        <a:t>√</a:t>
                      </a:r>
                      <a:endParaRPr lang="en-US" altLang="en-US" sz="1600" b="1">
                        <a:solidFill>
                          <a:srgbClr val="000000"/>
                        </a:solidFill>
                        <a:ea typeface="Times New Roman" panose="02020603050405020304" charset="0"/>
                        <a:cs typeface="+mn-lt"/>
                      </a:endParaRPr>
                    </a:p>
                  </a:txBody>
                  <a:tcPr marL="68580" marR="68580" marT="0" marB="0" vert="horz" anchor="ctr" anchorCtr="0">
                    <a:lnL>
                      <a:noFill/>
                    </a:lnL>
                    <a:lnR>
                      <a:noFill/>
                    </a:lnR>
                    <a:lnT cap="flat">
                      <a:noFill/>
                    </a:lnT>
                    <a:lnB cap="flat">
                      <a:noFill/>
                    </a:lnB>
                    <a:lnTlToBr>
                      <a:noFill/>
                    </a:lnTlToBr>
                    <a:lnBlToTr>
                      <a:noFill/>
                    </a:lnBlToTr>
                    <a:solidFill>
                      <a:srgbClr val="FFFFFF"/>
                    </a:solidFill>
                  </a:tcPr>
                </a:tc>
                <a:tc>
                  <a:txBody>
                    <a:bodyPr/>
                    <a:p>
                      <a:pPr indent="0" algn="ctr">
                        <a:buNone/>
                      </a:pPr>
                      <a:r>
                        <a:rPr lang="en-US" sz="1600" b="1">
                          <a:solidFill>
                            <a:srgbClr val="000000"/>
                          </a:solidFill>
                          <a:cs typeface="+mn-lt"/>
                        </a:rPr>
                        <a:t>√</a:t>
                      </a:r>
                      <a:endParaRPr lang="en-US" altLang="en-US" sz="1600" b="1">
                        <a:solidFill>
                          <a:srgbClr val="000000"/>
                        </a:solidFill>
                        <a:ea typeface="Times New Roman" panose="02020603050405020304" charset="0"/>
                        <a:cs typeface="+mn-lt"/>
                      </a:endParaRPr>
                    </a:p>
                  </a:txBody>
                  <a:tcPr marL="68580" marR="68580" marT="0" marB="0" vert="horz" anchor="ctr" anchorCtr="0">
                    <a:lnL>
                      <a:noFill/>
                    </a:lnL>
                    <a:lnR>
                      <a:noFill/>
                    </a:lnR>
                    <a:lnT cap="flat">
                      <a:noFill/>
                    </a:lnT>
                    <a:lnB cap="flat">
                      <a:noFill/>
                    </a:lnB>
                    <a:lnTlToBr>
                      <a:noFill/>
                    </a:lnTlToBr>
                    <a:lnBlToTr>
                      <a:noFill/>
                    </a:lnBlToTr>
                    <a:solidFill>
                      <a:srgbClr val="FFFFFF"/>
                    </a:solidFill>
                  </a:tcPr>
                </a:tc>
                <a:tc>
                  <a:txBody>
                    <a:bodyPr/>
                    <a:p>
                      <a:pPr indent="0" algn="ctr">
                        <a:buNone/>
                      </a:pPr>
                      <a:r>
                        <a:rPr lang="en-US" sz="1600" b="1">
                          <a:solidFill>
                            <a:srgbClr val="000000"/>
                          </a:solidFill>
                          <a:cs typeface="+mn-lt"/>
                        </a:rPr>
                        <a:t>√</a:t>
                      </a:r>
                      <a:endParaRPr lang="en-US" altLang="en-US" sz="1600" b="1">
                        <a:solidFill>
                          <a:srgbClr val="000000"/>
                        </a:solidFill>
                        <a:ea typeface="Times New Roman" panose="02020603050405020304" charset="0"/>
                        <a:cs typeface="+mn-lt"/>
                      </a:endParaRPr>
                    </a:p>
                  </a:txBody>
                  <a:tcPr marL="68580" marR="68580" marT="0" marB="0" vert="horz" anchor="ctr" anchorCtr="0">
                    <a:lnL>
                      <a:noFill/>
                    </a:lnL>
                    <a:lnR>
                      <a:noFill/>
                    </a:lnR>
                    <a:lnT cap="flat">
                      <a:noFill/>
                    </a:lnT>
                    <a:lnB cap="flat">
                      <a:noFill/>
                    </a:lnB>
                    <a:lnTlToBr>
                      <a:noFill/>
                    </a:lnTlToBr>
                    <a:lnBlToTr>
                      <a:noFill/>
                    </a:lnBlToTr>
                    <a:solidFill>
                      <a:srgbClr val="FFFFFF"/>
                    </a:solidFill>
                  </a:tcPr>
                </a:tc>
                <a:tc>
                  <a:txBody>
                    <a:bodyPr/>
                    <a:p>
                      <a:pPr indent="0" algn="ctr">
                        <a:buNone/>
                      </a:pPr>
                      <a:r>
                        <a:rPr lang="en-US" sz="1600" b="1">
                          <a:solidFill>
                            <a:srgbClr val="000000"/>
                          </a:solidFill>
                          <a:cs typeface="+mn-lt"/>
                        </a:rPr>
                        <a:t>√</a:t>
                      </a:r>
                      <a:endParaRPr lang="en-US" altLang="en-US" sz="1600" b="1">
                        <a:solidFill>
                          <a:srgbClr val="000000"/>
                        </a:solidFill>
                        <a:ea typeface="Times New Roman" panose="02020603050405020304" charset="0"/>
                        <a:cs typeface="+mn-lt"/>
                      </a:endParaRPr>
                    </a:p>
                  </a:txBody>
                  <a:tcPr marL="68580" marR="68580" marT="0" marB="0" vert="horz" anchor="ctr" anchorCtr="0">
                    <a:lnL>
                      <a:noFill/>
                    </a:lnL>
                    <a:lnR>
                      <a:noFill/>
                    </a:lnR>
                    <a:lnT cap="flat">
                      <a:noFill/>
                    </a:lnT>
                    <a:lnB cap="flat">
                      <a:noFill/>
                    </a:lnB>
                    <a:lnTlToBr>
                      <a:noFill/>
                    </a:lnTlToBr>
                    <a:lnBlToTr>
                      <a:noFill/>
                    </a:lnBlToTr>
                    <a:solidFill>
                      <a:srgbClr val="FFFFFF"/>
                    </a:solidFill>
                  </a:tcPr>
                </a:tc>
                <a:tc>
                  <a:txBody>
                    <a:bodyPr/>
                    <a:p>
                      <a:pPr indent="0" algn="ctr">
                        <a:buNone/>
                      </a:pPr>
                      <a:r>
                        <a:rPr lang="en-US" sz="1600" b="1">
                          <a:solidFill>
                            <a:srgbClr val="000000"/>
                          </a:solidFill>
                          <a:cs typeface="+mn-lt"/>
                        </a:rPr>
                        <a:t>√</a:t>
                      </a:r>
                      <a:endParaRPr lang="en-US" altLang="en-US" sz="1600" b="1">
                        <a:solidFill>
                          <a:srgbClr val="000000"/>
                        </a:solidFill>
                        <a:ea typeface="Times New Roman" panose="02020603050405020304" charset="0"/>
                        <a:cs typeface="+mn-lt"/>
                      </a:endParaRPr>
                    </a:p>
                  </a:txBody>
                  <a:tcPr marL="68580" marR="68580" marT="0" marB="0" vert="horz" anchor="ctr" anchorCtr="0">
                    <a:lnL>
                      <a:noFill/>
                    </a:lnL>
                    <a:lnR>
                      <a:noFill/>
                    </a:lnR>
                    <a:lnT cap="flat">
                      <a:noFill/>
                    </a:lnT>
                    <a:lnB cap="flat">
                      <a:noFill/>
                    </a:lnB>
                    <a:lnTlToBr>
                      <a:noFill/>
                    </a:lnTlToBr>
                    <a:lnBlToTr>
                      <a:noFill/>
                    </a:lnBlToTr>
                    <a:solidFill>
                      <a:srgbClr val="FFFFFF"/>
                    </a:solidFill>
                  </a:tcPr>
                </a:tc>
                <a:tc>
                  <a:txBody>
                    <a:bodyPr/>
                    <a:p>
                      <a:pPr indent="0" algn="ctr">
                        <a:buNone/>
                      </a:pPr>
                      <a:r>
                        <a:rPr lang="en-US" sz="1600" b="1">
                          <a:solidFill>
                            <a:srgbClr val="000000"/>
                          </a:solidFill>
                          <a:cs typeface="+mn-lt"/>
                        </a:rPr>
                        <a:t>√</a:t>
                      </a:r>
                      <a:endParaRPr lang="en-US" altLang="en-US" sz="1600" b="1">
                        <a:solidFill>
                          <a:srgbClr val="000000"/>
                        </a:solidFill>
                        <a:ea typeface="Times New Roman" panose="02020603050405020304" charset="0"/>
                        <a:cs typeface="+mn-lt"/>
                      </a:endParaRPr>
                    </a:p>
                  </a:txBody>
                  <a:tcPr marL="68580" marR="68580" marT="0" marB="0" vert="horz" anchor="ctr" anchorCtr="0">
                    <a:lnL>
                      <a:noFill/>
                    </a:lnL>
                    <a:lnR>
                      <a:noFill/>
                    </a:lnR>
                    <a:lnT cap="flat">
                      <a:noFill/>
                    </a:lnT>
                    <a:lnB cap="flat">
                      <a:noFill/>
                    </a:lnB>
                    <a:lnTlToBr>
                      <a:noFill/>
                    </a:lnTlToBr>
                    <a:lnBlToTr>
                      <a:noFill/>
                    </a:lnBlToTr>
                    <a:solidFill>
                      <a:srgbClr val="FFFFFF"/>
                    </a:solidFill>
                  </a:tcPr>
                </a:tc>
                <a:tc>
                  <a:txBody>
                    <a:bodyPr/>
                    <a:p>
                      <a:pPr indent="0" algn="ctr">
                        <a:buNone/>
                      </a:pPr>
                      <a:r>
                        <a:rPr lang="en-US" sz="1600" b="1">
                          <a:solidFill>
                            <a:srgbClr val="000000"/>
                          </a:solidFill>
                          <a:cs typeface="+mn-lt"/>
                        </a:rPr>
                        <a:t>√</a:t>
                      </a:r>
                      <a:endParaRPr lang="en-US" altLang="en-US" sz="1600" b="1">
                        <a:solidFill>
                          <a:srgbClr val="000000"/>
                        </a:solidFill>
                        <a:ea typeface="Times New Roman" panose="02020603050405020304" charset="0"/>
                        <a:cs typeface="+mn-lt"/>
                      </a:endParaRPr>
                    </a:p>
                  </a:txBody>
                  <a:tcPr marL="68580" marR="68580" marT="0" marB="0" vert="horz" anchor="ctr" anchorCtr="0">
                    <a:lnL>
                      <a:noFill/>
                    </a:lnL>
                    <a:lnR>
                      <a:noFill/>
                    </a:lnR>
                    <a:lnT cap="flat">
                      <a:noFill/>
                    </a:lnT>
                    <a:lnB cap="flat">
                      <a:noFill/>
                    </a:lnB>
                    <a:lnTlToBr>
                      <a:noFill/>
                    </a:lnTlToBr>
                    <a:lnBlToTr>
                      <a:noFill/>
                    </a:lnBlToTr>
                    <a:solidFill>
                      <a:srgbClr val="FFFFFF"/>
                    </a:solidFill>
                  </a:tcPr>
                </a:tc>
                <a:tc>
                  <a:txBody>
                    <a:bodyPr/>
                    <a:p>
                      <a:pPr indent="0" algn="ctr">
                        <a:buNone/>
                      </a:pPr>
                      <a:r>
                        <a:rPr lang="en-US" sz="1600" b="1">
                          <a:solidFill>
                            <a:srgbClr val="000000"/>
                          </a:solidFill>
                          <a:cs typeface="+mn-lt"/>
                        </a:rPr>
                        <a:t>√</a:t>
                      </a:r>
                      <a:endParaRPr lang="en-US" altLang="en-US" sz="1600" b="1">
                        <a:solidFill>
                          <a:srgbClr val="000000"/>
                        </a:solidFill>
                        <a:ea typeface="Times New Roman" panose="02020603050405020304" charset="0"/>
                        <a:cs typeface="+mn-lt"/>
                      </a:endParaRPr>
                    </a:p>
                  </a:txBody>
                  <a:tcPr marL="68580" marR="68580" marT="0" marB="0" vert="horz" anchor="ctr" anchorCtr="0">
                    <a:lnL>
                      <a:noFill/>
                    </a:lnL>
                    <a:lnR cap="flat">
                      <a:noFill/>
                    </a:lnR>
                    <a:lnT cap="flat">
                      <a:noFill/>
                    </a:lnT>
                    <a:lnB cap="flat">
                      <a:noFill/>
                    </a:lnB>
                    <a:lnTlToBr>
                      <a:noFill/>
                    </a:lnTlToBr>
                    <a:lnBlToTr>
                      <a:noFill/>
                    </a:lnBlToTr>
                    <a:solidFill>
                      <a:srgbClr val="FFFFFF"/>
                    </a:solidFill>
                  </a:tcPr>
                </a:tc>
              </a:tr>
              <a:tr h="287655">
                <a:tc>
                  <a:txBody>
                    <a:bodyPr/>
                    <a:p>
                      <a:pPr indent="0" algn="ctr">
                        <a:buNone/>
                      </a:pPr>
                      <a:r>
                        <a:rPr lang="en-US" sz="1600" b="1">
                          <a:solidFill>
                            <a:srgbClr val="000000"/>
                          </a:solidFill>
                          <a:cs typeface="+mn-lt"/>
                        </a:rPr>
                        <a:t>Torque on bit, TOB</a:t>
                      </a:r>
                      <a:r>
                        <a:rPr lang="en-US" sz="1600" b="1">
                          <a:solidFill>
                            <a:srgbClr val="000000"/>
                          </a:solidFill>
                          <a:ea typeface="宋体" panose="02010600030101010101" pitchFamily="2" charset="-122"/>
                          <a:cs typeface="+mn-lt"/>
                        </a:rPr>
                        <a:t>(kN*m)</a:t>
                      </a:r>
                      <a:endParaRPr lang="en-US" altLang="en-US" sz="1600" b="1">
                        <a:solidFill>
                          <a:srgbClr val="000000"/>
                        </a:solidFill>
                        <a:ea typeface="Times New Roman" panose="02020603050405020304" charset="0"/>
                        <a:cs typeface="+mn-lt"/>
                      </a:endParaRPr>
                    </a:p>
                  </a:txBody>
                  <a:tcPr marL="68580" marR="68580" marT="0" marB="0" vert="horz" anchor="ctr" anchorCtr="0">
                    <a:lnL>
                      <a:noFill/>
                    </a:lnL>
                    <a:lnR>
                      <a:noFill/>
                    </a:lnR>
                    <a:lnT cap="flat">
                      <a:noFill/>
                    </a:lnT>
                    <a:lnB cap="flat">
                      <a:noFill/>
                    </a:lnB>
                    <a:lnTlToBr>
                      <a:noFill/>
                    </a:lnTlToBr>
                    <a:lnBlToTr>
                      <a:noFill/>
                    </a:lnBlToTr>
                    <a:solidFill>
                      <a:srgbClr val="FFFFFF"/>
                    </a:solidFill>
                  </a:tcPr>
                </a:tc>
                <a:tc>
                  <a:txBody>
                    <a:bodyPr/>
                    <a:p>
                      <a:pPr indent="0" algn="ctr">
                        <a:buNone/>
                      </a:pPr>
                      <a:r>
                        <a:rPr lang="en-US" sz="1600" b="1">
                          <a:solidFill>
                            <a:srgbClr val="000000"/>
                          </a:solidFill>
                          <a:cs typeface="+mn-lt"/>
                        </a:rPr>
                        <a:t> </a:t>
                      </a:r>
                      <a:endParaRPr lang="en-US" altLang="en-US" sz="1600" b="1">
                        <a:solidFill>
                          <a:srgbClr val="000000"/>
                        </a:solidFill>
                        <a:ea typeface="Times New Roman" panose="02020603050405020304" charset="0"/>
                        <a:cs typeface="+mn-lt"/>
                      </a:endParaRPr>
                    </a:p>
                  </a:txBody>
                  <a:tcPr marL="68580" marR="68580" marT="0" marB="0" vert="horz" anchor="ctr" anchorCtr="0">
                    <a:lnL>
                      <a:noFill/>
                    </a:lnL>
                    <a:lnR>
                      <a:noFill/>
                    </a:lnR>
                    <a:lnT cap="flat">
                      <a:noFill/>
                    </a:lnT>
                    <a:lnB cap="flat">
                      <a:noFill/>
                    </a:lnB>
                    <a:lnTlToBr>
                      <a:noFill/>
                    </a:lnTlToBr>
                    <a:lnBlToTr>
                      <a:noFill/>
                    </a:lnBlToTr>
                    <a:solidFill>
                      <a:srgbClr val="FFFFFF"/>
                    </a:solidFill>
                  </a:tcPr>
                </a:tc>
                <a:tc>
                  <a:txBody>
                    <a:bodyPr/>
                    <a:p>
                      <a:pPr indent="0" algn="ctr">
                        <a:buNone/>
                      </a:pPr>
                      <a:r>
                        <a:rPr lang="en-US" sz="1600" b="1">
                          <a:solidFill>
                            <a:srgbClr val="000000"/>
                          </a:solidFill>
                          <a:cs typeface="+mn-lt"/>
                        </a:rPr>
                        <a:t> </a:t>
                      </a:r>
                      <a:endParaRPr lang="en-US" altLang="en-US" sz="1600" b="1">
                        <a:solidFill>
                          <a:srgbClr val="000000"/>
                        </a:solidFill>
                        <a:ea typeface="Times New Roman" panose="02020603050405020304" charset="0"/>
                        <a:cs typeface="+mn-lt"/>
                      </a:endParaRPr>
                    </a:p>
                  </a:txBody>
                  <a:tcPr marL="68580" marR="68580" marT="0" marB="0" vert="horz" anchor="ctr" anchorCtr="0">
                    <a:lnL>
                      <a:noFill/>
                    </a:lnL>
                    <a:lnR>
                      <a:noFill/>
                    </a:lnR>
                    <a:lnT cap="flat">
                      <a:noFill/>
                    </a:lnT>
                    <a:lnB cap="flat">
                      <a:noFill/>
                    </a:lnB>
                    <a:lnTlToBr>
                      <a:noFill/>
                    </a:lnTlToBr>
                    <a:lnBlToTr>
                      <a:noFill/>
                    </a:lnBlToTr>
                    <a:solidFill>
                      <a:srgbClr val="FFFFFF"/>
                    </a:solidFill>
                  </a:tcPr>
                </a:tc>
                <a:tc>
                  <a:txBody>
                    <a:bodyPr/>
                    <a:p>
                      <a:pPr indent="0" algn="ctr">
                        <a:buNone/>
                      </a:pPr>
                      <a:r>
                        <a:rPr lang="en-US" sz="1600" b="1">
                          <a:solidFill>
                            <a:srgbClr val="000000"/>
                          </a:solidFill>
                          <a:cs typeface="+mn-lt"/>
                        </a:rPr>
                        <a:t> </a:t>
                      </a:r>
                      <a:endParaRPr lang="en-US" altLang="en-US" sz="1600" b="1">
                        <a:solidFill>
                          <a:srgbClr val="000000"/>
                        </a:solidFill>
                        <a:ea typeface="Times New Roman" panose="02020603050405020304" charset="0"/>
                        <a:cs typeface="+mn-lt"/>
                      </a:endParaRPr>
                    </a:p>
                  </a:txBody>
                  <a:tcPr marL="68580" marR="68580" marT="0" marB="0" vert="horz" anchor="ctr" anchorCtr="0">
                    <a:lnL>
                      <a:noFill/>
                    </a:lnL>
                    <a:lnR>
                      <a:noFill/>
                    </a:lnR>
                    <a:lnT cap="flat">
                      <a:noFill/>
                    </a:lnT>
                    <a:lnB cap="flat">
                      <a:noFill/>
                    </a:lnB>
                    <a:lnTlToBr>
                      <a:noFill/>
                    </a:lnTlToBr>
                    <a:lnBlToTr>
                      <a:noFill/>
                    </a:lnBlToTr>
                    <a:solidFill>
                      <a:srgbClr val="FFFFFF"/>
                    </a:solidFill>
                  </a:tcPr>
                </a:tc>
                <a:tc>
                  <a:txBody>
                    <a:bodyPr/>
                    <a:p>
                      <a:pPr indent="0" algn="ctr">
                        <a:buNone/>
                      </a:pPr>
                      <a:r>
                        <a:rPr lang="en-US" sz="1600" b="1">
                          <a:solidFill>
                            <a:srgbClr val="000000"/>
                          </a:solidFill>
                          <a:cs typeface="+mn-lt"/>
                        </a:rPr>
                        <a:t> </a:t>
                      </a:r>
                      <a:endParaRPr lang="en-US" altLang="en-US" sz="1600" b="1">
                        <a:solidFill>
                          <a:srgbClr val="000000"/>
                        </a:solidFill>
                        <a:ea typeface="Times New Roman" panose="02020603050405020304" charset="0"/>
                        <a:cs typeface="+mn-lt"/>
                      </a:endParaRPr>
                    </a:p>
                  </a:txBody>
                  <a:tcPr marL="68580" marR="68580" marT="0" marB="0" vert="horz" anchor="ctr" anchorCtr="0">
                    <a:lnL>
                      <a:noFill/>
                    </a:lnL>
                    <a:lnR>
                      <a:noFill/>
                    </a:lnR>
                    <a:lnT cap="flat">
                      <a:noFill/>
                    </a:lnT>
                    <a:lnB cap="flat">
                      <a:noFill/>
                    </a:lnB>
                    <a:lnTlToBr>
                      <a:noFill/>
                    </a:lnTlToBr>
                    <a:lnBlToTr>
                      <a:noFill/>
                    </a:lnBlToTr>
                    <a:solidFill>
                      <a:srgbClr val="FFFFFF"/>
                    </a:solidFill>
                  </a:tcPr>
                </a:tc>
                <a:tc>
                  <a:txBody>
                    <a:bodyPr/>
                    <a:p>
                      <a:pPr indent="0" algn="ctr">
                        <a:buNone/>
                      </a:pPr>
                      <a:r>
                        <a:rPr lang="en-US" sz="1600" b="1">
                          <a:solidFill>
                            <a:srgbClr val="000000"/>
                          </a:solidFill>
                          <a:cs typeface="+mn-lt"/>
                        </a:rPr>
                        <a:t> </a:t>
                      </a:r>
                      <a:endParaRPr lang="en-US" altLang="en-US" sz="1600" b="1">
                        <a:solidFill>
                          <a:srgbClr val="000000"/>
                        </a:solidFill>
                        <a:ea typeface="Times New Roman" panose="02020603050405020304" charset="0"/>
                        <a:cs typeface="+mn-lt"/>
                      </a:endParaRPr>
                    </a:p>
                  </a:txBody>
                  <a:tcPr marL="68580" marR="68580" marT="0" marB="0" vert="horz" anchor="ctr" anchorCtr="0">
                    <a:lnL>
                      <a:noFill/>
                    </a:lnL>
                    <a:lnR>
                      <a:noFill/>
                    </a:lnR>
                    <a:lnT cap="flat">
                      <a:noFill/>
                    </a:lnT>
                    <a:lnB cap="flat">
                      <a:noFill/>
                    </a:lnB>
                    <a:lnTlToBr>
                      <a:noFill/>
                    </a:lnTlToBr>
                    <a:lnBlToTr>
                      <a:noFill/>
                    </a:lnBlToTr>
                    <a:solidFill>
                      <a:srgbClr val="FFFFFF"/>
                    </a:solidFill>
                  </a:tcPr>
                </a:tc>
                <a:tc>
                  <a:txBody>
                    <a:bodyPr/>
                    <a:p>
                      <a:pPr indent="0" algn="ctr">
                        <a:buNone/>
                      </a:pPr>
                      <a:r>
                        <a:rPr lang="en-US" sz="1600" b="1">
                          <a:solidFill>
                            <a:srgbClr val="000000"/>
                          </a:solidFill>
                          <a:cs typeface="+mn-lt"/>
                        </a:rPr>
                        <a:t>√</a:t>
                      </a:r>
                      <a:endParaRPr lang="en-US" altLang="en-US" sz="1600" b="1">
                        <a:solidFill>
                          <a:srgbClr val="000000"/>
                        </a:solidFill>
                        <a:ea typeface="Times New Roman" panose="02020603050405020304" charset="0"/>
                        <a:cs typeface="+mn-lt"/>
                      </a:endParaRPr>
                    </a:p>
                  </a:txBody>
                  <a:tcPr marL="68580" marR="68580" marT="0" marB="0" vert="horz" anchor="ctr" anchorCtr="0">
                    <a:lnL>
                      <a:noFill/>
                    </a:lnL>
                    <a:lnR>
                      <a:noFill/>
                    </a:lnR>
                    <a:lnT cap="flat">
                      <a:noFill/>
                    </a:lnT>
                    <a:lnB cap="flat">
                      <a:noFill/>
                    </a:lnB>
                    <a:lnTlToBr>
                      <a:noFill/>
                    </a:lnTlToBr>
                    <a:lnBlToTr>
                      <a:noFill/>
                    </a:lnBlToTr>
                    <a:solidFill>
                      <a:srgbClr val="FFFFFF"/>
                    </a:solidFill>
                  </a:tcPr>
                </a:tc>
                <a:tc>
                  <a:txBody>
                    <a:bodyPr/>
                    <a:p>
                      <a:pPr indent="0" algn="ctr">
                        <a:buNone/>
                      </a:pPr>
                      <a:r>
                        <a:rPr lang="en-US" sz="1600" b="1">
                          <a:solidFill>
                            <a:srgbClr val="000000"/>
                          </a:solidFill>
                          <a:cs typeface="+mn-lt"/>
                        </a:rPr>
                        <a:t> </a:t>
                      </a:r>
                      <a:endParaRPr lang="en-US" altLang="en-US" sz="1600" b="1">
                        <a:solidFill>
                          <a:srgbClr val="000000"/>
                        </a:solidFill>
                        <a:ea typeface="Times New Roman" panose="02020603050405020304" charset="0"/>
                        <a:cs typeface="+mn-lt"/>
                      </a:endParaRPr>
                    </a:p>
                  </a:txBody>
                  <a:tcPr marL="68580" marR="68580" marT="0" marB="0" vert="horz" anchor="ctr" anchorCtr="0">
                    <a:lnL>
                      <a:noFill/>
                    </a:lnL>
                    <a:lnR>
                      <a:noFill/>
                    </a:lnR>
                    <a:lnT cap="flat">
                      <a:noFill/>
                    </a:lnT>
                    <a:lnB cap="flat">
                      <a:noFill/>
                    </a:lnB>
                    <a:lnTlToBr>
                      <a:noFill/>
                    </a:lnTlToBr>
                    <a:lnBlToTr>
                      <a:noFill/>
                    </a:lnBlToTr>
                    <a:solidFill>
                      <a:srgbClr val="FFFFFF"/>
                    </a:solidFill>
                  </a:tcPr>
                </a:tc>
                <a:tc>
                  <a:txBody>
                    <a:bodyPr/>
                    <a:p>
                      <a:pPr indent="0" algn="ctr">
                        <a:buNone/>
                      </a:pPr>
                      <a:r>
                        <a:rPr lang="en-US" sz="1600" b="1">
                          <a:solidFill>
                            <a:srgbClr val="000000"/>
                          </a:solidFill>
                          <a:cs typeface="+mn-lt"/>
                        </a:rPr>
                        <a:t> </a:t>
                      </a:r>
                      <a:endParaRPr lang="en-US" altLang="en-US" sz="1600" b="1">
                        <a:solidFill>
                          <a:srgbClr val="000000"/>
                        </a:solidFill>
                        <a:ea typeface="Times New Roman" panose="02020603050405020304" charset="0"/>
                        <a:cs typeface="+mn-lt"/>
                      </a:endParaRPr>
                    </a:p>
                  </a:txBody>
                  <a:tcPr marL="68580" marR="68580" marT="0" marB="0" vert="horz" anchor="ctr" anchorCtr="0">
                    <a:lnL>
                      <a:noFill/>
                    </a:lnL>
                    <a:lnR cap="flat">
                      <a:noFill/>
                    </a:lnR>
                    <a:lnT cap="flat">
                      <a:noFill/>
                    </a:lnT>
                    <a:lnB cap="flat">
                      <a:noFill/>
                    </a:lnB>
                    <a:lnTlToBr>
                      <a:noFill/>
                    </a:lnTlToBr>
                    <a:lnBlToTr>
                      <a:noFill/>
                    </a:lnBlToTr>
                    <a:solidFill>
                      <a:srgbClr val="FFFFFF"/>
                    </a:solidFill>
                  </a:tcPr>
                </a:tc>
              </a:tr>
              <a:tr h="287655">
                <a:tc>
                  <a:txBody>
                    <a:bodyPr/>
                    <a:p>
                      <a:pPr indent="0" algn="ctr">
                        <a:buNone/>
                      </a:pPr>
                      <a:r>
                        <a:rPr lang="en-US" sz="1600" b="1">
                          <a:solidFill>
                            <a:srgbClr val="000000"/>
                          </a:solidFill>
                          <a:cs typeface="+mn-lt"/>
                        </a:rPr>
                        <a:t>Flow rate, Q</a:t>
                      </a:r>
                      <a:r>
                        <a:rPr lang="en-US" sz="1600" b="1">
                          <a:solidFill>
                            <a:srgbClr val="000000"/>
                          </a:solidFill>
                          <a:ea typeface="宋体" panose="02010600030101010101" pitchFamily="2" charset="-122"/>
                          <a:cs typeface="+mn-lt"/>
                        </a:rPr>
                        <a:t>(L/s)</a:t>
                      </a:r>
                      <a:endParaRPr lang="en-US" altLang="en-US" sz="1600" b="1">
                        <a:solidFill>
                          <a:srgbClr val="000000"/>
                        </a:solidFill>
                        <a:ea typeface="Times New Roman" panose="02020603050405020304" charset="0"/>
                        <a:cs typeface="+mn-lt"/>
                      </a:endParaRPr>
                    </a:p>
                  </a:txBody>
                  <a:tcPr marL="68580" marR="68580" marT="0" marB="0" vert="horz" anchor="ctr" anchorCtr="0">
                    <a:lnL>
                      <a:noFill/>
                    </a:lnL>
                    <a:lnR>
                      <a:noFill/>
                    </a:lnR>
                    <a:lnT cap="flat">
                      <a:noFill/>
                    </a:lnT>
                    <a:lnB cap="flat">
                      <a:noFill/>
                    </a:lnB>
                    <a:lnTlToBr>
                      <a:noFill/>
                    </a:lnTlToBr>
                    <a:lnBlToTr>
                      <a:noFill/>
                    </a:lnBlToTr>
                    <a:solidFill>
                      <a:srgbClr val="FFFFFF"/>
                    </a:solidFill>
                  </a:tcPr>
                </a:tc>
                <a:tc>
                  <a:txBody>
                    <a:bodyPr/>
                    <a:p>
                      <a:pPr indent="0" algn="ctr">
                        <a:buNone/>
                      </a:pPr>
                      <a:r>
                        <a:rPr lang="en-US" sz="1600" b="1">
                          <a:solidFill>
                            <a:srgbClr val="000000"/>
                          </a:solidFill>
                          <a:cs typeface="+mn-lt"/>
                        </a:rPr>
                        <a:t> </a:t>
                      </a:r>
                      <a:endParaRPr lang="en-US" altLang="en-US" sz="1600" b="1">
                        <a:solidFill>
                          <a:srgbClr val="000000"/>
                        </a:solidFill>
                        <a:ea typeface="Times New Roman" panose="02020603050405020304" charset="0"/>
                        <a:cs typeface="+mn-lt"/>
                      </a:endParaRPr>
                    </a:p>
                  </a:txBody>
                  <a:tcPr marL="68580" marR="68580" marT="0" marB="0" vert="horz" anchor="ctr" anchorCtr="0">
                    <a:lnL>
                      <a:noFill/>
                    </a:lnL>
                    <a:lnR>
                      <a:noFill/>
                    </a:lnR>
                    <a:lnT cap="flat">
                      <a:noFill/>
                    </a:lnT>
                    <a:lnB cap="flat">
                      <a:noFill/>
                    </a:lnB>
                    <a:lnTlToBr>
                      <a:noFill/>
                    </a:lnTlToBr>
                    <a:lnBlToTr>
                      <a:noFill/>
                    </a:lnBlToTr>
                    <a:solidFill>
                      <a:srgbClr val="FFFFFF"/>
                    </a:solidFill>
                  </a:tcPr>
                </a:tc>
                <a:tc>
                  <a:txBody>
                    <a:bodyPr/>
                    <a:p>
                      <a:pPr indent="0" algn="ctr">
                        <a:buNone/>
                      </a:pPr>
                      <a:r>
                        <a:rPr lang="en-US" sz="1600" b="1">
                          <a:solidFill>
                            <a:srgbClr val="000000"/>
                          </a:solidFill>
                          <a:cs typeface="+mn-lt"/>
                        </a:rPr>
                        <a:t> </a:t>
                      </a:r>
                      <a:endParaRPr lang="en-US" altLang="en-US" sz="1600" b="1">
                        <a:solidFill>
                          <a:srgbClr val="000000"/>
                        </a:solidFill>
                        <a:ea typeface="Times New Roman" panose="02020603050405020304" charset="0"/>
                        <a:cs typeface="+mn-lt"/>
                      </a:endParaRPr>
                    </a:p>
                  </a:txBody>
                  <a:tcPr marL="68580" marR="68580" marT="0" marB="0" vert="horz" anchor="ctr" anchorCtr="0">
                    <a:lnL>
                      <a:noFill/>
                    </a:lnL>
                    <a:lnR>
                      <a:noFill/>
                    </a:lnR>
                    <a:lnT cap="flat">
                      <a:noFill/>
                    </a:lnT>
                    <a:lnB cap="flat">
                      <a:noFill/>
                    </a:lnB>
                    <a:lnTlToBr>
                      <a:noFill/>
                    </a:lnTlToBr>
                    <a:lnBlToTr>
                      <a:noFill/>
                    </a:lnBlToTr>
                    <a:solidFill>
                      <a:srgbClr val="FFFFFF"/>
                    </a:solidFill>
                  </a:tcPr>
                </a:tc>
                <a:tc>
                  <a:txBody>
                    <a:bodyPr/>
                    <a:p>
                      <a:pPr indent="0" algn="ctr">
                        <a:buNone/>
                      </a:pPr>
                      <a:r>
                        <a:rPr lang="en-US" sz="1600" b="1">
                          <a:solidFill>
                            <a:srgbClr val="000000"/>
                          </a:solidFill>
                          <a:cs typeface="+mn-lt"/>
                        </a:rPr>
                        <a:t> </a:t>
                      </a:r>
                      <a:endParaRPr lang="en-US" altLang="en-US" sz="1600" b="1">
                        <a:solidFill>
                          <a:srgbClr val="000000"/>
                        </a:solidFill>
                        <a:ea typeface="Times New Roman" panose="02020603050405020304" charset="0"/>
                        <a:cs typeface="+mn-lt"/>
                      </a:endParaRPr>
                    </a:p>
                  </a:txBody>
                  <a:tcPr marL="68580" marR="68580" marT="0" marB="0" vert="horz" anchor="ctr" anchorCtr="0">
                    <a:lnL>
                      <a:noFill/>
                    </a:lnL>
                    <a:lnR>
                      <a:noFill/>
                    </a:lnR>
                    <a:lnT cap="flat">
                      <a:noFill/>
                    </a:lnT>
                    <a:lnB cap="flat">
                      <a:noFill/>
                    </a:lnB>
                    <a:lnTlToBr>
                      <a:noFill/>
                    </a:lnTlToBr>
                    <a:lnBlToTr>
                      <a:noFill/>
                    </a:lnBlToTr>
                    <a:solidFill>
                      <a:srgbClr val="FFFFFF"/>
                    </a:solidFill>
                  </a:tcPr>
                </a:tc>
                <a:tc>
                  <a:txBody>
                    <a:bodyPr/>
                    <a:p>
                      <a:pPr indent="0" algn="ctr">
                        <a:buNone/>
                      </a:pPr>
                      <a:r>
                        <a:rPr lang="en-US" sz="1600" b="1">
                          <a:solidFill>
                            <a:srgbClr val="000000"/>
                          </a:solidFill>
                          <a:cs typeface="+mn-lt"/>
                        </a:rPr>
                        <a:t>√</a:t>
                      </a:r>
                      <a:endParaRPr lang="en-US" altLang="en-US" sz="1600" b="1">
                        <a:solidFill>
                          <a:srgbClr val="000000"/>
                        </a:solidFill>
                        <a:ea typeface="Times New Roman" panose="02020603050405020304" charset="0"/>
                        <a:cs typeface="+mn-lt"/>
                      </a:endParaRPr>
                    </a:p>
                  </a:txBody>
                  <a:tcPr marL="68580" marR="68580" marT="0" marB="0" vert="horz" anchor="ctr" anchorCtr="0">
                    <a:lnL>
                      <a:noFill/>
                    </a:lnL>
                    <a:lnR>
                      <a:noFill/>
                    </a:lnR>
                    <a:lnT cap="flat">
                      <a:noFill/>
                    </a:lnT>
                    <a:lnB cap="flat">
                      <a:noFill/>
                    </a:lnB>
                    <a:lnTlToBr>
                      <a:noFill/>
                    </a:lnTlToBr>
                    <a:lnBlToTr>
                      <a:noFill/>
                    </a:lnBlToTr>
                    <a:solidFill>
                      <a:srgbClr val="FFFFFF"/>
                    </a:solidFill>
                  </a:tcPr>
                </a:tc>
                <a:tc>
                  <a:txBody>
                    <a:bodyPr/>
                    <a:p>
                      <a:pPr indent="0" algn="ctr">
                        <a:buNone/>
                      </a:pPr>
                      <a:r>
                        <a:rPr lang="en-US" sz="1600" b="1">
                          <a:solidFill>
                            <a:srgbClr val="000000"/>
                          </a:solidFill>
                          <a:cs typeface="+mn-lt"/>
                        </a:rPr>
                        <a:t> </a:t>
                      </a:r>
                      <a:endParaRPr lang="en-US" altLang="en-US" sz="1600" b="1">
                        <a:solidFill>
                          <a:srgbClr val="000000"/>
                        </a:solidFill>
                        <a:ea typeface="Times New Roman" panose="02020603050405020304" charset="0"/>
                        <a:cs typeface="+mn-lt"/>
                      </a:endParaRPr>
                    </a:p>
                  </a:txBody>
                  <a:tcPr marL="68580" marR="68580" marT="0" marB="0" vert="horz" anchor="ctr" anchorCtr="0">
                    <a:lnL>
                      <a:noFill/>
                    </a:lnL>
                    <a:lnR>
                      <a:noFill/>
                    </a:lnR>
                    <a:lnT cap="flat">
                      <a:noFill/>
                    </a:lnT>
                    <a:lnB cap="flat">
                      <a:noFill/>
                    </a:lnB>
                    <a:lnTlToBr>
                      <a:noFill/>
                    </a:lnTlToBr>
                    <a:lnBlToTr>
                      <a:noFill/>
                    </a:lnBlToTr>
                    <a:solidFill>
                      <a:srgbClr val="FFFFFF"/>
                    </a:solidFill>
                  </a:tcPr>
                </a:tc>
                <a:tc>
                  <a:txBody>
                    <a:bodyPr/>
                    <a:p>
                      <a:pPr indent="0" algn="ctr">
                        <a:buNone/>
                      </a:pPr>
                      <a:r>
                        <a:rPr lang="en-US" sz="1600" b="1">
                          <a:solidFill>
                            <a:srgbClr val="000000"/>
                          </a:solidFill>
                          <a:cs typeface="+mn-lt"/>
                        </a:rPr>
                        <a:t>√</a:t>
                      </a:r>
                      <a:endParaRPr lang="en-US" altLang="en-US" sz="1600" b="1">
                        <a:solidFill>
                          <a:srgbClr val="000000"/>
                        </a:solidFill>
                        <a:ea typeface="Times New Roman" panose="02020603050405020304" charset="0"/>
                        <a:cs typeface="+mn-lt"/>
                      </a:endParaRPr>
                    </a:p>
                  </a:txBody>
                  <a:tcPr marL="68580" marR="68580" marT="0" marB="0" vert="horz" anchor="ctr" anchorCtr="0">
                    <a:lnL>
                      <a:noFill/>
                    </a:lnL>
                    <a:lnR>
                      <a:noFill/>
                    </a:lnR>
                    <a:lnT cap="flat">
                      <a:noFill/>
                    </a:lnT>
                    <a:lnB cap="flat">
                      <a:noFill/>
                    </a:lnB>
                    <a:lnTlToBr>
                      <a:noFill/>
                    </a:lnTlToBr>
                    <a:lnBlToTr>
                      <a:noFill/>
                    </a:lnBlToTr>
                    <a:solidFill>
                      <a:srgbClr val="FFFFFF"/>
                    </a:solidFill>
                  </a:tcPr>
                </a:tc>
                <a:tc>
                  <a:txBody>
                    <a:bodyPr/>
                    <a:p>
                      <a:pPr indent="0" algn="ctr">
                        <a:buNone/>
                      </a:pPr>
                      <a:r>
                        <a:rPr lang="en-US" sz="1600" b="1">
                          <a:solidFill>
                            <a:srgbClr val="000000"/>
                          </a:solidFill>
                          <a:cs typeface="+mn-lt"/>
                        </a:rPr>
                        <a:t> </a:t>
                      </a:r>
                      <a:endParaRPr lang="en-US" altLang="en-US" sz="1600" b="1">
                        <a:solidFill>
                          <a:srgbClr val="000000"/>
                        </a:solidFill>
                        <a:ea typeface="Times New Roman" panose="02020603050405020304" charset="0"/>
                        <a:cs typeface="+mn-lt"/>
                      </a:endParaRPr>
                    </a:p>
                  </a:txBody>
                  <a:tcPr marL="68580" marR="68580" marT="0" marB="0" vert="horz" anchor="ctr" anchorCtr="0">
                    <a:lnL>
                      <a:noFill/>
                    </a:lnL>
                    <a:lnR>
                      <a:noFill/>
                    </a:lnR>
                    <a:lnT cap="flat">
                      <a:noFill/>
                    </a:lnT>
                    <a:lnB cap="flat">
                      <a:noFill/>
                    </a:lnB>
                    <a:lnTlToBr>
                      <a:noFill/>
                    </a:lnTlToBr>
                    <a:lnBlToTr>
                      <a:noFill/>
                    </a:lnBlToTr>
                    <a:solidFill>
                      <a:srgbClr val="FFFFFF"/>
                    </a:solidFill>
                  </a:tcPr>
                </a:tc>
                <a:tc>
                  <a:txBody>
                    <a:bodyPr/>
                    <a:p>
                      <a:pPr indent="0" algn="ctr">
                        <a:buNone/>
                      </a:pPr>
                      <a:r>
                        <a:rPr lang="en-US" sz="1600" b="1">
                          <a:solidFill>
                            <a:srgbClr val="000000"/>
                          </a:solidFill>
                          <a:cs typeface="+mn-lt"/>
                        </a:rPr>
                        <a:t> </a:t>
                      </a:r>
                      <a:endParaRPr lang="en-US" altLang="en-US" sz="1600" b="1">
                        <a:solidFill>
                          <a:srgbClr val="000000"/>
                        </a:solidFill>
                        <a:ea typeface="Times New Roman" panose="02020603050405020304" charset="0"/>
                        <a:cs typeface="+mn-lt"/>
                      </a:endParaRPr>
                    </a:p>
                  </a:txBody>
                  <a:tcPr marL="68580" marR="68580" marT="0" marB="0" vert="horz" anchor="ctr" anchorCtr="0">
                    <a:lnL>
                      <a:noFill/>
                    </a:lnL>
                    <a:lnR cap="flat">
                      <a:noFill/>
                    </a:lnR>
                    <a:lnT cap="flat">
                      <a:noFill/>
                    </a:lnT>
                    <a:lnB cap="flat">
                      <a:noFill/>
                    </a:lnB>
                    <a:lnTlToBr>
                      <a:noFill/>
                    </a:lnTlToBr>
                    <a:lnBlToTr>
                      <a:noFill/>
                    </a:lnBlToTr>
                    <a:solidFill>
                      <a:srgbClr val="FFFFFF"/>
                    </a:solidFill>
                  </a:tcPr>
                </a:tc>
              </a:tr>
              <a:tr h="287655">
                <a:tc>
                  <a:txBody>
                    <a:bodyPr/>
                    <a:p>
                      <a:pPr indent="0" algn="ctr">
                        <a:buNone/>
                      </a:pPr>
                      <a:r>
                        <a:rPr lang="en-US" sz="1600" b="1">
                          <a:solidFill>
                            <a:srgbClr val="000000"/>
                          </a:solidFill>
                          <a:cs typeface="+mn-lt"/>
                        </a:rPr>
                        <a:t>Density of drilling fluids, </a:t>
                      </a:r>
                      <a:r>
                        <a:rPr lang="en-US" sz="1600" b="1">
                          <a:solidFill>
                            <a:srgbClr val="000000"/>
                          </a:solidFill>
                          <a:ea typeface="宋体" panose="02010600030101010101" pitchFamily="2" charset="-122"/>
                          <a:cs typeface="+mn-lt"/>
                        </a:rPr>
                        <a:t>(g/cm3)</a:t>
                      </a:r>
                      <a:endParaRPr lang="en-US" altLang="en-US" sz="1600" b="1">
                        <a:solidFill>
                          <a:srgbClr val="000000"/>
                        </a:solidFill>
                        <a:ea typeface="Times New Roman" panose="02020603050405020304" charset="0"/>
                        <a:cs typeface="+mn-lt"/>
                      </a:endParaRPr>
                    </a:p>
                  </a:txBody>
                  <a:tcPr marL="68580" marR="68580" marT="0" marB="0" vert="horz" anchor="ctr" anchorCtr="0">
                    <a:lnL>
                      <a:noFill/>
                    </a:lnL>
                    <a:lnR>
                      <a:noFill/>
                    </a:lnR>
                    <a:lnT cap="flat">
                      <a:noFill/>
                    </a:lnT>
                    <a:lnB cap="flat">
                      <a:noFill/>
                    </a:lnB>
                    <a:lnTlToBr>
                      <a:noFill/>
                    </a:lnTlToBr>
                    <a:lnBlToTr>
                      <a:noFill/>
                    </a:lnBlToTr>
                    <a:solidFill>
                      <a:srgbClr val="FFFFFF"/>
                    </a:solidFill>
                  </a:tcPr>
                </a:tc>
                <a:tc>
                  <a:txBody>
                    <a:bodyPr/>
                    <a:p>
                      <a:pPr indent="0" algn="ctr">
                        <a:buNone/>
                      </a:pPr>
                      <a:r>
                        <a:rPr lang="en-US" sz="1600" b="1">
                          <a:solidFill>
                            <a:srgbClr val="000000"/>
                          </a:solidFill>
                          <a:cs typeface="+mn-lt"/>
                        </a:rPr>
                        <a:t> </a:t>
                      </a:r>
                      <a:endParaRPr lang="en-US" altLang="en-US" sz="1600" b="1">
                        <a:solidFill>
                          <a:srgbClr val="000000"/>
                        </a:solidFill>
                        <a:ea typeface="Times New Roman" panose="02020603050405020304" charset="0"/>
                        <a:cs typeface="+mn-lt"/>
                      </a:endParaRPr>
                    </a:p>
                  </a:txBody>
                  <a:tcPr marL="68580" marR="68580" marT="0" marB="0" vert="horz" anchor="ctr" anchorCtr="0">
                    <a:lnL>
                      <a:noFill/>
                    </a:lnL>
                    <a:lnR>
                      <a:noFill/>
                    </a:lnR>
                    <a:lnT cap="flat">
                      <a:noFill/>
                    </a:lnT>
                    <a:lnB cap="flat">
                      <a:noFill/>
                    </a:lnB>
                    <a:lnTlToBr>
                      <a:noFill/>
                    </a:lnTlToBr>
                    <a:lnBlToTr>
                      <a:noFill/>
                    </a:lnBlToTr>
                    <a:solidFill>
                      <a:srgbClr val="FFFFFF"/>
                    </a:solidFill>
                  </a:tcPr>
                </a:tc>
                <a:tc>
                  <a:txBody>
                    <a:bodyPr/>
                    <a:p>
                      <a:pPr indent="0" algn="ctr">
                        <a:buNone/>
                      </a:pPr>
                      <a:r>
                        <a:rPr lang="en-US" sz="1600" b="1">
                          <a:solidFill>
                            <a:srgbClr val="000000"/>
                          </a:solidFill>
                          <a:cs typeface="+mn-lt"/>
                        </a:rPr>
                        <a:t> </a:t>
                      </a:r>
                      <a:endParaRPr lang="en-US" altLang="en-US" sz="1600" b="1">
                        <a:solidFill>
                          <a:srgbClr val="000000"/>
                        </a:solidFill>
                        <a:ea typeface="Times New Roman" panose="02020603050405020304" charset="0"/>
                        <a:cs typeface="+mn-lt"/>
                      </a:endParaRPr>
                    </a:p>
                  </a:txBody>
                  <a:tcPr marL="68580" marR="68580" marT="0" marB="0" vert="horz" anchor="ctr" anchorCtr="0">
                    <a:lnL>
                      <a:noFill/>
                    </a:lnL>
                    <a:lnR>
                      <a:noFill/>
                    </a:lnR>
                    <a:lnT cap="flat">
                      <a:noFill/>
                    </a:lnT>
                    <a:lnB cap="flat">
                      <a:noFill/>
                    </a:lnB>
                    <a:lnTlToBr>
                      <a:noFill/>
                    </a:lnTlToBr>
                    <a:lnBlToTr>
                      <a:noFill/>
                    </a:lnBlToTr>
                    <a:solidFill>
                      <a:srgbClr val="FFFFFF"/>
                    </a:solidFill>
                  </a:tcPr>
                </a:tc>
                <a:tc>
                  <a:txBody>
                    <a:bodyPr/>
                    <a:p>
                      <a:pPr indent="0" algn="ctr">
                        <a:buNone/>
                      </a:pPr>
                      <a:r>
                        <a:rPr lang="en-US" sz="1600" b="1">
                          <a:solidFill>
                            <a:srgbClr val="000000"/>
                          </a:solidFill>
                          <a:cs typeface="+mn-lt"/>
                        </a:rPr>
                        <a:t>√</a:t>
                      </a:r>
                      <a:endParaRPr lang="en-US" altLang="en-US" sz="1600" b="1">
                        <a:solidFill>
                          <a:srgbClr val="000000"/>
                        </a:solidFill>
                        <a:ea typeface="Times New Roman" panose="02020603050405020304" charset="0"/>
                        <a:cs typeface="+mn-lt"/>
                      </a:endParaRPr>
                    </a:p>
                  </a:txBody>
                  <a:tcPr marL="68580" marR="68580" marT="0" marB="0" vert="horz" anchor="ctr" anchorCtr="0">
                    <a:lnL>
                      <a:noFill/>
                    </a:lnL>
                    <a:lnR>
                      <a:noFill/>
                    </a:lnR>
                    <a:lnT cap="flat">
                      <a:noFill/>
                    </a:lnT>
                    <a:lnB cap="flat">
                      <a:noFill/>
                    </a:lnB>
                    <a:lnTlToBr>
                      <a:noFill/>
                    </a:lnTlToBr>
                    <a:lnBlToTr>
                      <a:noFill/>
                    </a:lnBlToTr>
                    <a:solidFill>
                      <a:srgbClr val="FFFFFF"/>
                    </a:solidFill>
                  </a:tcPr>
                </a:tc>
                <a:tc>
                  <a:txBody>
                    <a:bodyPr/>
                    <a:p>
                      <a:pPr indent="0" algn="ctr">
                        <a:buNone/>
                      </a:pPr>
                      <a:r>
                        <a:rPr lang="en-US" sz="1600" b="1">
                          <a:solidFill>
                            <a:srgbClr val="000000"/>
                          </a:solidFill>
                          <a:cs typeface="+mn-lt"/>
                        </a:rPr>
                        <a:t>√</a:t>
                      </a:r>
                      <a:endParaRPr lang="en-US" altLang="en-US" sz="1600" b="1">
                        <a:solidFill>
                          <a:srgbClr val="000000"/>
                        </a:solidFill>
                        <a:ea typeface="Times New Roman" panose="02020603050405020304" charset="0"/>
                        <a:cs typeface="+mn-lt"/>
                      </a:endParaRPr>
                    </a:p>
                  </a:txBody>
                  <a:tcPr marL="68580" marR="68580" marT="0" marB="0" vert="horz" anchor="ctr" anchorCtr="0">
                    <a:lnL>
                      <a:noFill/>
                    </a:lnL>
                    <a:lnR>
                      <a:noFill/>
                    </a:lnR>
                    <a:lnT cap="flat">
                      <a:noFill/>
                    </a:lnT>
                    <a:lnB cap="flat">
                      <a:noFill/>
                    </a:lnB>
                    <a:lnTlToBr>
                      <a:noFill/>
                    </a:lnTlToBr>
                    <a:lnBlToTr>
                      <a:noFill/>
                    </a:lnBlToTr>
                    <a:solidFill>
                      <a:srgbClr val="FFFFFF"/>
                    </a:solidFill>
                  </a:tcPr>
                </a:tc>
                <a:tc>
                  <a:txBody>
                    <a:bodyPr/>
                    <a:p>
                      <a:pPr indent="0" algn="ctr">
                        <a:buNone/>
                      </a:pPr>
                      <a:r>
                        <a:rPr lang="en-US" sz="1600" b="1">
                          <a:solidFill>
                            <a:srgbClr val="000000"/>
                          </a:solidFill>
                          <a:cs typeface="+mn-lt"/>
                        </a:rPr>
                        <a:t> </a:t>
                      </a:r>
                      <a:endParaRPr lang="en-US" altLang="en-US" sz="1600" b="1">
                        <a:solidFill>
                          <a:srgbClr val="000000"/>
                        </a:solidFill>
                        <a:ea typeface="Times New Roman" panose="02020603050405020304" charset="0"/>
                        <a:cs typeface="+mn-lt"/>
                      </a:endParaRPr>
                    </a:p>
                  </a:txBody>
                  <a:tcPr marL="68580" marR="68580" marT="0" marB="0" vert="horz" anchor="ctr" anchorCtr="0">
                    <a:lnL>
                      <a:noFill/>
                    </a:lnL>
                    <a:lnR>
                      <a:noFill/>
                    </a:lnR>
                    <a:lnT cap="flat">
                      <a:noFill/>
                    </a:lnT>
                    <a:lnB cap="flat">
                      <a:noFill/>
                    </a:lnB>
                    <a:lnTlToBr>
                      <a:noFill/>
                    </a:lnTlToBr>
                    <a:lnBlToTr>
                      <a:noFill/>
                    </a:lnBlToTr>
                    <a:solidFill>
                      <a:srgbClr val="FFFFFF"/>
                    </a:solidFill>
                  </a:tcPr>
                </a:tc>
                <a:tc>
                  <a:txBody>
                    <a:bodyPr/>
                    <a:p>
                      <a:pPr indent="0" algn="ctr">
                        <a:buNone/>
                      </a:pPr>
                      <a:r>
                        <a:rPr lang="en-US" sz="1600" b="1">
                          <a:solidFill>
                            <a:srgbClr val="000000"/>
                          </a:solidFill>
                          <a:cs typeface="+mn-lt"/>
                        </a:rPr>
                        <a:t> </a:t>
                      </a:r>
                      <a:endParaRPr lang="en-US" altLang="en-US" sz="1600" b="1">
                        <a:solidFill>
                          <a:srgbClr val="000000"/>
                        </a:solidFill>
                        <a:ea typeface="Times New Roman" panose="02020603050405020304" charset="0"/>
                        <a:cs typeface="+mn-lt"/>
                      </a:endParaRPr>
                    </a:p>
                  </a:txBody>
                  <a:tcPr marL="68580" marR="68580" marT="0" marB="0" vert="horz" anchor="ctr" anchorCtr="0">
                    <a:lnL>
                      <a:noFill/>
                    </a:lnL>
                    <a:lnR>
                      <a:noFill/>
                    </a:lnR>
                    <a:lnT cap="flat">
                      <a:noFill/>
                    </a:lnT>
                    <a:lnB cap="flat">
                      <a:noFill/>
                    </a:lnB>
                    <a:lnTlToBr>
                      <a:noFill/>
                    </a:lnTlToBr>
                    <a:lnBlToTr>
                      <a:noFill/>
                    </a:lnBlToTr>
                    <a:solidFill>
                      <a:srgbClr val="FFFFFF"/>
                    </a:solidFill>
                  </a:tcPr>
                </a:tc>
                <a:tc>
                  <a:txBody>
                    <a:bodyPr/>
                    <a:p>
                      <a:pPr indent="0" algn="ctr">
                        <a:buNone/>
                      </a:pPr>
                      <a:r>
                        <a:rPr lang="en-US" sz="1600" b="1">
                          <a:solidFill>
                            <a:srgbClr val="000000"/>
                          </a:solidFill>
                          <a:cs typeface="+mn-lt"/>
                        </a:rPr>
                        <a:t> </a:t>
                      </a:r>
                      <a:endParaRPr lang="en-US" altLang="en-US" sz="1600" b="1">
                        <a:solidFill>
                          <a:srgbClr val="000000"/>
                        </a:solidFill>
                        <a:ea typeface="Times New Roman" panose="02020603050405020304" charset="0"/>
                        <a:cs typeface="+mn-lt"/>
                      </a:endParaRPr>
                    </a:p>
                  </a:txBody>
                  <a:tcPr marL="68580" marR="68580" marT="0" marB="0" vert="horz" anchor="ctr" anchorCtr="0">
                    <a:lnL>
                      <a:noFill/>
                    </a:lnL>
                    <a:lnR>
                      <a:noFill/>
                    </a:lnR>
                    <a:lnT cap="flat">
                      <a:noFill/>
                    </a:lnT>
                    <a:lnB cap="flat">
                      <a:noFill/>
                    </a:lnB>
                    <a:lnTlToBr>
                      <a:noFill/>
                    </a:lnTlToBr>
                    <a:lnBlToTr>
                      <a:noFill/>
                    </a:lnBlToTr>
                    <a:solidFill>
                      <a:srgbClr val="FFFFFF"/>
                    </a:solidFill>
                  </a:tcPr>
                </a:tc>
                <a:tc>
                  <a:txBody>
                    <a:bodyPr/>
                    <a:p>
                      <a:pPr indent="0" algn="ctr">
                        <a:buNone/>
                      </a:pPr>
                      <a:r>
                        <a:rPr lang="en-US" sz="1600" b="1">
                          <a:solidFill>
                            <a:srgbClr val="000000"/>
                          </a:solidFill>
                          <a:cs typeface="+mn-lt"/>
                        </a:rPr>
                        <a:t> </a:t>
                      </a:r>
                      <a:endParaRPr lang="en-US" altLang="en-US" sz="1600" b="1">
                        <a:solidFill>
                          <a:srgbClr val="000000"/>
                        </a:solidFill>
                        <a:ea typeface="Times New Roman" panose="02020603050405020304" charset="0"/>
                        <a:cs typeface="+mn-lt"/>
                      </a:endParaRPr>
                    </a:p>
                  </a:txBody>
                  <a:tcPr marL="68580" marR="68580" marT="0" marB="0" vert="horz" anchor="ctr" anchorCtr="0">
                    <a:lnL>
                      <a:noFill/>
                    </a:lnL>
                    <a:lnR cap="flat">
                      <a:noFill/>
                    </a:lnR>
                    <a:lnT cap="flat">
                      <a:noFill/>
                    </a:lnT>
                    <a:lnB cap="flat">
                      <a:noFill/>
                    </a:lnB>
                    <a:lnTlToBr>
                      <a:noFill/>
                    </a:lnTlToBr>
                    <a:lnBlToTr>
                      <a:noFill/>
                    </a:lnBlToTr>
                    <a:solidFill>
                      <a:srgbClr val="FFFFFF"/>
                    </a:solidFill>
                  </a:tcPr>
                </a:tc>
              </a:tr>
              <a:tr h="287655">
                <a:tc>
                  <a:txBody>
                    <a:bodyPr/>
                    <a:p>
                      <a:pPr indent="0" algn="ctr">
                        <a:buNone/>
                      </a:pPr>
                      <a:r>
                        <a:rPr lang="en-US" sz="1600" b="1">
                          <a:solidFill>
                            <a:srgbClr val="000000"/>
                          </a:solidFill>
                          <a:cs typeface="+mn-lt"/>
                        </a:rPr>
                        <a:t>Formation properties</a:t>
                      </a:r>
                      <a:r>
                        <a:rPr lang="en-US" sz="1600" b="1">
                          <a:solidFill>
                            <a:srgbClr val="000000"/>
                          </a:solidFill>
                          <a:ea typeface="宋体" panose="02010600030101010101" pitchFamily="2" charset="-122"/>
                          <a:cs typeface="+mn-lt"/>
                        </a:rPr>
                        <a:t>,</a:t>
                      </a:r>
                      <a:r>
                        <a:rPr lang="en-US" sz="1600" b="1">
                          <a:solidFill>
                            <a:srgbClr val="000000"/>
                          </a:solidFill>
                          <a:cs typeface="+mn-lt"/>
                        </a:rPr>
                        <a:t>DT; GR</a:t>
                      </a:r>
                      <a:endParaRPr lang="en-US" altLang="en-US" sz="1600" b="1">
                        <a:solidFill>
                          <a:srgbClr val="000000"/>
                        </a:solidFill>
                        <a:ea typeface="Times New Roman" panose="02020603050405020304" charset="0"/>
                        <a:cs typeface="+mn-lt"/>
                      </a:endParaRPr>
                    </a:p>
                  </a:txBody>
                  <a:tcPr marL="68580" marR="68580" marT="0" marB="0" vert="horz" anchor="ctr" anchorCtr="0">
                    <a:lnL>
                      <a:noFill/>
                    </a:lnL>
                    <a:lnR>
                      <a:noFill/>
                    </a:lnR>
                    <a:lnT cap="flat">
                      <a:noFill/>
                    </a:lnT>
                    <a:lnB cap="flat">
                      <a:noFill/>
                    </a:lnB>
                    <a:lnTlToBr>
                      <a:noFill/>
                    </a:lnTlToBr>
                    <a:lnBlToTr>
                      <a:noFill/>
                    </a:lnBlToTr>
                    <a:solidFill>
                      <a:srgbClr val="FFFFFF"/>
                    </a:solidFill>
                  </a:tcPr>
                </a:tc>
                <a:tc>
                  <a:txBody>
                    <a:bodyPr/>
                    <a:p>
                      <a:pPr indent="0" algn="ctr">
                        <a:buNone/>
                      </a:pPr>
                      <a:r>
                        <a:rPr lang="en-US" sz="1600" b="1">
                          <a:solidFill>
                            <a:srgbClr val="000000"/>
                          </a:solidFill>
                          <a:cs typeface="+mn-lt"/>
                        </a:rPr>
                        <a:t> </a:t>
                      </a:r>
                      <a:endParaRPr lang="en-US" altLang="en-US" sz="1600" b="1">
                        <a:solidFill>
                          <a:srgbClr val="000000"/>
                        </a:solidFill>
                        <a:ea typeface="Times New Roman" panose="02020603050405020304" charset="0"/>
                        <a:cs typeface="+mn-lt"/>
                      </a:endParaRPr>
                    </a:p>
                  </a:txBody>
                  <a:tcPr marL="68580" marR="68580" marT="0" marB="0" vert="horz" anchor="ctr" anchorCtr="0">
                    <a:lnL>
                      <a:noFill/>
                    </a:lnL>
                    <a:lnR>
                      <a:noFill/>
                    </a:lnR>
                    <a:lnT cap="flat">
                      <a:noFill/>
                    </a:lnT>
                    <a:lnB cap="flat">
                      <a:noFill/>
                    </a:lnB>
                    <a:lnTlToBr>
                      <a:noFill/>
                    </a:lnTlToBr>
                    <a:lnBlToTr>
                      <a:noFill/>
                    </a:lnBlToTr>
                    <a:solidFill>
                      <a:srgbClr val="FFFFFF"/>
                    </a:solidFill>
                  </a:tcPr>
                </a:tc>
                <a:tc>
                  <a:txBody>
                    <a:bodyPr/>
                    <a:p>
                      <a:pPr indent="0" algn="ctr">
                        <a:buNone/>
                      </a:pPr>
                      <a:r>
                        <a:rPr lang="en-US" sz="1600" b="1">
                          <a:solidFill>
                            <a:srgbClr val="000000"/>
                          </a:solidFill>
                          <a:cs typeface="+mn-lt"/>
                        </a:rPr>
                        <a:t> </a:t>
                      </a:r>
                      <a:endParaRPr lang="en-US" altLang="en-US" sz="1600" b="1">
                        <a:solidFill>
                          <a:srgbClr val="000000"/>
                        </a:solidFill>
                        <a:ea typeface="Times New Roman" panose="02020603050405020304" charset="0"/>
                        <a:cs typeface="+mn-lt"/>
                      </a:endParaRPr>
                    </a:p>
                  </a:txBody>
                  <a:tcPr marL="68580" marR="68580" marT="0" marB="0" vert="horz" anchor="ctr" anchorCtr="0">
                    <a:lnL>
                      <a:noFill/>
                    </a:lnL>
                    <a:lnR>
                      <a:noFill/>
                    </a:lnR>
                    <a:lnT cap="flat">
                      <a:noFill/>
                    </a:lnT>
                    <a:lnB cap="flat">
                      <a:noFill/>
                    </a:lnB>
                    <a:lnTlToBr>
                      <a:noFill/>
                    </a:lnTlToBr>
                    <a:lnBlToTr>
                      <a:noFill/>
                    </a:lnBlToTr>
                    <a:solidFill>
                      <a:srgbClr val="FFFFFF"/>
                    </a:solidFill>
                  </a:tcPr>
                </a:tc>
                <a:tc>
                  <a:txBody>
                    <a:bodyPr/>
                    <a:p>
                      <a:pPr indent="0" algn="ctr">
                        <a:buNone/>
                      </a:pPr>
                      <a:r>
                        <a:rPr lang="en-US" sz="1600" b="1">
                          <a:solidFill>
                            <a:srgbClr val="000000"/>
                          </a:solidFill>
                          <a:cs typeface="+mn-lt"/>
                        </a:rPr>
                        <a:t> </a:t>
                      </a:r>
                      <a:endParaRPr lang="en-US" altLang="en-US" sz="1600" b="1">
                        <a:solidFill>
                          <a:srgbClr val="000000"/>
                        </a:solidFill>
                        <a:ea typeface="Times New Roman" panose="02020603050405020304" charset="0"/>
                        <a:cs typeface="+mn-lt"/>
                      </a:endParaRPr>
                    </a:p>
                  </a:txBody>
                  <a:tcPr marL="68580" marR="68580" marT="0" marB="0" vert="horz" anchor="ctr" anchorCtr="0">
                    <a:lnL>
                      <a:noFill/>
                    </a:lnL>
                    <a:lnR>
                      <a:noFill/>
                    </a:lnR>
                    <a:lnT cap="flat">
                      <a:noFill/>
                    </a:lnT>
                    <a:lnB cap="flat">
                      <a:noFill/>
                    </a:lnB>
                    <a:lnTlToBr>
                      <a:noFill/>
                    </a:lnTlToBr>
                    <a:lnBlToTr>
                      <a:noFill/>
                    </a:lnBlToTr>
                    <a:solidFill>
                      <a:srgbClr val="FFFFFF"/>
                    </a:solidFill>
                  </a:tcPr>
                </a:tc>
                <a:tc>
                  <a:txBody>
                    <a:bodyPr/>
                    <a:p>
                      <a:pPr indent="0" algn="ctr">
                        <a:buNone/>
                      </a:pPr>
                      <a:r>
                        <a:rPr lang="en-US" sz="1600" b="1">
                          <a:solidFill>
                            <a:srgbClr val="000000"/>
                          </a:solidFill>
                          <a:cs typeface="+mn-lt"/>
                        </a:rPr>
                        <a:t>√</a:t>
                      </a:r>
                      <a:endParaRPr lang="en-US" altLang="en-US" sz="1600" b="1">
                        <a:solidFill>
                          <a:srgbClr val="000000"/>
                        </a:solidFill>
                        <a:ea typeface="Times New Roman" panose="02020603050405020304" charset="0"/>
                        <a:cs typeface="+mn-lt"/>
                      </a:endParaRPr>
                    </a:p>
                  </a:txBody>
                  <a:tcPr marL="68580" marR="68580" marT="0" marB="0" vert="horz" anchor="ctr" anchorCtr="0">
                    <a:lnL>
                      <a:noFill/>
                    </a:lnL>
                    <a:lnR>
                      <a:noFill/>
                    </a:lnR>
                    <a:lnT cap="flat">
                      <a:noFill/>
                    </a:lnT>
                    <a:lnB cap="flat">
                      <a:noFill/>
                    </a:lnB>
                    <a:lnTlToBr>
                      <a:noFill/>
                    </a:lnTlToBr>
                    <a:lnBlToTr>
                      <a:noFill/>
                    </a:lnBlToTr>
                    <a:solidFill>
                      <a:srgbClr val="FFFFFF"/>
                    </a:solidFill>
                  </a:tcPr>
                </a:tc>
                <a:tc>
                  <a:txBody>
                    <a:bodyPr/>
                    <a:p>
                      <a:pPr indent="0" algn="ctr">
                        <a:buNone/>
                      </a:pPr>
                      <a:r>
                        <a:rPr lang="en-US" sz="1600" b="1">
                          <a:solidFill>
                            <a:srgbClr val="000000"/>
                          </a:solidFill>
                          <a:cs typeface="+mn-lt"/>
                        </a:rPr>
                        <a:t>√</a:t>
                      </a:r>
                      <a:endParaRPr lang="en-US" altLang="en-US" sz="1600" b="1">
                        <a:solidFill>
                          <a:srgbClr val="000000"/>
                        </a:solidFill>
                        <a:ea typeface="Times New Roman" panose="02020603050405020304" charset="0"/>
                        <a:cs typeface="+mn-lt"/>
                      </a:endParaRPr>
                    </a:p>
                  </a:txBody>
                  <a:tcPr marL="68580" marR="68580" marT="0" marB="0" vert="horz" anchor="ctr" anchorCtr="0">
                    <a:lnL>
                      <a:noFill/>
                    </a:lnL>
                    <a:lnR>
                      <a:noFill/>
                    </a:lnR>
                    <a:lnT cap="flat">
                      <a:noFill/>
                    </a:lnT>
                    <a:lnB cap="flat">
                      <a:noFill/>
                    </a:lnB>
                    <a:lnTlToBr>
                      <a:noFill/>
                    </a:lnTlToBr>
                    <a:lnBlToTr>
                      <a:noFill/>
                    </a:lnBlToTr>
                    <a:solidFill>
                      <a:srgbClr val="FFFFFF"/>
                    </a:solidFill>
                  </a:tcPr>
                </a:tc>
                <a:tc>
                  <a:txBody>
                    <a:bodyPr/>
                    <a:p>
                      <a:pPr indent="0" algn="ctr">
                        <a:buNone/>
                      </a:pPr>
                      <a:r>
                        <a:rPr lang="en-US" sz="1600" b="1">
                          <a:solidFill>
                            <a:srgbClr val="000000"/>
                          </a:solidFill>
                          <a:cs typeface="+mn-lt"/>
                        </a:rPr>
                        <a:t>√</a:t>
                      </a:r>
                      <a:endParaRPr lang="en-US" altLang="en-US" sz="1600" b="1">
                        <a:solidFill>
                          <a:srgbClr val="000000"/>
                        </a:solidFill>
                        <a:ea typeface="Times New Roman" panose="02020603050405020304" charset="0"/>
                        <a:cs typeface="+mn-lt"/>
                      </a:endParaRPr>
                    </a:p>
                  </a:txBody>
                  <a:tcPr marL="68580" marR="68580" marT="0" marB="0" vert="horz" anchor="ctr" anchorCtr="0">
                    <a:lnL>
                      <a:noFill/>
                    </a:lnL>
                    <a:lnR>
                      <a:noFill/>
                    </a:lnR>
                    <a:lnT cap="flat">
                      <a:noFill/>
                    </a:lnT>
                    <a:lnB cap="flat">
                      <a:noFill/>
                    </a:lnB>
                    <a:lnTlToBr>
                      <a:noFill/>
                    </a:lnTlToBr>
                    <a:lnBlToTr>
                      <a:noFill/>
                    </a:lnBlToTr>
                    <a:solidFill>
                      <a:srgbClr val="FFFFFF"/>
                    </a:solidFill>
                  </a:tcPr>
                </a:tc>
                <a:tc>
                  <a:txBody>
                    <a:bodyPr/>
                    <a:p>
                      <a:pPr indent="0" algn="ctr">
                        <a:buNone/>
                      </a:pPr>
                      <a:r>
                        <a:rPr lang="en-US" sz="1600" b="1">
                          <a:solidFill>
                            <a:srgbClr val="000000"/>
                          </a:solidFill>
                          <a:cs typeface="+mn-lt"/>
                        </a:rPr>
                        <a:t>√</a:t>
                      </a:r>
                      <a:endParaRPr lang="en-US" altLang="en-US" sz="1600" b="1">
                        <a:solidFill>
                          <a:srgbClr val="000000"/>
                        </a:solidFill>
                        <a:ea typeface="Times New Roman" panose="02020603050405020304" charset="0"/>
                        <a:cs typeface="+mn-lt"/>
                      </a:endParaRPr>
                    </a:p>
                  </a:txBody>
                  <a:tcPr marL="68580" marR="68580" marT="0" marB="0" vert="horz" anchor="ctr" anchorCtr="0">
                    <a:lnL>
                      <a:noFill/>
                    </a:lnL>
                    <a:lnR>
                      <a:noFill/>
                    </a:lnR>
                    <a:lnT cap="flat">
                      <a:noFill/>
                    </a:lnT>
                    <a:lnB cap="flat">
                      <a:noFill/>
                    </a:lnB>
                    <a:lnTlToBr>
                      <a:noFill/>
                    </a:lnTlToBr>
                    <a:lnBlToTr>
                      <a:noFill/>
                    </a:lnBlToTr>
                    <a:solidFill>
                      <a:srgbClr val="FFFFFF"/>
                    </a:solidFill>
                  </a:tcPr>
                </a:tc>
                <a:tc>
                  <a:txBody>
                    <a:bodyPr/>
                    <a:p>
                      <a:pPr indent="0" algn="ctr">
                        <a:buNone/>
                      </a:pPr>
                      <a:r>
                        <a:rPr lang="en-US" sz="1600" b="1">
                          <a:solidFill>
                            <a:srgbClr val="000000"/>
                          </a:solidFill>
                          <a:cs typeface="+mn-lt"/>
                        </a:rPr>
                        <a:t> </a:t>
                      </a:r>
                      <a:endParaRPr lang="en-US" altLang="en-US" sz="1600" b="1">
                        <a:solidFill>
                          <a:srgbClr val="000000"/>
                        </a:solidFill>
                        <a:ea typeface="Times New Roman" panose="02020603050405020304" charset="0"/>
                        <a:cs typeface="+mn-lt"/>
                      </a:endParaRPr>
                    </a:p>
                  </a:txBody>
                  <a:tcPr marL="68580" marR="68580" marT="0" marB="0" vert="horz" anchor="ctr" anchorCtr="0">
                    <a:lnL>
                      <a:noFill/>
                    </a:lnL>
                    <a:lnR cap="flat">
                      <a:noFill/>
                    </a:lnR>
                    <a:lnT cap="flat">
                      <a:noFill/>
                    </a:lnT>
                    <a:lnB cap="flat">
                      <a:noFill/>
                    </a:lnB>
                    <a:lnTlToBr>
                      <a:noFill/>
                    </a:lnTlToBr>
                    <a:lnBlToTr>
                      <a:noFill/>
                    </a:lnBlToTr>
                    <a:solidFill>
                      <a:srgbClr val="FFFFFF"/>
                    </a:solidFill>
                  </a:tcPr>
                </a:tc>
              </a:tr>
              <a:tr h="287655">
                <a:tc>
                  <a:txBody>
                    <a:bodyPr/>
                    <a:p>
                      <a:pPr indent="0" algn="ctr">
                        <a:buNone/>
                      </a:pPr>
                      <a:r>
                        <a:rPr lang="en-US" sz="1600" b="1">
                          <a:solidFill>
                            <a:srgbClr val="000000"/>
                          </a:solidFill>
                          <a:cs typeface="+mn-lt"/>
                        </a:rPr>
                        <a:t>Bit diameter, </a:t>
                      </a:r>
                      <a:r>
                        <a:rPr lang="en-US" sz="1600" b="1" i="1">
                          <a:solidFill>
                            <a:srgbClr val="000000"/>
                          </a:solidFill>
                          <a:cs typeface="+mn-lt"/>
                        </a:rPr>
                        <a:t>D</a:t>
                      </a:r>
                      <a:r>
                        <a:rPr lang="en-US" sz="1600" b="1">
                          <a:solidFill>
                            <a:srgbClr val="000000"/>
                          </a:solidFill>
                          <a:ea typeface="宋体" panose="02010600030101010101" pitchFamily="2" charset="-122"/>
                          <a:cs typeface="+mn-lt"/>
                        </a:rPr>
                        <a:t>(inch)</a:t>
                      </a:r>
                      <a:endParaRPr lang="en-US" altLang="en-US" sz="1600" b="1">
                        <a:solidFill>
                          <a:srgbClr val="000000"/>
                        </a:solidFill>
                        <a:ea typeface="Times New Roman" panose="02020603050405020304" charset="0"/>
                        <a:cs typeface="+mn-lt"/>
                      </a:endParaRPr>
                    </a:p>
                  </a:txBody>
                  <a:tcPr marL="68580" marR="68580" marT="0" marB="0" vert="horz" anchor="ctr" anchorCtr="0">
                    <a:lnL>
                      <a:noFill/>
                    </a:lnL>
                    <a:lnR>
                      <a:noFill/>
                    </a:lnR>
                    <a:lnT cap="flat">
                      <a:noFill/>
                    </a:lnT>
                    <a:lnB cap="flat">
                      <a:noFill/>
                    </a:lnB>
                    <a:lnTlToBr>
                      <a:noFill/>
                    </a:lnTlToBr>
                    <a:lnBlToTr>
                      <a:noFill/>
                    </a:lnBlToTr>
                    <a:solidFill>
                      <a:srgbClr val="FFFFFF"/>
                    </a:solidFill>
                  </a:tcPr>
                </a:tc>
                <a:tc>
                  <a:txBody>
                    <a:bodyPr/>
                    <a:p>
                      <a:pPr indent="0" algn="ctr">
                        <a:buNone/>
                      </a:pPr>
                      <a:r>
                        <a:rPr lang="en-US" sz="1600" b="1">
                          <a:solidFill>
                            <a:srgbClr val="000000"/>
                          </a:solidFill>
                          <a:cs typeface="+mn-lt"/>
                        </a:rPr>
                        <a:t>√</a:t>
                      </a:r>
                      <a:endParaRPr lang="en-US" altLang="en-US" sz="1600" b="1">
                        <a:solidFill>
                          <a:srgbClr val="000000"/>
                        </a:solidFill>
                        <a:ea typeface="Times New Roman" panose="02020603050405020304" charset="0"/>
                        <a:cs typeface="+mn-lt"/>
                      </a:endParaRPr>
                    </a:p>
                  </a:txBody>
                  <a:tcPr marL="68580" marR="68580" marT="0" marB="0" vert="horz" anchor="ctr" anchorCtr="0">
                    <a:lnL>
                      <a:noFill/>
                    </a:lnL>
                    <a:lnR>
                      <a:noFill/>
                    </a:lnR>
                    <a:lnT cap="flat">
                      <a:noFill/>
                    </a:lnT>
                    <a:lnB cap="flat">
                      <a:noFill/>
                    </a:lnB>
                    <a:lnTlToBr>
                      <a:noFill/>
                    </a:lnTlToBr>
                    <a:lnBlToTr>
                      <a:noFill/>
                    </a:lnBlToTr>
                    <a:solidFill>
                      <a:srgbClr val="FFFFFF"/>
                    </a:solidFill>
                  </a:tcPr>
                </a:tc>
                <a:tc>
                  <a:txBody>
                    <a:bodyPr/>
                    <a:p>
                      <a:pPr indent="0" algn="ctr">
                        <a:buNone/>
                      </a:pPr>
                      <a:r>
                        <a:rPr lang="en-US" sz="1600" b="1">
                          <a:solidFill>
                            <a:srgbClr val="000000"/>
                          </a:solidFill>
                          <a:cs typeface="+mn-lt"/>
                        </a:rPr>
                        <a:t>√</a:t>
                      </a:r>
                      <a:endParaRPr lang="en-US" altLang="en-US" sz="1600" b="1">
                        <a:solidFill>
                          <a:srgbClr val="000000"/>
                        </a:solidFill>
                        <a:ea typeface="Times New Roman" panose="02020603050405020304" charset="0"/>
                        <a:cs typeface="+mn-lt"/>
                      </a:endParaRPr>
                    </a:p>
                  </a:txBody>
                  <a:tcPr marL="68580" marR="68580" marT="0" marB="0" vert="horz" anchor="ctr" anchorCtr="0">
                    <a:lnL>
                      <a:noFill/>
                    </a:lnL>
                    <a:lnR>
                      <a:noFill/>
                    </a:lnR>
                    <a:lnT cap="flat">
                      <a:noFill/>
                    </a:lnT>
                    <a:lnB cap="flat">
                      <a:noFill/>
                    </a:lnB>
                    <a:lnTlToBr>
                      <a:noFill/>
                    </a:lnTlToBr>
                    <a:lnBlToTr>
                      <a:noFill/>
                    </a:lnBlToTr>
                    <a:solidFill>
                      <a:srgbClr val="FFFFFF"/>
                    </a:solidFill>
                  </a:tcPr>
                </a:tc>
                <a:tc>
                  <a:txBody>
                    <a:bodyPr/>
                    <a:p>
                      <a:pPr indent="0" algn="ctr">
                        <a:buNone/>
                      </a:pPr>
                      <a:r>
                        <a:rPr lang="en-US" sz="1600" b="1">
                          <a:solidFill>
                            <a:srgbClr val="000000"/>
                          </a:solidFill>
                          <a:cs typeface="+mn-lt"/>
                        </a:rPr>
                        <a:t>√</a:t>
                      </a:r>
                      <a:endParaRPr lang="en-US" altLang="en-US" sz="1600" b="1">
                        <a:solidFill>
                          <a:srgbClr val="000000"/>
                        </a:solidFill>
                        <a:ea typeface="Times New Roman" panose="02020603050405020304" charset="0"/>
                        <a:cs typeface="+mn-lt"/>
                      </a:endParaRPr>
                    </a:p>
                  </a:txBody>
                  <a:tcPr marL="68580" marR="68580" marT="0" marB="0" vert="horz" anchor="ctr" anchorCtr="0">
                    <a:lnL>
                      <a:noFill/>
                    </a:lnL>
                    <a:lnR>
                      <a:noFill/>
                    </a:lnR>
                    <a:lnT cap="flat">
                      <a:noFill/>
                    </a:lnT>
                    <a:lnB cap="flat">
                      <a:noFill/>
                    </a:lnB>
                    <a:lnTlToBr>
                      <a:noFill/>
                    </a:lnTlToBr>
                    <a:lnBlToTr>
                      <a:noFill/>
                    </a:lnBlToTr>
                    <a:solidFill>
                      <a:srgbClr val="FFFFFF"/>
                    </a:solidFill>
                  </a:tcPr>
                </a:tc>
                <a:tc>
                  <a:txBody>
                    <a:bodyPr/>
                    <a:p>
                      <a:pPr indent="0" algn="ctr">
                        <a:buNone/>
                      </a:pPr>
                      <a:r>
                        <a:rPr lang="en-US" sz="1600" b="1">
                          <a:solidFill>
                            <a:srgbClr val="000000"/>
                          </a:solidFill>
                          <a:cs typeface="+mn-lt"/>
                        </a:rPr>
                        <a:t>√</a:t>
                      </a:r>
                      <a:endParaRPr lang="en-US" altLang="en-US" sz="1600" b="1">
                        <a:solidFill>
                          <a:srgbClr val="000000"/>
                        </a:solidFill>
                        <a:ea typeface="Times New Roman" panose="02020603050405020304" charset="0"/>
                        <a:cs typeface="+mn-lt"/>
                      </a:endParaRPr>
                    </a:p>
                  </a:txBody>
                  <a:tcPr marL="68580" marR="68580" marT="0" marB="0" vert="horz" anchor="ctr" anchorCtr="0">
                    <a:lnL>
                      <a:noFill/>
                    </a:lnL>
                    <a:lnR>
                      <a:noFill/>
                    </a:lnR>
                    <a:lnT cap="flat">
                      <a:noFill/>
                    </a:lnT>
                    <a:lnB cap="flat">
                      <a:noFill/>
                    </a:lnB>
                    <a:lnTlToBr>
                      <a:noFill/>
                    </a:lnTlToBr>
                    <a:lnBlToTr>
                      <a:noFill/>
                    </a:lnBlToTr>
                    <a:solidFill>
                      <a:srgbClr val="FFFFFF"/>
                    </a:solidFill>
                  </a:tcPr>
                </a:tc>
                <a:tc>
                  <a:txBody>
                    <a:bodyPr/>
                    <a:p>
                      <a:pPr indent="0" algn="ctr">
                        <a:buNone/>
                      </a:pPr>
                      <a:r>
                        <a:rPr lang="en-US" sz="1600" b="1">
                          <a:solidFill>
                            <a:srgbClr val="000000"/>
                          </a:solidFill>
                          <a:cs typeface="+mn-lt"/>
                        </a:rPr>
                        <a:t>√</a:t>
                      </a:r>
                      <a:endParaRPr lang="en-US" altLang="en-US" sz="1600" b="1">
                        <a:solidFill>
                          <a:srgbClr val="000000"/>
                        </a:solidFill>
                        <a:ea typeface="Times New Roman" panose="02020603050405020304" charset="0"/>
                        <a:cs typeface="+mn-lt"/>
                      </a:endParaRPr>
                    </a:p>
                  </a:txBody>
                  <a:tcPr marL="68580" marR="68580" marT="0" marB="0" vert="horz" anchor="ctr" anchorCtr="0">
                    <a:lnL>
                      <a:noFill/>
                    </a:lnL>
                    <a:lnR>
                      <a:noFill/>
                    </a:lnR>
                    <a:lnT cap="flat">
                      <a:noFill/>
                    </a:lnT>
                    <a:lnB cap="flat">
                      <a:noFill/>
                    </a:lnB>
                    <a:lnTlToBr>
                      <a:noFill/>
                    </a:lnTlToBr>
                    <a:lnBlToTr>
                      <a:noFill/>
                    </a:lnBlToTr>
                    <a:solidFill>
                      <a:srgbClr val="FFFFFF"/>
                    </a:solidFill>
                  </a:tcPr>
                </a:tc>
                <a:tc>
                  <a:txBody>
                    <a:bodyPr/>
                    <a:p>
                      <a:pPr indent="0" algn="ctr">
                        <a:buNone/>
                      </a:pPr>
                      <a:r>
                        <a:rPr lang="en-US" sz="1600" b="1">
                          <a:solidFill>
                            <a:srgbClr val="000000"/>
                          </a:solidFill>
                          <a:cs typeface="+mn-lt"/>
                        </a:rPr>
                        <a:t>√</a:t>
                      </a:r>
                      <a:endParaRPr lang="en-US" altLang="en-US" sz="1600" b="1">
                        <a:solidFill>
                          <a:srgbClr val="000000"/>
                        </a:solidFill>
                        <a:ea typeface="Times New Roman" panose="02020603050405020304" charset="0"/>
                        <a:cs typeface="+mn-lt"/>
                      </a:endParaRPr>
                    </a:p>
                  </a:txBody>
                  <a:tcPr marL="68580" marR="68580" marT="0" marB="0" vert="horz" anchor="ctr" anchorCtr="0">
                    <a:lnL>
                      <a:noFill/>
                    </a:lnL>
                    <a:lnR>
                      <a:noFill/>
                    </a:lnR>
                    <a:lnT cap="flat">
                      <a:noFill/>
                    </a:lnT>
                    <a:lnB cap="flat">
                      <a:noFill/>
                    </a:lnB>
                    <a:lnTlToBr>
                      <a:noFill/>
                    </a:lnTlToBr>
                    <a:lnBlToTr>
                      <a:noFill/>
                    </a:lnBlToTr>
                    <a:solidFill>
                      <a:srgbClr val="FFFFFF"/>
                    </a:solidFill>
                  </a:tcPr>
                </a:tc>
                <a:tc>
                  <a:txBody>
                    <a:bodyPr/>
                    <a:p>
                      <a:pPr indent="0" algn="ctr">
                        <a:buNone/>
                      </a:pPr>
                      <a:r>
                        <a:rPr lang="en-US" sz="1600" b="1">
                          <a:solidFill>
                            <a:srgbClr val="000000"/>
                          </a:solidFill>
                          <a:cs typeface="+mn-lt"/>
                        </a:rPr>
                        <a:t>√</a:t>
                      </a:r>
                      <a:endParaRPr lang="en-US" altLang="en-US" sz="1600" b="1">
                        <a:solidFill>
                          <a:srgbClr val="000000"/>
                        </a:solidFill>
                        <a:ea typeface="Times New Roman" panose="02020603050405020304" charset="0"/>
                        <a:cs typeface="+mn-lt"/>
                      </a:endParaRPr>
                    </a:p>
                  </a:txBody>
                  <a:tcPr marL="68580" marR="68580" marT="0" marB="0" vert="horz" anchor="ctr" anchorCtr="0">
                    <a:lnL>
                      <a:noFill/>
                    </a:lnL>
                    <a:lnR>
                      <a:noFill/>
                    </a:lnR>
                    <a:lnT cap="flat">
                      <a:noFill/>
                    </a:lnT>
                    <a:lnB cap="flat">
                      <a:noFill/>
                    </a:lnB>
                    <a:lnTlToBr>
                      <a:noFill/>
                    </a:lnTlToBr>
                    <a:lnBlToTr>
                      <a:noFill/>
                    </a:lnBlToTr>
                    <a:solidFill>
                      <a:srgbClr val="FFFFFF"/>
                    </a:solidFill>
                  </a:tcPr>
                </a:tc>
                <a:tc>
                  <a:txBody>
                    <a:bodyPr/>
                    <a:p>
                      <a:pPr indent="0" algn="ctr">
                        <a:buNone/>
                      </a:pPr>
                      <a:r>
                        <a:rPr lang="en-US" sz="1600" b="1">
                          <a:solidFill>
                            <a:srgbClr val="000000"/>
                          </a:solidFill>
                          <a:cs typeface="+mn-lt"/>
                        </a:rPr>
                        <a:t> </a:t>
                      </a:r>
                      <a:endParaRPr lang="en-US" altLang="en-US" sz="1600" b="1">
                        <a:solidFill>
                          <a:srgbClr val="000000"/>
                        </a:solidFill>
                        <a:ea typeface="Times New Roman" panose="02020603050405020304" charset="0"/>
                        <a:cs typeface="+mn-lt"/>
                      </a:endParaRPr>
                    </a:p>
                  </a:txBody>
                  <a:tcPr marL="68580" marR="68580" marT="0" marB="0" vert="horz" anchor="ctr" anchorCtr="0">
                    <a:lnL>
                      <a:noFill/>
                    </a:lnL>
                    <a:lnR cap="flat">
                      <a:noFill/>
                    </a:lnR>
                    <a:lnT cap="flat">
                      <a:noFill/>
                    </a:lnT>
                    <a:lnB cap="flat">
                      <a:noFill/>
                    </a:lnB>
                    <a:lnTlToBr>
                      <a:noFill/>
                    </a:lnTlToBr>
                    <a:lnBlToTr>
                      <a:noFill/>
                    </a:lnBlToTr>
                    <a:solidFill>
                      <a:srgbClr val="FFFFFF"/>
                    </a:solidFill>
                  </a:tcPr>
                </a:tc>
              </a:tr>
              <a:tr h="287655">
                <a:tc>
                  <a:txBody>
                    <a:bodyPr/>
                    <a:p>
                      <a:pPr indent="0" algn="ctr">
                        <a:buNone/>
                      </a:pPr>
                      <a:r>
                        <a:rPr lang="en-US" sz="1600" b="1">
                          <a:solidFill>
                            <a:srgbClr val="000000"/>
                          </a:solidFill>
                          <a:cs typeface="+mn-lt"/>
                        </a:rPr>
                        <a:t>Depth,</a:t>
                      </a:r>
                      <a:r>
                        <a:rPr lang="en-US" sz="1600" b="1" i="1">
                          <a:solidFill>
                            <a:srgbClr val="000000"/>
                          </a:solidFill>
                          <a:ea typeface="宋体" panose="02010600030101010101" pitchFamily="2" charset="-122"/>
                          <a:cs typeface="+mn-lt"/>
                        </a:rPr>
                        <a:t>d(m)</a:t>
                      </a:r>
                      <a:endParaRPr lang="en-US" altLang="en-US" sz="1600" b="1">
                        <a:solidFill>
                          <a:srgbClr val="000000"/>
                        </a:solidFill>
                        <a:ea typeface="Times New Roman" panose="02020603050405020304" charset="0"/>
                        <a:cs typeface="+mn-lt"/>
                      </a:endParaRPr>
                    </a:p>
                  </a:txBody>
                  <a:tcPr marL="68580" marR="68580" marT="0" marB="0" vert="horz" anchor="ctr" anchorCtr="0">
                    <a:lnL>
                      <a:noFill/>
                    </a:lnL>
                    <a:lnR>
                      <a:noFill/>
                    </a:lnR>
                    <a:lnT cap="flat">
                      <a:noFill/>
                    </a:lnT>
                    <a:lnB w="190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600" b="1">
                          <a:solidFill>
                            <a:srgbClr val="000000"/>
                          </a:solidFill>
                          <a:cs typeface="+mn-lt"/>
                        </a:rPr>
                        <a:t> </a:t>
                      </a:r>
                      <a:endParaRPr lang="en-US" altLang="en-US" sz="1600" b="1">
                        <a:solidFill>
                          <a:srgbClr val="000000"/>
                        </a:solidFill>
                        <a:ea typeface="Times New Roman" panose="02020603050405020304" charset="0"/>
                        <a:cs typeface="+mn-lt"/>
                      </a:endParaRPr>
                    </a:p>
                  </a:txBody>
                  <a:tcPr marL="68580" marR="68580" marT="0" marB="0" vert="horz" anchor="ctr" anchorCtr="0">
                    <a:lnL>
                      <a:noFill/>
                    </a:lnL>
                    <a:lnR>
                      <a:noFill/>
                    </a:lnR>
                    <a:lnT cap="flat">
                      <a:noFill/>
                    </a:lnT>
                    <a:lnB w="190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600" b="1">
                          <a:solidFill>
                            <a:srgbClr val="000000"/>
                          </a:solidFill>
                          <a:cs typeface="+mn-lt"/>
                        </a:rPr>
                        <a:t> </a:t>
                      </a:r>
                      <a:endParaRPr lang="en-US" altLang="en-US" sz="1600" b="1">
                        <a:solidFill>
                          <a:srgbClr val="000000"/>
                        </a:solidFill>
                        <a:ea typeface="Times New Roman" panose="02020603050405020304" charset="0"/>
                        <a:cs typeface="+mn-lt"/>
                      </a:endParaRPr>
                    </a:p>
                  </a:txBody>
                  <a:tcPr marL="68580" marR="68580" marT="0" marB="0" vert="horz" anchor="ctr" anchorCtr="0">
                    <a:lnL>
                      <a:noFill/>
                    </a:lnL>
                    <a:lnR>
                      <a:noFill/>
                    </a:lnR>
                    <a:lnT cap="flat">
                      <a:noFill/>
                    </a:lnT>
                    <a:lnB w="190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600" b="1">
                          <a:solidFill>
                            <a:srgbClr val="000000"/>
                          </a:solidFill>
                          <a:cs typeface="+mn-lt"/>
                        </a:rPr>
                        <a:t> </a:t>
                      </a:r>
                      <a:endParaRPr lang="en-US" altLang="en-US" sz="1600" b="1">
                        <a:solidFill>
                          <a:srgbClr val="000000"/>
                        </a:solidFill>
                        <a:ea typeface="Times New Roman" panose="02020603050405020304" charset="0"/>
                        <a:cs typeface="+mn-lt"/>
                      </a:endParaRPr>
                    </a:p>
                  </a:txBody>
                  <a:tcPr marL="68580" marR="68580" marT="0" marB="0" vert="horz" anchor="ctr" anchorCtr="0">
                    <a:lnL>
                      <a:noFill/>
                    </a:lnL>
                    <a:lnR>
                      <a:noFill/>
                    </a:lnR>
                    <a:lnT cap="flat">
                      <a:noFill/>
                    </a:lnT>
                    <a:lnB w="190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600" b="1">
                          <a:solidFill>
                            <a:srgbClr val="000000"/>
                          </a:solidFill>
                          <a:cs typeface="+mn-lt"/>
                        </a:rPr>
                        <a:t>√</a:t>
                      </a:r>
                      <a:endParaRPr lang="en-US" altLang="en-US" sz="1600" b="1">
                        <a:solidFill>
                          <a:srgbClr val="000000"/>
                        </a:solidFill>
                        <a:ea typeface="Times New Roman" panose="02020603050405020304" charset="0"/>
                        <a:cs typeface="+mn-lt"/>
                      </a:endParaRPr>
                    </a:p>
                  </a:txBody>
                  <a:tcPr marL="68580" marR="68580" marT="0" marB="0" vert="horz" anchor="ctr" anchorCtr="0">
                    <a:lnL>
                      <a:noFill/>
                    </a:lnL>
                    <a:lnR>
                      <a:noFill/>
                    </a:lnR>
                    <a:lnT cap="flat">
                      <a:noFill/>
                    </a:lnT>
                    <a:lnB w="190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600" b="1">
                          <a:solidFill>
                            <a:srgbClr val="000000"/>
                          </a:solidFill>
                          <a:cs typeface="+mn-lt"/>
                        </a:rPr>
                        <a:t> </a:t>
                      </a:r>
                      <a:endParaRPr lang="en-US" altLang="en-US" sz="1600" b="1">
                        <a:solidFill>
                          <a:srgbClr val="000000"/>
                        </a:solidFill>
                        <a:ea typeface="Times New Roman" panose="02020603050405020304" charset="0"/>
                        <a:cs typeface="+mn-lt"/>
                      </a:endParaRPr>
                    </a:p>
                  </a:txBody>
                  <a:tcPr marL="68580" marR="68580" marT="0" marB="0" vert="horz" anchor="ctr" anchorCtr="0">
                    <a:lnL>
                      <a:noFill/>
                    </a:lnL>
                    <a:lnR>
                      <a:noFill/>
                    </a:lnR>
                    <a:lnT cap="flat">
                      <a:noFill/>
                    </a:lnT>
                    <a:lnB w="190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600" b="1">
                          <a:solidFill>
                            <a:srgbClr val="000000"/>
                          </a:solidFill>
                          <a:cs typeface="+mn-lt"/>
                        </a:rPr>
                        <a:t> </a:t>
                      </a:r>
                      <a:endParaRPr lang="en-US" altLang="en-US" sz="1600" b="1">
                        <a:solidFill>
                          <a:srgbClr val="000000"/>
                        </a:solidFill>
                        <a:ea typeface="Times New Roman" panose="02020603050405020304" charset="0"/>
                        <a:cs typeface="+mn-lt"/>
                      </a:endParaRPr>
                    </a:p>
                  </a:txBody>
                  <a:tcPr marL="68580" marR="68580" marT="0" marB="0" vert="horz" anchor="ctr" anchorCtr="0">
                    <a:lnL>
                      <a:noFill/>
                    </a:lnL>
                    <a:lnR>
                      <a:noFill/>
                    </a:lnR>
                    <a:lnT cap="flat">
                      <a:noFill/>
                    </a:lnT>
                    <a:lnB w="190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600" b="1">
                          <a:solidFill>
                            <a:srgbClr val="000000"/>
                          </a:solidFill>
                          <a:cs typeface="+mn-lt"/>
                        </a:rPr>
                        <a:t> </a:t>
                      </a:r>
                      <a:endParaRPr lang="en-US" altLang="en-US" sz="1600" b="1">
                        <a:solidFill>
                          <a:srgbClr val="000000"/>
                        </a:solidFill>
                        <a:ea typeface="Times New Roman" panose="02020603050405020304" charset="0"/>
                        <a:cs typeface="+mn-lt"/>
                      </a:endParaRPr>
                    </a:p>
                  </a:txBody>
                  <a:tcPr marL="68580" marR="68580" marT="0" marB="0" vert="horz" anchor="ctr" anchorCtr="0">
                    <a:lnL>
                      <a:noFill/>
                    </a:lnL>
                    <a:lnR>
                      <a:noFill/>
                    </a:lnR>
                    <a:lnT cap="flat">
                      <a:noFill/>
                    </a:lnT>
                    <a:lnB w="190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600" b="1">
                          <a:solidFill>
                            <a:srgbClr val="000000"/>
                          </a:solidFill>
                          <a:cs typeface="+mn-lt"/>
                        </a:rPr>
                        <a:t>√</a:t>
                      </a:r>
                      <a:endParaRPr lang="en-US" altLang="en-US" sz="1600" b="1">
                        <a:solidFill>
                          <a:srgbClr val="000000"/>
                        </a:solidFill>
                        <a:ea typeface="Times New Roman" panose="02020603050405020304" charset="0"/>
                        <a:cs typeface="+mn-lt"/>
                      </a:endParaRPr>
                    </a:p>
                  </a:txBody>
                  <a:tcPr marL="68580" marR="68580" marT="0" marB="0" vert="horz" anchor="ctr" anchorCtr="0">
                    <a:lnL>
                      <a:noFill/>
                    </a:lnL>
                    <a:lnR cap="flat">
                      <a:noFill/>
                    </a:lnR>
                    <a:lnT cap="flat">
                      <a:noFill/>
                    </a:lnT>
                    <a:lnB w="19050" cap="flat" cmpd="sng">
                      <a:solidFill>
                        <a:srgbClr val="000000"/>
                      </a:solidFill>
                      <a:prstDash val="solid"/>
                      <a:headEnd type="none" w="med" len="med"/>
                      <a:tailEnd type="none" w="med" len="med"/>
                    </a:lnB>
                    <a:lnTlToBr>
                      <a:noFill/>
                    </a:lnTlToBr>
                    <a:lnBlToTr>
                      <a:noFill/>
                    </a:lnBlToTr>
                    <a:solidFill>
                      <a:srgbClr val="FFFFFF"/>
                    </a:solidFill>
                  </a:tcPr>
                </a:tc>
              </a:tr>
            </a:tbl>
          </a:graphicData>
        </a:graphic>
      </p:graphicFrame>
      <p:pic>
        <p:nvPicPr>
          <p:cNvPr id="6" name="图片 5"/>
          <p:cNvPicPr/>
          <p:nvPr/>
        </p:nvPicPr>
        <p:blipFill>
          <a:blip r:embed="rId8"/>
          <a:stretch>
            <a:fillRect/>
          </a:stretch>
        </p:blipFill>
        <p:spPr>
          <a:xfrm>
            <a:off x="3470910" y="3536950"/>
            <a:ext cx="53340" cy="152400"/>
          </a:xfrm>
          <a:prstGeom prst="rect">
            <a:avLst/>
          </a:prstGeom>
          <a:noFill/>
          <a:ln w="9525">
            <a:noFill/>
          </a:ln>
        </p:spPr>
      </p:pic>
      <p:sp>
        <p:nvSpPr>
          <p:cNvPr id="7" name="文本框 6"/>
          <p:cNvSpPr txBox="1"/>
          <p:nvPr/>
        </p:nvSpPr>
        <p:spPr>
          <a:xfrm>
            <a:off x="4532630" y="1669415"/>
            <a:ext cx="7263765" cy="829945"/>
          </a:xfrm>
          <a:prstGeom prst="rect">
            <a:avLst/>
          </a:prstGeom>
          <a:noFill/>
        </p:spPr>
        <p:txBody>
          <a:bodyPr wrap="square" rtlCol="0">
            <a:spAutoFit/>
          </a:bodyPr>
          <a:p>
            <a:r>
              <a:rPr lang="zh-CN" altLang="en-US" sz="1600">
                <a:cs typeface="+mn-lt"/>
              </a:rPr>
              <a:t>Table1. Features in mechanistic ROP prediction models. A-H represent the Maurer, Warren,  Bourgoyne-Young, Hareland, Detournay, Motahhari, and the modified Bourgoyne-Young models respectively.</a:t>
            </a:r>
            <a:endParaRPr lang="zh-CN" altLang="en-US" sz="1600">
              <a:cs typeface="+mn-lt"/>
            </a:endParaRPr>
          </a:p>
        </p:txBody>
      </p:sp>
    </p:spTree>
    <p:custDataLst>
      <p:tags r:id="rId9"/>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635" y="0"/>
            <a:ext cx="12191365" cy="989965"/>
          </a:xfrm>
          <a:prstGeom prst="rect">
            <a:avLst/>
          </a:prstGeom>
          <a:solidFill>
            <a:srgbClr val="044273"/>
          </a:solidFill>
          <a:ln>
            <a:noFill/>
          </a:ln>
          <a:effectLst/>
        </p:spPr>
        <p:style>
          <a:lnRef idx="1">
            <a:schemeClr val="accent1"/>
          </a:lnRef>
          <a:fillRef idx="3">
            <a:schemeClr val="accent1"/>
          </a:fillRef>
          <a:effectRef idx="2">
            <a:schemeClr val="accent1"/>
          </a:effectRef>
          <a:fontRef idx="minor">
            <a:schemeClr val="lt1"/>
          </a:fontRef>
        </p:style>
        <p:txBody>
          <a:bodyPr/>
          <a:p>
            <a:endParaRPr lang="zh-CN" altLang="en-US"/>
          </a:p>
        </p:txBody>
      </p:sp>
      <p:sp>
        <p:nvSpPr>
          <p:cNvPr id="3" name="文本框 2"/>
          <p:cNvSpPr txBox="1"/>
          <p:nvPr>
            <p:custDataLst>
              <p:tags r:id="rId2"/>
            </p:custDataLst>
          </p:nvPr>
        </p:nvSpPr>
        <p:spPr>
          <a:xfrm>
            <a:off x="245110" y="94615"/>
            <a:ext cx="4064000" cy="895350"/>
          </a:xfrm>
          <a:prstGeom prst="rect">
            <a:avLst/>
          </a:prstGeom>
          <a:noFill/>
        </p:spPr>
        <p:txBody>
          <a:bodyPr wrap="square" rtlCol="0">
            <a:noAutofit/>
          </a:bodyPr>
          <a:p>
            <a:pPr defTabSz="457200">
              <a:buClrTx/>
              <a:buSzTx/>
              <a:buFontTx/>
            </a:pPr>
            <a:r>
              <a:rPr lang="en-US" sz="4400" b="1">
                <a:solidFill>
                  <a:schemeClr val="bg1"/>
                </a:solidFill>
                <a:latin typeface="Arial" panose="020B0604020202020204"/>
                <a:cs typeface="Arial" panose="020B0604020202020204"/>
              </a:rPr>
              <a:t>How to do</a:t>
            </a:r>
            <a:endParaRPr lang="en-US" sz="4400" b="1">
              <a:solidFill>
                <a:schemeClr val="bg1"/>
              </a:solidFill>
              <a:latin typeface="Arial" panose="020B0604020202020204"/>
              <a:cs typeface="Arial" panose="020B0604020202020204"/>
            </a:endParaRPr>
          </a:p>
        </p:txBody>
      </p:sp>
      <p:sp>
        <p:nvSpPr>
          <p:cNvPr id="22" name="矩形 21"/>
          <p:cNvSpPr/>
          <p:nvPr>
            <p:custDataLst>
              <p:tags r:id="rId3"/>
            </p:custDataLst>
          </p:nvPr>
        </p:nvSpPr>
        <p:spPr>
          <a:xfrm>
            <a:off x="635" y="6407785"/>
            <a:ext cx="12191365" cy="151765"/>
          </a:xfrm>
          <a:prstGeom prst="rect">
            <a:avLst/>
          </a:prstGeom>
          <a:solidFill>
            <a:srgbClr val="044273"/>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p>
            <a:endParaRPr lang="zh-CN" altLang="en-US"/>
          </a:p>
        </p:txBody>
      </p:sp>
      <p:sp>
        <p:nvSpPr>
          <p:cNvPr id="4" name="文本框 3"/>
          <p:cNvSpPr txBox="1"/>
          <p:nvPr>
            <p:custDataLst>
              <p:tags r:id="rId4"/>
            </p:custDataLst>
          </p:nvPr>
        </p:nvSpPr>
        <p:spPr>
          <a:xfrm>
            <a:off x="481330" y="1067435"/>
            <a:ext cx="8177530" cy="645160"/>
          </a:xfrm>
          <a:prstGeom prst="rect">
            <a:avLst/>
          </a:prstGeom>
          <a:noFill/>
        </p:spPr>
        <p:txBody>
          <a:bodyPr wrap="square">
            <a:spAutoFit/>
          </a:bodyPr>
          <a:p>
            <a:pPr indent="0">
              <a:lnSpc>
                <a:spcPct val="150000"/>
              </a:lnSpc>
              <a:buFont typeface="+mj-lt"/>
              <a:buNone/>
            </a:pPr>
            <a:r>
              <a:rPr lang="en-US" altLang="zh-CN" sz="2400" b="1" dirty="0"/>
              <a:t>Analysis of the Ideal ROP Prediction Model.</a:t>
            </a:r>
            <a:endParaRPr lang="en-US" altLang="zh-CN" sz="2400" b="1" dirty="0"/>
          </a:p>
        </p:txBody>
      </p:sp>
      <p:pic>
        <p:nvPicPr>
          <p:cNvPr id="17" name="图片 16"/>
          <p:cNvPicPr>
            <a:picLocks noChangeAspect="1"/>
          </p:cNvPicPr>
          <p:nvPr/>
        </p:nvPicPr>
        <p:blipFill>
          <a:blip r:embed="rId5"/>
          <a:stretch>
            <a:fillRect/>
          </a:stretch>
        </p:blipFill>
        <p:spPr>
          <a:xfrm>
            <a:off x="481330" y="1647190"/>
            <a:ext cx="8355965" cy="4192270"/>
          </a:xfrm>
          <a:prstGeom prst="rect">
            <a:avLst/>
          </a:prstGeom>
        </p:spPr>
      </p:pic>
      <p:sp>
        <p:nvSpPr>
          <p:cNvPr id="19" name="文本框 18"/>
          <p:cNvSpPr txBox="1"/>
          <p:nvPr/>
        </p:nvSpPr>
        <p:spPr>
          <a:xfrm>
            <a:off x="751205" y="5574030"/>
            <a:ext cx="6566535" cy="829945"/>
          </a:xfrm>
          <a:prstGeom prst="rect">
            <a:avLst/>
          </a:prstGeom>
          <a:noFill/>
        </p:spPr>
        <p:txBody>
          <a:bodyPr wrap="square" rtlCol="0">
            <a:spAutoFit/>
          </a:bodyPr>
          <a:p>
            <a:r>
              <a:rPr lang="zh-CN" altLang="en-US" sz="1600">
                <a:cs typeface="+mn-lt"/>
              </a:rPr>
              <a:t>(a), (b), (c), and (d) show the prediction results of the MLP model for different sizes of drill bit. (e), (f), (g), and (h) show the prediction performance of the DANN model for different sizes of drill bit.</a:t>
            </a:r>
            <a:endParaRPr lang="zh-CN" altLang="en-US" sz="1600">
              <a:cs typeface="+mn-lt"/>
            </a:endParaRPr>
          </a:p>
        </p:txBody>
      </p:sp>
      <p:sp>
        <p:nvSpPr>
          <p:cNvPr id="20" name="文本框 19"/>
          <p:cNvSpPr txBox="1"/>
          <p:nvPr/>
        </p:nvSpPr>
        <p:spPr>
          <a:xfrm>
            <a:off x="7656830" y="2141220"/>
            <a:ext cx="4347210" cy="2861310"/>
          </a:xfrm>
          <a:prstGeom prst="rect">
            <a:avLst/>
          </a:prstGeom>
          <a:noFill/>
        </p:spPr>
        <p:txBody>
          <a:bodyPr wrap="square" rtlCol="0">
            <a:spAutoFit/>
          </a:bodyPr>
          <a:p>
            <a:r>
              <a:rPr lang="zh-CN" altLang="en-US" b="1"/>
              <a:t>It can be observed that the DANN model outperforms the MLP model in terms of prediction accuracy, exhibiting higher R</a:t>
            </a:r>
            <a:r>
              <a:rPr lang="zh-CN" altLang="en-US" b="1" baseline="30000"/>
              <a:t>2</a:t>
            </a:r>
            <a:r>
              <a:rPr lang="zh-CN" altLang="en-US" b="1"/>
              <a:t> and lower MAPE, across drill bits of different size. </a:t>
            </a:r>
            <a:endParaRPr lang="zh-CN" altLang="en-US" b="1"/>
          </a:p>
          <a:p>
            <a:endParaRPr lang="zh-CN" altLang="en-US" b="1"/>
          </a:p>
          <a:p>
            <a:r>
              <a:rPr lang="zh-CN" altLang="en-US" b="1"/>
              <a:t>This improvement is attributed to the DANN model's ability to adapt to the working environment of new drill bits with minimal new data</a:t>
            </a:r>
            <a:endParaRPr lang="zh-CN" altLang="en-US" b="1"/>
          </a:p>
        </p:txBody>
      </p:sp>
    </p:spTree>
    <p:custDataLst>
      <p:tags r:id="rId6"/>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635" y="0"/>
            <a:ext cx="12191365" cy="989965"/>
          </a:xfrm>
          <a:prstGeom prst="rect">
            <a:avLst/>
          </a:prstGeom>
          <a:solidFill>
            <a:srgbClr val="044273"/>
          </a:solidFill>
          <a:ln>
            <a:noFill/>
          </a:ln>
          <a:effectLst/>
        </p:spPr>
        <p:style>
          <a:lnRef idx="1">
            <a:schemeClr val="accent1"/>
          </a:lnRef>
          <a:fillRef idx="3">
            <a:schemeClr val="accent1"/>
          </a:fillRef>
          <a:effectRef idx="2">
            <a:schemeClr val="accent1"/>
          </a:effectRef>
          <a:fontRef idx="minor">
            <a:schemeClr val="lt1"/>
          </a:fontRef>
        </p:style>
        <p:txBody>
          <a:bodyPr/>
          <a:p>
            <a:endParaRPr lang="zh-CN" altLang="en-US"/>
          </a:p>
        </p:txBody>
      </p:sp>
      <p:sp>
        <p:nvSpPr>
          <p:cNvPr id="3" name="文本框 2"/>
          <p:cNvSpPr txBox="1"/>
          <p:nvPr>
            <p:custDataLst>
              <p:tags r:id="rId2"/>
            </p:custDataLst>
          </p:nvPr>
        </p:nvSpPr>
        <p:spPr>
          <a:xfrm>
            <a:off x="245110" y="94615"/>
            <a:ext cx="4064000" cy="895350"/>
          </a:xfrm>
          <a:prstGeom prst="rect">
            <a:avLst/>
          </a:prstGeom>
          <a:noFill/>
        </p:spPr>
        <p:txBody>
          <a:bodyPr wrap="square" rtlCol="0">
            <a:noAutofit/>
          </a:bodyPr>
          <a:p>
            <a:pPr defTabSz="457200">
              <a:buClrTx/>
              <a:buSzTx/>
              <a:buFontTx/>
            </a:pPr>
            <a:r>
              <a:rPr lang="en-US" sz="4400" b="1">
                <a:solidFill>
                  <a:schemeClr val="bg1"/>
                </a:solidFill>
                <a:latin typeface="Arial" panose="020B0604020202020204"/>
                <a:cs typeface="Arial" panose="020B0604020202020204"/>
              </a:rPr>
              <a:t>How to do</a:t>
            </a:r>
            <a:endParaRPr lang="en-US" sz="4400" b="1">
              <a:solidFill>
                <a:schemeClr val="bg1"/>
              </a:solidFill>
              <a:latin typeface="Arial" panose="020B0604020202020204"/>
              <a:cs typeface="Arial" panose="020B0604020202020204"/>
            </a:endParaRPr>
          </a:p>
        </p:txBody>
      </p:sp>
      <p:sp>
        <p:nvSpPr>
          <p:cNvPr id="22" name="矩形 21"/>
          <p:cNvSpPr/>
          <p:nvPr>
            <p:custDataLst>
              <p:tags r:id="rId3"/>
            </p:custDataLst>
          </p:nvPr>
        </p:nvSpPr>
        <p:spPr>
          <a:xfrm>
            <a:off x="635" y="6407785"/>
            <a:ext cx="12191365" cy="151765"/>
          </a:xfrm>
          <a:prstGeom prst="rect">
            <a:avLst/>
          </a:prstGeom>
          <a:solidFill>
            <a:srgbClr val="044273"/>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p>
            <a:endParaRPr lang="zh-CN" altLang="en-US"/>
          </a:p>
        </p:txBody>
      </p:sp>
      <p:sp>
        <p:nvSpPr>
          <p:cNvPr id="4" name="文本框 3"/>
          <p:cNvSpPr txBox="1"/>
          <p:nvPr>
            <p:custDataLst>
              <p:tags r:id="rId4"/>
            </p:custDataLst>
          </p:nvPr>
        </p:nvSpPr>
        <p:spPr>
          <a:xfrm>
            <a:off x="481330" y="1014095"/>
            <a:ext cx="10500995" cy="645160"/>
          </a:xfrm>
          <a:prstGeom prst="rect">
            <a:avLst/>
          </a:prstGeom>
          <a:noFill/>
        </p:spPr>
        <p:txBody>
          <a:bodyPr wrap="square">
            <a:spAutoFit/>
          </a:bodyPr>
          <a:p>
            <a:pPr indent="0">
              <a:lnSpc>
                <a:spcPct val="150000"/>
              </a:lnSpc>
              <a:buFont typeface="+mj-lt"/>
              <a:buNone/>
            </a:pPr>
            <a:r>
              <a:rPr lang="en-US" altLang="zh-CN" sz="2400" b="1" dirty="0"/>
              <a:t>Relationship between  w</a:t>
            </a:r>
            <a:r>
              <a:rPr lang="en-US" altLang="zh-CN" sz="2400" b="1" baseline="-25000" dirty="0"/>
              <a:t>f  </a:t>
            </a:r>
            <a:r>
              <a:rPr lang="en-US" altLang="zh-CN" sz="2400" b="1" dirty="0"/>
              <a:t>（</a:t>
            </a:r>
            <a:r>
              <a:rPr lang="en-US" altLang="zh-CN" sz="2400" b="1" dirty="0">
                <a:sym typeface="+mn-ea"/>
              </a:rPr>
              <a:t>wear coefficient</a:t>
            </a:r>
            <a:r>
              <a:rPr lang="en-US" altLang="zh-CN" sz="2400" b="1" dirty="0"/>
              <a:t>）and </a:t>
            </a:r>
            <a:r>
              <a:rPr lang="en-US" altLang="zh-CN" sz="2400" b="1" dirty="0"/>
              <a:t>wear </a:t>
            </a:r>
            <a:r>
              <a:rPr lang="en-US" altLang="zh-CN" sz="2400" b="1" dirty="0"/>
              <a:t>grade.</a:t>
            </a:r>
            <a:endParaRPr lang="en-US" altLang="zh-CN" sz="2400" b="1" dirty="0"/>
          </a:p>
        </p:txBody>
      </p:sp>
      <p:pic>
        <p:nvPicPr>
          <p:cNvPr id="5" name="图片 18"/>
          <p:cNvPicPr>
            <a:picLocks noChangeAspect="1"/>
          </p:cNvPicPr>
          <p:nvPr>
            <p:custDataLst>
              <p:tags r:id="rId5"/>
            </p:custDataLst>
          </p:nvPr>
        </p:nvPicPr>
        <p:blipFill>
          <a:blip r:embed="rId6"/>
          <a:stretch>
            <a:fillRect/>
          </a:stretch>
        </p:blipFill>
        <p:spPr>
          <a:xfrm>
            <a:off x="541020" y="1790065"/>
            <a:ext cx="5924550" cy="4236720"/>
          </a:xfrm>
          <a:prstGeom prst="rect">
            <a:avLst/>
          </a:prstGeom>
          <a:noFill/>
          <a:ln>
            <a:noFill/>
          </a:ln>
        </p:spPr>
      </p:pic>
      <p:pic>
        <p:nvPicPr>
          <p:cNvPr id="7" name="图片 3"/>
          <p:cNvPicPr>
            <a:picLocks noChangeAspect="1"/>
          </p:cNvPicPr>
          <p:nvPr>
            <p:custDataLst>
              <p:tags r:id="rId7"/>
            </p:custDataLst>
          </p:nvPr>
        </p:nvPicPr>
        <p:blipFill>
          <a:blip r:embed="rId8"/>
          <a:stretch>
            <a:fillRect/>
          </a:stretch>
        </p:blipFill>
        <p:spPr>
          <a:xfrm>
            <a:off x="7987665" y="1604010"/>
            <a:ext cx="3074670" cy="2297430"/>
          </a:xfrm>
          <a:prstGeom prst="rect">
            <a:avLst/>
          </a:prstGeom>
          <a:noFill/>
          <a:ln>
            <a:noFill/>
          </a:ln>
        </p:spPr>
      </p:pic>
      <p:pic>
        <p:nvPicPr>
          <p:cNvPr id="6" name="图片 1"/>
          <p:cNvPicPr>
            <a:picLocks noChangeAspect="1"/>
          </p:cNvPicPr>
          <p:nvPr>
            <p:custDataLst>
              <p:tags r:id="rId9"/>
            </p:custDataLst>
          </p:nvPr>
        </p:nvPicPr>
        <p:blipFill>
          <a:blip r:embed="rId10"/>
          <a:stretch>
            <a:fillRect/>
          </a:stretch>
        </p:blipFill>
        <p:spPr>
          <a:xfrm>
            <a:off x="7987665" y="4013200"/>
            <a:ext cx="3162300" cy="2363470"/>
          </a:xfrm>
          <a:prstGeom prst="rect">
            <a:avLst/>
          </a:prstGeom>
          <a:noFill/>
          <a:ln>
            <a:noFill/>
          </a:ln>
        </p:spPr>
      </p:pic>
      <p:sp>
        <p:nvSpPr>
          <p:cNvPr id="8" name="右箭头 7"/>
          <p:cNvSpPr/>
          <p:nvPr/>
        </p:nvSpPr>
        <p:spPr>
          <a:xfrm>
            <a:off x="7022465" y="3380740"/>
            <a:ext cx="614045" cy="377825"/>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9" name="图片 8"/>
          <p:cNvPicPr>
            <a:picLocks noChangeAspect="1"/>
          </p:cNvPicPr>
          <p:nvPr>
            <p:custDataLst>
              <p:tags r:id="rId11"/>
            </p:custDataLst>
          </p:nvPr>
        </p:nvPicPr>
        <p:blipFill>
          <a:blip r:embed="rId12"/>
          <a:stretch>
            <a:fillRect/>
          </a:stretch>
        </p:blipFill>
        <p:spPr>
          <a:xfrm>
            <a:off x="6494780" y="4013200"/>
            <a:ext cx="1463675" cy="427990"/>
          </a:xfrm>
          <a:prstGeom prst="rect">
            <a:avLst/>
          </a:prstGeom>
        </p:spPr>
      </p:pic>
    </p:spTree>
    <p:custDataLst>
      <p:tags r:id="rId1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635" y="0"/>
            <a:ext cx="12191365" cy="989965"/>
          </a:xfrm>
          <a:prstGeom prst="rect">
            <a:avLst/>
          </a:prstGeom>
          <a:solidFill>
            <a:srgbClr val="044273"/>
          </a:solidFill>
          <a:ln>
            <a:noFill/>
          </a:ln>
          <a:effectLst/>
        </p:spPr>
        <p:style>
          <a:lnRef idx="1">
            <a:schemeClr val="accent1"/>
          </a:lnRef>
          <a:fillRef idx="3">
            <a:schemeClr val="accent1"/>
          </a:fillRef>
          <a:effectRef idx="2">
            <a:schemeClr val="accent1"/>
          </a:effectRef>
          <a:fontRef idx="minor">
            <a:schemeClr val="lt1"/>
          </a:fontRef>
        </p:style>
        <p:txBody>
          <a:bodyPr/>
          <a:p>
            <a:endParaRPr lang="zh-CN" altLang="en-US"/>
          </a:p>
        </p:txBody>
      </p:sp>
      <p:sp>
        <p:nvSpPr>
          <p:cNvPr id="3" name="文本框 2"/>
          <p:cNvSpPr txBox="1"/>
          <p:nvPr>
            <p:custDataLst>
              <p:tags r:id="rId2"/>
            </p:custDataLst>
          </p:nvPr>
        </p:nvSpPr>
        <p:spPr>
          <a:xfrm>
            <a:off x="245110" y="94615"/>
            <a:ext cx="4064000" cy="895350"/>
          </a:xfrm>
          <a:prstGeom prst="rect">
            <a:avLst/>
          </a:prstGeom>
          <a:noFill/>
        </p:spPr>
        <p:txBody>
          <a:bodyPr wrap="square" rtlCol="0">
            <a:noAutofit/>
          </a:bodyPr>
          <a:p>
            <a:pPr defTabSz="457200">
              <a:buClrTx/>
              <a:buSzTx/>
              <a:buFontTx/>
            </a:pPr>
            <a:r>
              <a:rPr lang="en-US" sz="4400" b="1">
                <a:solidFill>
                  <a:schemeClr val="bg1"/>
                </a:solidFill>
                <a:latin typeface="Arial" panose="020B0604020202020204"/>
                <a:cs typeface="Arial" panose="020B0604020202020204"/>
              </a:rPr>
              <a:t>Case study</a:t>
            </a:r>
            <a:endParaRPr lang="en-US" sz="4400" b="1">
              <a:solidFill>
                <a:schemeClr val="bg1"/>
              </a:solidFill>
              <a:latin typeface="Arial" panose="020B0604020202020204"/>
              <a:cs typeface="Arial" panose="020B0604020202020204"/>
            </a:endParaRPr>
          </a:p>
        </p:txBody>
      </p:sp>
      <p:sp>
        <p:nvSpPr>
          <p:cNvPr id="22" name="矩形 21"/>
          <p:cNvSpPr/>
          <p:nvPr>
            <p:custDataLst>
              <p:tags r:id="rId3"/>
            </p:custDataLst>
          </p:nvPr>
        </p:nvSpPr>
        <p:spPr>
          <a:xfrm>
            <a:off x="635" y="6407785"/>
            <a:ext cx="12191365" cy="151765"/>
          </a:xfrm>
          <a:prstGeom prst="rect">
            <a:avLst/>
          </a:prstGeom>
          <a:solidFill>
            <a:srgbClr val="044273"/>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p>
            <a:endParaRPr lang="zh-CN" altLang="en-US"/>
          </a:p>
        </p:txBody>
      </p:sp>
      <p:pic>
        <p:nvPicPr>
          <p:cNvPr id="33" name="图片 45"/>
          <p:cNvPicPr>
            <a:picLocks noChangeAspect="1"/>
          </p:cNvPicPr>
          <p:nvPr>
            <p:custDataLst>
              <p:tags r:id="rId4"/>
            </p:custDataLst>
          </p:nvPr>
        </p:nvPicPr>
        <p:blipFill>
          <a:blip r:embed="rId5"/>
          <a:stretch>
            <a:fillRect/>
          </a:stretch>
        </p:blipFill>
        <p:spPr>
          <a:xfrm>
            <a:off x="165100" y="1682750"/>
            <a:ext cx="6357620" cy="4498975"/>
          </a:xfrm>
          <a:prstGeom prst="rect">
            <a:avLst/>
          </a:prstGeom>
          <a:noFill/>
          <a:ln>
            <a:noFill/>
          </a:ln>
        </p:spPr>
      </p:pic>
      <p:graphicFrame>
        <p:nvGraphicFramePr>
          <p:cNvPr id="4" name="表格 3"/>
          <p:cNvGraphicFramePr/>
          <p:nvPr>
            <p:custDataLst>
              <p:tags r:id="rId6"/>
            </p:custDataLst>
          </p:nvPr>
        </p:nvGraphicFramePr>
        <p:xfrm>
          <a:off x="6862445" y="3595370"/>
          <a:ext cx="5186045" cy="1850390"/>
        </p:xfrm>
        <a:graphic>
          <a:graphicData uri="http://schemas.openxmlformats.org/drawingml/2006/table">
            <a:tbl>
              <a:tblPr/>
              <a:tblGrid>
                <a:gridCol w="560705"/>
                <a:gridCol w="1378585"/>
                <a:gridCol w="881380"/>
                <a:gridCol w="1183005"/>
                <a:gridCol w="1182370"/>
              </a:tblGrid>
              <a:tr h="528955">
                <a:tc>
                  <a:txBody>
                    <a:bodyPr/>
                    <a:p>
                      <a:pPr indent="0" algn="ctr">
                        <a:buNone/>
                      </a:pPr>
                      <a:r>
                        <a:rPr lang="en-US" sz="1400" b="0">
                          <a:solidFill>
                            <a:srgbClr val="000000"/>
                          </a:solidFill>
                          <a:cs typeface="+mn-lt"/>
                        </a:rPr>
                        <a:t>Case</a:t>
                      </a:r>
                      <a:endParaRPr lang="en-US" altLang="en-US" sz="1400" b="0">
                        <a:solidFill>
                          <a:srgbClr val="000000"/>
                        </a:solidFill>
                        <a:ea typeface="Times New Roman" panose="02020603050405020304" charset="0"/>
                        <a:cs typeface="+mn-lt"/>
                      </a:endParaRPr>
                    </a:p>
                  </a:txBody>
                  <a:tcPr marL="68580" marR="68580" marT="0" marB="0" vert="horz" anchor="ctr" anchorCtr="0">
                    <a:lnL>
                      <a:noFill/>
                    </a:lnL>
                    <a:lnR>
                      <a:noFill/>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400" b="0">
                          <a:solidFill>
                            <a:srgbClr val="000000"/>
                          </a:solidFill>
                          <a:cs typeface="+mn-lt"/>
                        </a:rPr>
                        <a:t>Working interval</a:t>
                      </a:r>
                      <a:endParaRPr lang="en-US" altLang="en-US" sz="1400" b="0">
                        <a:solidFill>
                          <a:srgbClr val="000000"/>
                        </a:solidFill>
                        <a:ea typeface="Times New Roman" panose="02020603050405020304" charset="0"/>
                        <a:cs typeface="+mn-lt"/>
                      </a:endParaRPr>
                    </a:p>
                  </a:txBody>
                  <a:tcPr marL="68580" marR="68580" marT="0" marB="0" vert="horz" anchor="ctr" anchorCtr="0">
                    <a:lnL>
                      <a:noFill/>
                    </a:lnL>
                    <a:lnR>
                      <a:noFill/>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400" b="0">
                          <a:solidFill>
                            <a:srgbClr val="000000"/>
                          </a:solidFill>
                          <a:cs typeface="+mn-lt"/>
                        </a:rPr>
                        <a:t>Final</a:t>
                      </a:r>
                      <a:endParaRPr lang="en-US" sz="1400" b="0">
                        <a:solidFill>
                          <a:srgbClr val="000000"/>
                        </a:solidFill>
                        <a:cs typeface="+mn-lt"/>
                      </a:endParaRPr>
                    </a:p>
                    <a:p>
                      <a:pPr indent="0" algn="ctr">
                        <a:buNone/>
                      </a:pPr>
                      <a:r>
                        <a:rPr lang="en-US" sz="1400" b="0">
                          <a:solidFill>
                            <a:srgbClr val="000000"/>
                          </a:solidFill>
                          <a:cs typeface="+mn-lt"/>
                        </a:rPr>
                        <a:t>w</a:t>
                      </a:r>
                      <a:r>
                        <a:rPr lang="en-US" sz="1400" b="0" baseline="-25000">
                          <a:solidFill>
                            <a:srgbClr val="000000"/>
                          </a:solidFill>
                          <a:cs typeface="+mn-lt"/>
                        </a:rPr>
                        <a:t>f </a:t>
                      </a:r>
                      <a:endParaRPr lang="en-US" altLang="en-US" sz="1400" b="0" baseline="-25000">
                        <a:solidFill>
                          <a:srgbClr val="000000"/>
                        </a:solidFill>
                        <a:ea typeface="Times New Roman" panose="02020603050405020304" charset="0"/>
                        <a:cs typeface="+mn-lt"/>
                      </a:endParaRPr>
                    </a:p>
                  </a:txBody>
                  <a:tcPr marL="68580" marR="68580" marT="0" marB="0" vert="horz" anchor="ctr" anchorCtr="0">
                    <a:lnL>
                      <a:noFill/>
                    </a:lnL>
                    <a:lnR>
                      <a:noFill/>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400" b="0">
                          <a:solidFill>
                            <a:srgbClr val="000000"/>
                          </a:solidFill>
                          <a:ea typeface="宋体" panose="02010600030101010101" pitchFamily="2" charset="-122"/>
                          <a:cs typeface="+mn-lt"/>
                        </a:rPr>
                        <a:t>Predicted grade</a:t>
                      </a:r>
                      <a:endParaRPr lang="en-US" altLang="en-US" sz="1400" b="0">
                        <a:solidFill>
                          <a:srgbClr val="000000"/>
                        </a:solidFill>
                        <a:ea typeface="宋体" panose="02010600030101010101" pitchFamily="2" charset="-122"/>
                        <a:cs typeface="+mn-lt"/>
                      </a:endParaRPr>
                    </a:p>
                  </a:txBody>
                  <a:tcPr marL="68580" marR="68580" marT="0" marB="0" vert="horz" anchor="ctr" anchorCtr="0">
                    <a:lnL>
                      <a:noFill/>
                    </a:lnL>
                    <a:lnR>
                      <a:noFill/>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400" b="0">
                          <a:solidFill>
                            <a:srgbClr val="000000"/>
                          </a:solidFill>
                          <a:cs typeface="+mn-lt"/>
                        </a:rPr>
                        <a:t>Recorded grade</a:t>
                      </a:r>
                      <a:endParaRPr lang="en-US" altLang="en-US" sz="1400" b="0">
                        <a:solidFill>
                          <a:srgbClr val="000000"/>
                        </a:solidFill>
                        <a:ea typeface="Times New Roman" panose="02020603050405020304" charset="0"/>
                        <a:cs typeface="+mn-lt"/>
                      </a:endParaRPr>
                    </a:p>
                  </a:txBody>
                  <a:tcPr marL="68580" marR="68580" marT="0" marB="0" vert="horz" anchor="ctr" anchorCtr="0">
                    <a:lnL>
                      <a:noFill/>
                    </a:lnL>
                    <a:lnR cap="flat">
                      <a:noFill/>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r>
              <a:tr h="264160">
                <a:tc>
                  <a:txBody>
                    <a:bodyPr/>
                    <a:p>
                      <a:pPr indent="0" algn="ctr">
                        <a:buNone/>
                      </a:pPr>
                      <a:r>
                        <a:rPr lang="en-US" sz="1400" b="0">
                          <a:solidFill>
                            <a:srgbClr val="000000"/>
                          </a:solidFill>
                          <a:cs typeface="+mn-lt"/>
                        </a:rPr>
                        <a:t>Bit1</a:t>
                      </a:r>
                      <a:endParaRPr lang="en-US" altLang="en-US" sz="1400" b="0">
                        <a:solidFill>
                          <a:srgbClr val="000000"/>
                        </a:solidFill>
                        <a:ea typeface="Times New Roman" panose="02020603050405020304" charset="0"/>
                        <a:cs typeface="+mn-lt"/>
                      </a:endParaRPr>
                    </a:p>
                  </a:txBody>
                  <a:tcPr marL="68580" marR="68580" marT="0" marB="0" vert="horz" anchor="ctr" anchorCtr="0">
                    <a:lnL>
                      <a:noFill/>
                    </a:lnL>
                    <a:lnR>
                      <a:noFill/>
                    </a:lnR>
                    <a:lnT w="12700" cap="flat" cmpd="sng">
                      <a:solidFill>
                        <a:srgbClr val="000000"/>
                      </a:solidFill>
                      <a:prstDash val="solid"/>
                      <a:headEnd type="none" w="med" len="med"/>
                      <a:tailEnd type="none" w="med" len="med"/>
                    </a:lnT>
                    <a:lnB cap="flat">
                      <a:noFill/>
                    </a:lnB>
                    <a:lnTlToBr>
                      <a:noFill/>
                    </a:lnTlToBr>
                    <a:lnBlToTr>
                      <a:noFill/>
                    </a:lnBlToTr>
                    <a:solidFill>
                      <a:srgbClr val="FFFFFF"/>
                    </a:solidFill>
                  </a:tcPr>
                </a:tc>
                <a:tc>
                  <a:txBody>
                    <a:bodyPr/>
                    <a:p>
                      <a:pPr indent="0" algn="ctr">
                        <a:buNone/>
                      </a:pPr>
                      <a:r>
                        <a:rPr lang="en-US" sz="1400" b="0">
                          <a:solidFill>
                            <a:srgbClr val="000000"/>
                          </a:solidFill>
                          <a:cs typeface="+mn-lt"/>
                        </a:rPr>
                        <a:t>4828m-4974m</a:t>
                      </a:r>
                      <a:endParaRPr lang="en-US" altLang="en-US" sz="1400" b="0">
                        <a:solidFill>
                          <a:srgbClr val="000000"/>
                        </a:solidFill>
                        <a:ea typeface="Times New Roman" panose="02020603050405020304" charset="0"/>
                        <a:cs typeface="+mn-lt"/>
                      </a:endParaRPr>
                    </a:p>
                  </a:txBody>
                  <a:tcPr marL="68580" marR="68580" marT="0" marB="0" vert="horz" anchor="ctr" anchorCtr="0">
                    <a:lnL>
                      <a:noFill/>
                    </a:lnL>
                    <a:lnR>
                      <a:noFill/>
                    </a:lnR>
                    <a:lnT w="12700" cap="flat" cmpd="sng">
                      <a:solidFill>
                        <a:srgbClr val="000000"/>
                      </a:solidFill>
                      <a:prstDash val="solid"/>
                      <a:headEnd type="none" w="med" len="med"/>
                      <a:tailEnd type="none" w="med" len="med"/>
                    </a:lnT>
                    <a:lnB cap="flat">
                      <a:noFill/>
                    </a:lnB>
                    <a:lnTlToBr>
                      <a:noFill/>
                    </a:lnTlToBr>
                    <a:lnBlToTr>
                      <a:noFill/>
                    </a:lnBlToTr>
                    <a:solidFill>
                      <a:srgbClr val="FFFFFF"/>
                    </a:solidFill>
                  </a:tcPr>
                </a:tc>
                <a:tc>
                  <a:txBody>
                    <a:bodyPr/>
                    <a:p>
                      <a:pPr indent="0" algn="ctr">
                        <a:buNone/>
                      </a:pPr>
                      <a:r>
                        <a:rPr lang="en-US" sz="1400" b="0">
                          <a:solidFill>
                            <a:srgbClr val="000000"/>
                          </a:solidFill>
                          <a:cs typeface="+mn-lt"/>
                        </a:rPr>
                        <a:t>0.17</a:t>
                      </a:r>
                      <a:endParaRPr lang="en-US" altLang="en-US" sz="1400" b="0">
                        <a:solidFill>
                          <a:srgbClr val="000000"/>
                        </a:solidFill>
                        <a:ea typeface="Times New Roman" panose="02020603050405020304" charset="0"/>
                        <a:cs typeface="+mn-lt"/>
                      </a:endParaRPr>
                    </a:p>
                  </a:txBody>
                  <a:tcPr marL="68580" marR="68580" marT="0" marB="0" vert="horz" anchor="ctr" anchorCtr="0">
                    <a:lnL>
                      <a:noFill/>
                    </a:lnL>
                    <a:lnR>
                      <a:noFill/>
                    </a:lnR>
                    <a:lnT w="12700" cap="flat" cmpd="sng">
                      <a:solidFill>
                        <a:srgbClr val="000000"/>
                      </a:solidFill>
                      <a:prstDash val="solid"/>
                      <a:headEnd type="none" w="med" len="med"/>
                      <a:tailEnd type="none" w="med" len="med"/>
                    </a:lnT>
                    <a:lnB cap="flat">
                      <a:noFill/>
                    </a:lnB>
                    <a:lnTlToBr>
                      <a:noFill/>
                    </a:lnTlToBr>
                    <a:lnBlToTr>
                      <a:noFill/>
                    </a:lnBlToTr>
                    <a:solidFill>
                      <a:srgbClr val="FFFFFF"/>
                    </a:solidFill>
                  </a:tcPr>
                </a:tc>
                <a:tc>
                  <a:txBody>
                    <a:bodyPr/>
                    <a:p>
                      <a:pPr indent="0" algn="ctr">
                        <a:buNone/>
                      </a:pPr>
                      <a:r>
                        <a:rPr lang="en-US" sz="1400" b="0">
                          <a:solidFill>
                            <a:srgbClr val="000000"/>
                          </a:solidFill>
                          <a:ea typeface="宋体" panose="02010600030101010101" pitchFamily="2" charset="-122"/>
                          <a:cs typeface="+mn-lt"/>
                        </a:rPr>
                        <a:t>8-7</a:t>
                      </a:r>
                      <a:endParaRPr lang="en-US" altLang="en-US" sz="1400" b="0">
                        <a:solidFill>
                          <a:srgbClr val="000000"/>
                        </a:solidFill>
                        <a:ea typeface="宋体" panose="02010600030101010101" pitchFamily="2" charset="-122"/>
                        <a:cs typeface="+mn-lt"/>
                      </a:endParaRPr>
                    </a:p>
                  </a:txBody>
                  <a:tcPr marL="68580" marR="68580" marT="0" marB="0" vert="horz" anchor="ctr" anchorCtr="0">
                    <a:lnL>
                      <a:noFill/>
                    </a:lnL>
                    <a:lnR>
                      <a:noFill/>
                    </a:lnR>
                    <a:lnT w="12700" cap="flat" cmpd="sng">
                      <a:solidFill>
                        <a:srgbClr val="000000"/>
                      </a:solidFill>
                      <a:prstDash val="solid"/>
                      <a:headEnd type="none" w="med" len="med"/>
                      <a:tailEnd type="none" w="med" len="med"/>
                    </a:lnT>
                    <a:lnB cap="flat">
                      <a:noFill/>
                    </a:lnB>
                    <a:lnTlToBr>
                      <a:noFill/>
                    </a:lnTlToBr>
                    <a:lnBlToTr>
                      <a:noFill/>
                    </a:lnBlToTr>
                    <a:solidFill>
                      <a:srgbClr val="FFFFFF"/>
                    </a:solidFill>
                  </a:tcPr>
                </a:tc>
                <a:tc>
                  <a:txBody>
                    <a:bodyPr/>
                    <a:p>
                      <a:pPr indent="0" algn="ctr">
                        <a:buNone/>
                      </a:pPr>
                      <a:r>
                        <a:rPr lang="en-US" sz="1400" b="0">
                          <a:solidFill>
                            <a:srgbClr val="000000"/>
                          </a:solidFill>
                          <a:cs typeface="+mn-lt"/>
                        </a:rPr>
                        <a:t>8-7</a:t>
                      </a:r>
                      <a:endParaRPr lang="en-US" altLang="en-US" sz="1400" b="0">
                        <a:solidFill>
                          <a:srgbClr val="000000"/>
                        </a:solidFill>
                        <a:ea typeface="Times New Roman" panose="02020603050405020304" charset="0"/>
                        <a:cs typeface="+mn-lt"/>
                      </a:endParaRPr>
                    </a:p>
                  </a:txBody>
                  <a:tcPr marL="68580" marR="68580" marT="0" marB="0" vert="horz" anchor="ctr" anchorCtr="0">
                    <a:lnL>
                      <a:noFill/>
                    </a:lnL>
                    <a:lnR cap="flat">
                      <a:noFill/>
                    </a:lnR>
                    <a:lnT w="12700" cap="flat" cmpd="sng">
                      <a:solidFill>
                        <a:srgbClr val="000000"/>
                      </a:solidFill>
                      <a:prstDash val="solid"/>
                      <a:headEnd type="none" w="med" len="med"/>
                      <a:tailEnd type="none" w="med" len="med"/>
                    </a:lnT>
                    <a:lnB cap="flat">
                      <a:noFill/>
                    </a:lnB>
                    <a:lnTlToBr>
                      <a:noFill/>
                    </a:lnTlToBr>
                    <a:lnBlToTr>
                      <a:noFill/>
                    </a:lnBlToTr>
                    <a:solidFill>
                      <a:srgbClr val="FFFFFF"/>
                    </a:solidFill>
                  </a:tcPr>
                </a:tc>
              </a:tr>
              <a:tr h="264160">
                <a:tc>
                  <a:txBody>
                    <a:bodyPr/>
                    <a:p>
                      <a:pPr indent="0" algn="ctr">
                        <a:buNone/>
                      </a:pPr>
                      <a:r>
                        <a:rPr lang="en-US" sz="1400" b="0">
                          <a:solidFill>
                            <a:srgbClr val="000000"/>
                          </a:solidFill>
                          <a:cs typeface="+mn-lt"/>
                        </a:rPr>
                        <a:t>Bit2</a:t>
                      </a:r>
                      <a:endParaRPr lang="en-US" altLang="en-US" sz="1400" b="0">
                        <a:solidFill>
                          <a:srgbClr val="000000"/>
                        </a:solidFill>
                        <a:ea typeface="Times New Roman" panose="02020603050405020304" charset="0"/>
                        <a:cs typeface="+mn-lt"/>
                      </a:endParaRPr>
                    </a:p>
                  </a:txBody>
                  <a:tcPr marL="68580" marR="68580" marT="0" marB="0" vert="horz" anchor="ctr" anchorCtr="0">
                    <a:lnL>
                      <a:noFill/>
                    </a:lnL>
                    <a:lnR>
                      <a:noFill/>
                    </a:lnR>
                    <a:lnT cap="flat">
                      <a:noFill/>
                    </a:lnT>
                    <a:lnB cap="flat">
                      <a:noFill/>
                    </a:lnB>
                    <a:lnTlToBr>
                      <a:noFill/>
                    </a:lnTlToBr>
                    <a:lnBlToTr>
                      <a:noFill/>
                    </a:lnBlToTr>
                    <a:solidFill>
                      <a:srgbClr val="FFFFFF"/>
                    </a:solidFill>
                  </a:tcPr>
                </a:tc>
                <a:tc>
                  <a:txBody>
                    <a:bodyPr/>
                    <a:p>
                      <a:pPr indent="0" algn="ctr">
                        <a:buNone/>
                      </a:pPr>
                      <a:r>
                        <a:rPr lang="en-US" sz="1400" b="0">
                          <a:solidFill>
                            <a:srgbClr val="000000"/>
                          </a:solidFill>
                          <a:cs typeface="+mn-lt"/>
                        </a:rPr>
                        <a:t>4975m-5129m</a:t>
                      </a:r>
                      <a:endParaRPr lang="en-US" altLang="en-US" sz="1400" b="0">
                        <a:solidFill>
                          <a:srgbClr val="000000"/>
                        </a:solidFill>
                        <a:ea typeface="Times New Roman" panose="02020603050405020304" charset="0"/>
                        <a:cs typeface="+mn-lt"/>
                      </a:endParaRPr>
                    </a:p>
                  </a:txBody>
                  <a:tcPr marL="68580" marR="68580" marT="0" marB="0" vert="horz" anchor="ctr" anchorCtr="0">
                    <a:lnL>
                      <a:noFill/>
                    </a:lnL>
                    <a:lnR>
                      <a:noFill/>
                    </a:lnR>
                    <a:lnT cap="flat">
                      <a:noFill/>
                    </a:lnT>
                    <a:lnB cap="flat">
                      <a:noFill/>
                    </a:lnB>
                    <a:lnTlToBr>
                      <a:noFill/>
                    </a:lnTlToBr>
                    <a:lnBlToTr>
                      <a:noFill/>
                    </a:lnBlToTr>
                    <a:solidFill>
                      <a:srgbClr val="FFFFFF"/>
                    </a:solidFill>
                  </a:tcPr>
                </a:tc>
                <a:tc>
                  <a:txBody>
                    <a:bodyPr/>
                    <a:p>
                      <a:pPr indent="0" algn="ctr">
                        <a:buNone/>
                      </a:pPr>
                      <a:r>
                        <a:rPr lang="en-US" sz="1400" b="0">
                          <a:solidFill>
                            <a:srgbClr val="000000"/>
                          </a:solidFill>
                          <a:cs typeface="+mn-lt"/>
                        </a:rPr>
                        <a:t>0.18</a:t>
                      </a:r>
                      <a:endParaRPr lang="en-US" altLang="en-US" sz="1400" b="0">
                        <a:solidFill>
                          <a:srgbClr val="000000"/>
                        </a:solidFill>
                        <a:ea typeface="Times New Roman" panose="02020603050405020304" charset="0"/>
                        <a:cs typeface="+mn-lt"/>
                      </a:endParaRPr>
                    </a:p>
                  </a:txBody>
                  <a:tcPr marL="68580" marR="68580" marT="0" marB="0" vert="horz" anchor="ctr" anchorCtr="0">
                    <a:lnL>
                      <a:noFill/>
                    </a:lnL>
                    <a:lnR>
                      <a:noFill/>
                    </a:lnR>
                    <a:lnT cap="flat">
                      <a:noFill/>
                    </a:lnT>
                    <a:lnB cap="flat">
                      <a:noFill/>
                    </a:lnB>
                    <a:lnTlToBr>
                      <a:noFill/>
                    </a:lnTlToBr>
                    <a:lnBlToTr>
                      <a:noFill/>
                    </a:lnBlToTr>
                    <a:solidFill>
                      <a:srgbClr val="FFFFFF"/>
                    </a:solidFill>
                  </a:tcPr>
                </a:tc>
                <a:tc>
                  <a:txBody>
                    <a:bodyPr/>
                    <a:p>
                      <a:pPr indent="0" algn="ctr">
                        <a:buNone/>
                      </a:pPr>
                      <a:r>
                        <a:rPr lang="en-US" sz="1400" b="0">
                          <a:solidFill>
                            <a:srgbClr val="000000"/>
                          </a:solidFill>
                          <a:ea typeface="宋体" panose="02010600030101010101" pitchFamily="2" charset="-122"/>
                          <a:cs typeface="+mn-lt"/>
                        </a:rPr>
                        <a:t>8-7</a:t>
                      </a:r>
                      <a:endParaRPr lang="en-US" altLang="en-US" sz="1400" b="0">
                        <a:solidFill>
                          <a:srgbClr val="000000"/>
                        </a:solidFill>
                        <a:ea typeface="宋体" panose="02010600030101010101" pitchFamily="2" charset="-122"/>
                        <a:cs typeface="+mn-lt"/>
                      </a:endParaRPr>
                    </a:p>
                  </a:txBody>
                  <a:tcPr marL="68580" marR="68580" marT="0" marB="0" vert="horz" anchor="ctr" anchorCtr="0">
                    <a:lnL>
                      <a:noFill/>
                    </a:lnL>
                    <a:lnR>
                      <a:noFill/>
                    </a:lnR>
                    <a:lnT cap="flat">
                      <a:noFill/>
                    </a:lnT>
                    <a:lnB cap="flat">
                      <a:noFill/>
                    </a:lnB>
                    <a:lnTlToBr>
                      <a:noFill/>
                    </a:lnTlToBr>
                    <a:lnBlToTr>
                      <a:noFill/>
                    </a:lnBlToTr>
                    <a:solidFill>
                      <a:srgbClr val="FFFFFF"/>
                    </a:solidFill>
                  </a:tcPr>
                </a:tc>
                <a:tc>
                  <a:txBody>
                    <a:bodyPr/>
                    <a:p>
                      <a:pPr indent="0" algn="ctr">
                        <a:buNone/>
                      </a:pPr>
                      <a:r>
                        <a:rPr lang="en-US" sz="1400" b="0">
                          <a:solidFill>
                            <a:srgbClr val="000000"/>
                          </a:solidFill>
                          <a:cs typeface="+mn-lt"/>
                        </a:rPr>
                        <a:t>8-4</a:t>
                      </a:r>
                      <a:endParaRPr lang="en-US" altLang="en-US" sz="1400" b="0">
                        <a:solidFill>
                          <a:srgbClr val="000000"/>
                        </a:solidFill>
                        <a:ea typeface="Times New Roman" panose="02020603050405020304" charset="0"/>
                        <a:cs typeface="+mn-lt"/>
                      </a:endParaRPr>
                    </a:p>
                  </a:txBody>
                  <a:tcPr marL="68580" marR="68580" marT="0" marB="0" vert="horz" anchor="ctr" anchorCtr="0">
                    <a:lnL>
                      <a:noFill/>
                    </a:lnL>
                    <a:lnR cap="flat">
                      <a:noFill/>
                    </a:lnR>
                    <a:lnT cap="flat">
                      <a:noFill/>
                    </a:lnT>
                    <a:lnB cap="flat">
                      <a:noFill/>
                    </a:lnB>
                    <a:lnTlToBr>
                      <a:noFill/>
                    </a:lnTlToBr>
                    <a:lnBlToTr>
                      <a:noFill/>
                    </a:lnBlToTr>
                    <a:solidFill>
                      <a:srgbClr val="FFFFFF"/>
                    </a:solidFill>
                  </a:tcPr>
                </a:tc>
              </a:tr>
              <a:tr h="264160">
                <a:tc>
                  <a:txBody>
                    <a:bodyPr/>
                    <a:p>
                      <a:pPr indent="0" algn="ctr">
                        <a:buNone/>
                      </a:pPr>
                      <a:r>
                        <a:rPr lang="en-US" sz="1400" b="0">
                          <a:solidFill>
                            <a:srgbClr val="000000"/>
                          </a:solidFill>
                          <a:cs typeface="+mn-lt"/>
                        </a:rPr>
                        <a:t>Bit3</a:t>
                      </a:r>
                      <a:endParaRPr lang="en-US" altLang="en-US" sz="1400" b="0">
                        <a:solidFill>
                          <a:srgbClr val="000000"/>
                        </a:solidFill>
                        <a:ea typeface="Times New Roman" panose="02020603050405020304" charset="0"/>
                        <a:cs typeface="+mn-lt"/>
                      </a:endParaRPr>
                    </a:p>
                  </a:txBody>
                  <a:tcPr marL="68580" marR="68580" marT="0" marB="0" vert="horz" anchor="ctr" anchorCtr="0">
                    <a:lnL>
                      <a:noFill/>
                    </a:lnL>
                    <a:lnR>
                      <a:noFill/>
                    </a:lnR>
                    <a:lnT cap="flat">
                      <a:noFill/>
                    </a:lnT>
                    <a:lnB cap="flat">
                      <a:noFill/>
                    </a:lnB>
                    <a:lnTlToBr>
                      <a:noFill/>
                    </a:lnTlToBr>
                    <a:lnBlToTr>
                      <a:noFill/>
                    </a:lnBlToTr>
                    <a:solidFill>
                      <a:srgbClr val="FFFFFF"/>
                    </a:solidFill>
                  </a:tcPr>
                </a:tc>
                <a:tc>
                  <a:txBody>
                    <a:bodyPr/>
                    <a:p>
                      <a:pPr indent="0" algn="ctr">
                        <a:buNone/>
                      </a:pPr>
                      <a:r>
                        <a:rPr lang="en-US" sz="1400" b="0">
                          <a:solidFill>
                            <a:srgbClr val="000000"/>
                          </a:solidFill>
                          <a:cs typeface="+mn-lt"/>
                        </a:rPr>
                        <a:t>5130m-5239m</a:t>
                      </a:r>
                      <a:endParaRPr lang="en-US" altLang="en-US" sz="1400" b="0">
                        <a:solidFill>
                          <a:srgbClr val="000000"/>
                        </a:solidFill>
                        <a:ea typeface="Times New Roman" panose="02020603050405020304" charset="0"/>
                        <a:cs typeface="+mn-lt"/>
                      </a:endParaRPr>
                    </a:p>
                  </a:txBody>
                  <a:tcPr marL="68580" marR="68580" marT="0" marB="0" vert="horz" anchor="ctr" anchorCtr="0">
                    <a:lnL>
                      <a:noFill/>
                    </a:lnL>
                    <a:lnR>
                      <a:noFill/>
                    </a:lnR>
                    <a:lnT cap="flat">
                      <a:noFill/>
                    </a:lnT>
                    <a:lnB cap="flat">
                      <a:noFill/>
                    </a:lnB>
                    <a:lnTlToBr>
                      <a:noFill/>
                    </a:lnTlToBr>
                    <a:lnBlToTr>
                      <a:noFill/>
                    </a:lnBlToTr>
                    <a:solidFill>
                      <a:srgbClr val="FFFFFF"/>
                    </a:solidFill>
                  </a:tcPr>
                </a:tc>
                <a:tc>
                  <a:txBody>
                    <a:bodyPr/>
                    <a:p>
                      <a:pPr indent="0" algn="ctr">
                        <a:buNone/>
                      </a:pPr>
                      <a:r>
                        <a:rPr lang="en-US" sz="1400" b="0">
                          <a:solidFill>
                            <a:srgbClr val="000000"/>
                          </a:solidFill>
                          <a:cs typeface="+mn-lt"/>
                        </a:rPr>
                        <a:t>0.35</a:t>
                      </a:r>
                      <a:endParaRPr lang="en-US" altLang="en-US" sz="1400" b="0">
                        <a:solidFill>
                          <a:srgbClr val="000000"/>
                        </a:solidFill>
                        <a:ea typeface="Times New Roman" panose="02020603050405020304" charset="0"/>
                        <a:cs typeface="+mn-lt"/>
                      </a:endParaRPr>
                    </a:p>
                  </a:txBody>
                  <a:tcPr marL="68580" marR="68580" marT="0" marB="0" vert="horz" anchor="ctr" anchorCtr="0">
                    <a:lnL>
                      <a:noFill/>
                    </a:lnL>
                    <a:lnR>
                      <a:noFill/>
                    </a:lnR>
                    <a:lnT cap="flat">
                      <a:noFill/>
                    </a:lnT>
                    <a:lnB cap="flat">
                      <a:noFill/>
                    </a:lnB>
                    <a:lnTlToBr>
                      <a:noFill/>
                    </a:lnTlToBr>
                    <a:lnBlToTr>
                      <a:noFill/>
                    </a:lnBlToTr>
                    <a:solidFill>
                      <a:srgbClr val="FFFFFF"/>
                    </a:solidFill>
                  </a:tcPr>
                </a:tc>
                <a:tc>
                  <a:txBody>
                    <a:bodyPr/>
                    <a:p>
                      <a:pPr indent="0" algn="ctr">
                        <a:buNone/>
                      </a:pPr>
                      <a:r>
                        <a:rPr lang="en-US" sz="1400" b="0">
                          <a:solidFill>
                            <a:srgbClr val="000000"/>
                          </a:solidFill>
                          <a:ea typeface="宋体" panose="02010600030101010101" pitchFamily="2" charset="-122"/>
                          <a:cs typeface="+mn-lt"/>
                        </a:rPr>
                        <a:t>6-5</a:t>
                      </a:r>
                      <a:endParaRPr lang="en-US" altLang="en-US" sz="1400" b="0">
                        <a:solidFill>
                          <a:srgbClr val="000000"/>
                        </a:solidFill>
                        <a:ea typeface="宋体" panose="02010600030101010101" pitchFamily="2" charset="-122"/>
                        <a:cs typeface="+mn-lt"/>
                      </a:endParaRPr>
                    </a:p>
                  </a:txBody>
                  <a:tcPr marL="68580" marR="68580" marT="0" marB="0" vert="horz" anchor="ctr" anchorCtr="0">
                    <a:lnL>
                      <a:noFill/>
                    </a:lnL>
                    <a:lnR>
                      <a:noFill/>
                    </a:lnR>
                    <a:lnT cap="flat">
                      <a:noFill/>
                    </a:lnT>
                    <a:lnB cap="flat">
                      <a:noFill/>
                    </a:lnB>
                    <a:lnTlToBr>
                      <a:noFill/>
                    </a:lnTlToBr>
                    <a:lnBlToTr>
                      <a:noFill/>
                    </a:lnBlToTr>
                    <a:solidFill>
                      <a:srgbClr val="FFFFFF"/>
                    </a:solidFill>
                  </a:tcPr>
                </a:tc>
                <a:tc>
                  <a:txBody>
                    <a:bodyPr/>
                    <a:p>
                      <a:pPr indent="0" algn="ctr">
                        <a:buNone/>
                      </a:pPr>
                      <a:r>
                        <a:rPr lang="en-US" sz="1400" b="0">
                          <a:solidFill>
                            <a:srgbClr val="000000"/>
                          </a:solidFill>
                          <a:cs typeface="+mn-lt"/>
                        </a:rPr>
                        <a:t>5-6</a:t>
                      </a:r>
                      <a:endParaRPr lang="en-US" altLang="en-US" sz="1400" b="0">
                        <a:solidFill>
                          <a:srgbClr val="000000"/>
                        </a:solidFill>
                        <a:ea typeface="Times New Roman" panose="02020603050405020304" charset="0"/>
                        <a:cs typeface="+mn-lt"/>
                      </a:endParaRPr>
                    </a:p>
                  </a:txBody>
                  <a:tcPr marL="68580" marR="68580" marT="0" marB="0" vert="horz" anchor="ctr" anchorCtr="0">
                    <a:lnL>
                      <a:noFill/>
                    </a:lnL>
                    <a:lnR cap="flat">
                      <a:noFill/>
                    </a:lnR>
                    <a:lnT cap="flat">
                      <a:noFill/>
                    </a:lnT>
                    <a:lnB cap="flat">
                      <a:noFill/>
                    </a:lnB>
                    <a:lnTlToBr>
                      <a:noFill/>
                    </a:lnTlToBr>
                    <a:lnBlToTr>
                      <a:noFill/>
                    </a:lnBlToTr>
                    <a:solidFill>
                      <a:srgbClr val="FFFFFF"/>
                    </a:solidFill>
                  </a:tcPr>
                </a:tc>
              </a:tr>
              <a:tr h="264795">
                <a:tc>
                  <a:txBody>
                    <a:bodyPr/>
                    <a:p>
                      <a:pPr indent="0" algn="ctr">
                        <a:buNone/>
                      </a:pPr>
                      <a:r>
                        <a:rPr lang="en-US" sz="1400" b="0">
                          <a:solidFill>
                            <a:srgbClr val="000000"/>
                          </a:solidFill>
                          <a:cs typeface="+mn-lt"/>
                        </a:rPr>
                        <a:t>Bit4</a:t>
                      </a:r>
                      <a:endParaRPr lang="en-US" altLang="en-US" sz="1400" b="0">
                        <a:solidFill>
                          <a:srgbClr val="000000"/>
                        </a:solidFill>
                        <a:ea typeface="Times New Roman" panose="02020603050405020304" charset="0"/>
                        <a:cs typeface="+mn-lt"/>
                      </a:endParaRPr>
                    </a:p>
                  </a:txBody>
                  <a:tcPr marL="68580" marR="68580" marT="0" marB="0" vert="horz" anchor="ctr" anchorCtr="0">
                    <a:lnL>
                      <a:noFill/>
                    </a:lnL>
                    <a:lnR>
                      <a:noFill/>
                    </a:lnR>
                    <a:lnT cap="flat">
                      <a:noFill/>
                    </a:lnT>
                    <a:lnB cap="flat">
                      <a:noFill/>
                    </a:lnB>
                    <a:lnTlToBr>
                      <a:noFill/>
                    </a:lnTlToBr>
                    <a:lnBlToTr>
                      <a:noFill/>
                    </a:lnBlToTr>
                    <a:solidFill>
                      <a:srgbClr val="FFFFFF"/>
                    </a:solidFill>
                  </a:tcPr>
                </a:tc>
                <a:tc>
                  <a:txBody>
                    <a:bodyPr/>
                    <a:p>
                      <a:pPr indent="0" algn="ctr">
                        <a:buNone/>
                      </a:pPr>
                      <a:r>
                        <a:rPr lang="en-US" sz="1400" b="0">
                          <a:solidFill>
                            <a:srgbClr val="000000"/>
                          </a:solidFill>
                          <a:cs typeface="+mn-lt"/>
                        </a:rPr>
                        <a:t>5240m-5428m</a:t>
                      </a:r>
                      <a:endParaRPr lang="en-US" altLang="en-US" sz="1400" b="0">
                        <a:solidFill>
                          <a:srgbClr val="000000"/>
                        </a:solidFill>
                        <a:ea typeface="Times New Roman" panose="02020603050405020304" charset="0"/>
                        <a:cs typeface="+mn-lt"/>
                      </a:endParaRPr>
                    </a:p>
                  </a:txBody>
                  <a:tcPr marL="68580" marR="68580" marT="0" marB="0" vert="horz" anchor="ctr" anchorCtr="0">
                    <a:lnL>
                      <a:noFill/>
                    </a:lnL>
                    <a:lnR>
                      <a:noFill/>
                    </a:lnR>
                    <a:lnT cap="flat">
                      <a:noFill/>
                    </a:lnT>
                    <a:lnB cap="flat">
                      <a:noFill/>
                    </a:lnB>
                    <a:lnTlToBr>
                      <a:noFill/>
                    </a:lnTlToBr>
                    <a:lnBlToTr>
                      <a:noFill/>
                    </a:lnBlToTr>
                    <a:solidFill>
                      <a:srgbClr val="FFFFFF"/>
                    </a:solidFill>
                  </a:tcPr>
                </a:tc>
                <a:tc>
                  <a:txBody>
                    <a:bodyPr/>
                    <a:p>
                      <a:pPr indent="0" algn="ctr">
                        <a:buNone/>
                      </a:pPr>
                      <a:r>
                        <a:rPr lang="en-US" sz="1400" b="0">
                          <a:solidFill>
                            <a:srgbClr val="000000"/>
                          </a:solidFill>
                          <a:cs typeface="+mn-lt"/>
                        </a:rPr>
                        <a:t>0.58</a:t>
                      </a:r>
                      <a:endParaRPr lang="en-US" altLang="en-US" sz="1400" b="0">
                        <a:solidFill>
                          <a:srgbClr val="000000"/>
                        </a:solidFill>
                        <a:ea typeface="Times New Roman" panose="02020603050405020304" charset="0"/>
                        <a:cs typeface="+mn-lt"/>
                      </a:endParaRPr>
                    </a:p>
                  </a:txBody>
                  <a:tcPr marL="68580" marR="68580" marT="0" marB="0" vert="horz" anchor="ctr" anchorCtr="0">
                    <a:lnL>
                      <a:noFill/>
                    </a:lnL>
                    <a:lnR>
                      <a:noFill/>
                    </a:lnR>
                    <a:lnT cap="flat">
                      <a:noFill/>
                    </a:lnT>
                    <a:lnB cap="flat">
                      <a:noFill/>
                    </a:lnB>
                    <a:lnTlToBr>
                      <a:noFill/>
                    </a:lnTlToBr>
                    <a:lnBlToTr>
                      <a:noFill/>
                    </a:lnBlToTr>
                    <a:solidFill>
                      <a:srgbClr val="FFFFFF"/>
                    </a:solidFill>
                  </a:tcPr>
                </a:tc>
                <a:tc>
                  <a:txBody>
                    <a:bodyPr/>
                    <a:p>
                      <a:pPr indent="0" algn="ctr">
                        <a:buNone/>
                      </a:pPr>
                      <a:r>
                        <a:rPr lang="en-US" sz="1400" b="0">
                          <a:solidFill>
                            <a:srgbClr val="000000"/>
                          </a:solidFill>
                          <a:ea typeface="宋体" panose="02010600030101010101" pitchFamily="2" charset="-122"/>
                          <a:cs typeface="+mn-lt"/>
                        </a:rPr>
                        <a:t>5-3</a:t>
                      </a:r>
                      <a:endParaRPr lang="en-US" altLang="en-US" sz="1400" b="0">
                        <a:solidFill>
                          <a:srgbClr val="000000"/>
                        </a:solidFill>
                        <a:ea typeface="宋体" panose="02010600030101010101" pitchFamily="2" charset="-122"/>
                        <a:cs typeface="+mn-lt"/>
                      </a:endParaRPr>
                    </a:p>
                  </a:txBody>
                  <a:tcPr marL="68580" marR="68580" marT="0" marB="0" vert="horz" anchor="ctr" anchorCtr="0">
                    <a:lnL>
                      <a:noFill/>
                    </a:lnL>
                    <a:lnR>
                      <a:noFill/>
                    </a:lnR>
                    <a:lnT cap="flat">
                      <a:noFill/>
                    </a:lnT>
                    <a:lnB cap="flat">
                      <a:noFill/>
                    </a:lnB>
                    <a:lnTlToBr>
                      <a:noFill/>
                    </a:lnTlToBr>
                    <a:lnBlToTr>
                      <a:noFill/>
                    </a:lnBlToTr>
                    <a:solidFill>
                      <a:srgbClr val="FFFFFF"/>
                    </a:solidFill>
                  </a:tcPr>
                </a:tc>
                <a:tc>
                  <a:txBody>
                    <a:bodyPr/>
                    <a:p>
                      <a:pPr indent="0" algn="ctr">
                        <a:buNone/>
                      </a:pPr>
                      <a:r>
                        <a:rPr lang="en-US" sz="1400" b="0">
                          <a:solidFill>
                            <a:srgbClr val="000000"/>
                          </a:solidFill>
                          <a:cs typeface="+mn-lt"/>
                        </a:rPr>
                        <a:t>4-4</a:t>
                      </a:r>
                      <a:endParaRPr lang="en-US" altLang="en-US" sz="1400" b="0">
                        <a:solidFill>
                          <a:srgbClr val="000000"/>
                        </a:solidFill>
                        <a:ea typeface="Times New Roman" panose="02020603050405020304" charset="0"/>
                        <a:cs typeface="+mn-lt"/>
                      </a:endParaRPr>
                    </a:p>
                  </a:txBody>
                  <a:tcPr marL="68580" marR="68580" marT="0" marB="0" vert="horz" anchor="ctr" anchorCtr="0">
                    <a:lnL>
                      <a:noFill/>
                    </a:lnL>
                    <a:lnR cap="flat">
                      <a:noFill/>
                    </a:lnR>
                    <a:lnT cap="flat">
                      <a:noFill/>
                    </a:lnT>
                    <a:lnB cap="flat">
                      <a:noFill/>
                    </a:lnB>
                    <a:lnTlToBr>
                      <a:noFill/>
                    </a:lnTlToBr>
                    <a:lnBlToTr>
                      <a:noFill/>
                    </a:lnBlToTr>
                    <a:solidFill>
                      <a:srgbClr val="FFFFFF"/>
                    </a:solidFill>
                  </a:tcPr>
                </a:tc>
              </a:tr>
              <a:tr h="264160">
                <a:tc>
                  <a:txBody>
                    <a:bodyPr/>
                    <a:p>
                      <a:pPr indent="0" algn="ctr">
                        <a:buNone/>
                      </a:pPr>
                      <a:r>
                        <a:rPr lang="en-US" sz="1400" b="0">
                          <a:solidFill>
                            <a:srgbClr val="000000"/>
                          </a:solidFill>
                          <a:cs typeface="+mn-lt"/>
                        </a:rPr>
                        <a:t>Bit5</a:t>
                      </a:r>
                      <a:endParaRPr lang="en-US" altLang="en-US" sz="1400" b="0">
                        <a:solidFill>
                          <a:srgbClr val="000000"/>
                        </a:solidFill>
                        <a:ea typeface="Times New Roman" panose="02020603050405020304" charset="0"/>
                        <a:cs typeface="+mn-lt"/>
                      </a:endParaRPr>
                    </a:p>
                  </a:txBody>
                  <a:tcPr marL="68580" marR="68580" marT="0" marB="0" vert="horz" anchor="ctr" anchorCtr="0">
                    <a:lnL>
                      <a:noFill/>
                    </a:lnL>
                    <a:lnR>
                      <a:noFill/>
                    </a:lnR>
                    <a:lnT cap="flat">
                      <a:noFill/>
                    </a:lnT>
                    <a:lnB w="190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400" b="0">
                          <a:solidFill>
                            <a:srgbClr val="000000"/>
                          </a:solidFill>
                          <a:cs typeface="+mn-lt"/>
                        </a:rPr>
                        <a:t>5429m-5500m</a:t>
                      </a:r>
                      <a:endParaRPr lang="en-US" altLang="en-US" sz="1400" b="0">
                        <a:solidFill>
                          <a:srgbClr val="000000"/>
                        </a:solidFill>
                        <a:ea typeface="Times New Roman" panose="02020603050405020304" charset="0"/>
                        <a:cs typeface="+mn-lt"/>
                      </a:endParaRPr>
                    </a:p>
                  </a:txBody>
                  <a:tcPr marL="68580" marR="68580" marT="0" marB="0" vert="horz" anchor="ctr" anchorCtr="0">
                    <a:lnL>
                      <a:noFill/>
                    </a:lnL>
                    <a:lnR>
                      <a:noFill/>
                    </a:lnR>
                    <a:lnT cap="flat">
                      <a:noFill/>
                    </a:lnT>
                    <a:lnB w="190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400" b="0">
                          <a:solidFill>
                            <a:srgbClr val="000000"/>
                          </a:solidFill>
                          <a:cs typeface="+mn-lt"/>
                        </a:rPr>
                        <a:t>0.93</a:t>
                      </a:r>
                      <a:endParaRPr lang="en-US" altLang="en-US" sz="1400" b="0">
                        <a:solidFill>
                          <a:srgbClr val="000000"/>
                        </a:solidFill>
                        <a:ea typeface="Times New Roman" panose="02020603050405020304" charset="0"/>
                        <a:cs typeface="+mn-lt"/>
                      </a:endParaRPr>
                    </a:p>
                  </a:txBody>
                  <a:tcPr marL="68580" marR="68580" marT="0" marB="0" vert="horz" anchor="ctr" anchorCtr="0">
                    <a:lnL>
                      <a:noFill/>
                    </a:lnL>
                    <a:lnR>
                      <a:noFill/>
                    </a:lnR>
                    <a:lnT cap="flat">
                      <a:noFill/>
                    </a:lnT>
                    <a:lnB w="190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400" b="0">
                          <a:solidFill>
                            <a:srgbClr val="000000"/>
                          </a:solidFill>
                          <a:ea typeface="宋体" panose="02010600030101010101" pitchFamily="2" charset="-122"/>
                          <a:cs typeface="+mn-lt"/>
                        </a:rPr>
                        <a:t>1-0</a:t>
                      </a:r>
                      <a:endParaRPr lang="en-US" altLang="en-US" sz="1400" b="0">
                        <a:solidFill>
                          <a:srgbClr val="000000"/>
                        </a:solidFill>
                        <a:ea typeface="宋体" panose="02010600030101010101" pitchFamily="2" charset="-122"/>
                        <a:cs typeface="+mn-lt"/>
                      </a:endParaRPr>
                    </a:p>
                  </a:txBody>
                  <a:tcPr marL="68580" marR="68580" marT="0" marB="0" vert="horz" anchor="ctr" anchorCtr="0">
                    <a:lnL>
                      <a:noFill/>
                    </a:lnL>
                    <a:lnR>
                      <a:noFill/>
                    </a:lnR>
                    <a:lnT cap="flat">
                      <a:noFill/>
                    </a:lnT>
                    <a:lnB w="190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400" b="0">
                          <a:solidFill>
                            <a:srgbClr val="000000"/>
                          </a:solidFill>
                          <a:cs typeface="+mn-lt"/>
                        </a:rPr>
                        <a:t>1-1</a:t>
                      </a:r>
                      <a:endParaRPr lang="en-US" altLang="en-US" sz="1400" b="0">
                        <a:solidFill>
                          <a:srgbClr val="000000"/>
                        </a:solidFill>
                        <a:ea typeface="Times New Roman" panose="02020603050405020304" charset="0"/>
                        <a:cs typeface="+mn-lt"/>
                      </a:endParaRPr>
                    </a:p>
                  </a:txBody>
                  <a:tcPr marL="68580" marR="68580" marT="0" marB="0" vert="horz" anchor="ctr" anchorCtr="0">
                    <a:lnL>
                      <a:noFill/>
                    </a:lnL>
                    <a:lnR cap="flat">
                      <a:noFill/>
                    </a:lnR>
                    <a:lnT cap="flat">
                      <a:noFill/>
                    </a:lnT>
                    <a:lnB w="19050" cap="flat" cmpd="sng">
                      <a:solidFill>
                        <a:srgbClr val="000000"/>
                      </a:solidFill>
                      <a:prstDash val="solid"/>
                      <a:headEnd type="none" w="med" len="med"/>
                      <a:tailEnd type="none" w="med" len="med"/>
                    </a:lnB>
                    <a:lnTlToBr>
                      <a:noFill/>
                    </a:lnTlToBr>
                    <a:lnBlToTr>
                      <a:noFill/>
                    </a:lnBlToTr>
                    <a:solidFill>
                      <a:srgbClr val="FFFFFF"/>
                    </a:solidFill>
                  </a:tcPr>
                </a:tc>
              </a:tr>
            </a:tbl>
          </a:graphicData>
        </a:graphic>
      </p:graphicFrame>
      <p:pic>
        <p:nvPicPr>
          <p:cNvPr id="7" name="图片 3"/>
          <p:cNvPicPr>
            <a:picLocks noChangeAspect="1"/>
          </p:cNvPicPr>
          <p:nvPr>
            <p:custDataLst>
              <p:tags r:id="rId7"/>
            </p:custDataLst>
          </p:nvPr>
        </p:nvPicPr>
        <p:blipFill>
          <a:blip r:embed="rId8"/>
          <a:stretch>
            <a:fillRect/>
          </a:stretch>
        </p:blipFill>
        <p:spPr>
          <a:xfrm>
            <a:off x="6978015" y="1500505"/>
            <a:ext cx="2208530" cy="1650365"/>
          </a:xfrm>
          <a:prstGeom prst="rect">
            <a:avLst/>
          </a:prstGeom>
          <a:noFill/>
          <a:ln>
            <a:noFill/>
          </a:ln>
        </p:spPr>
      </p:pic>
      <p:pic>
        <p:nvPicPr>
          <p:cNvPr id="6" name="图片 1"/>
          <p:cNvPicPr>
            <a:picLocks noChangeAspect="1"/>
          </p:cNvPicPr>
          <p:nvPr>
            <p:custDataLst>
              <p:tags r:id="rId9"/>
            </p:custDataLst>
          </p:nvPr>
        </p:nvPicPr>
        <p:blipFill>
          <a:blip r:embed="rId10"/>
          <a:stretch>
            <a:fillRect/>
          </a:stretch>
        </p:blipFill>
        <p:spPr>
          <a:xfrm>
            <a:off x="9506585" y="1480185"/>
            <a:ext cx="2173605" cy="1624965"/>
          </a:xfrm>
          <a:prstGeom prst="rect">
            <a:avLst/>
          </a:prstGeom>
          <a:noFill/>
          <a:ln>
            <a:noFill/>
          </a:ln>
        </p:spPr>
      </p:pic>
      <p:sp>
        <p:nvSpPr>
          <p:cNvPr id="8" name="右箭头 7"/>
          <p:cNvSpPr/>
          <p:nvPr>
            <p:custDataLst>
              <p:tags r:id="rId11"/>
            </p:custDataLst>
          </p:nvPr>
        </p:nvSpPr>
        <p:spPr>
          <a:xfrm>
            <a:off x="6522720" y="2586990"/>
            <a:ext cx="453390" cy="308610"/>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右箭头 8"/>
          <p:cNvSpPr/>
          <p:nvPr>
            <p:custDataLst>
              <p:tags r:id="rId12"/>
            </p:custDataLst>
          </p:nvPr>
        </p:nvSpPr>
        <p:spPr>
          <a:xfrm rot="5400000">
            <a:off x="9186545" y="3120390"/>
            <a:ext cx="453390" cy="308610"/>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文本框 9"/>
          <p:cNvSpPr txBox="1"/>
          <p:nvPr/>
        </p:nvSpPr>
        <p:spPr>
          <a:xfrm>
            <a:off x="6771640" y="5539740"/>
            <a:ext cx="5420360" cy="829945"/>
          </a:xfrm>
          <a:prstGeom prst="rect">
            <a:avLst/>
          </a:prstGeom>
          <a:noFill/>
        </p:spPr>
        <p:txBody>
          <a:bodyPr wrap="square" rtlCol="0">
            <a:spAutoFit/>
          </a:bodyPr>
          <a:p>
            <a:r>
              <a:rPr lang="zh-CN" altLang="en-US" sz="1600" b="1"/>
              <a:t>The results indicate that the average error in inner wear grade is 0.4 and the average error in outer wear grade is 1.2</a:t>
            </a:r>
            <a:r>
              <a:rPr lang="en-US" altLang="zh-CN" sz="1600" b="1"/>
              <a:t> on an 8 scale</a:t>
            </a:r>
            <a:r>
              <a:rPr lang="zh-CN" altLang="en-US" sz="1600" b="1"/>
              <a:t>.</a:t>
            </a:r>
            <a:endParaRPr lang="zh-CN" altLang="en-US" sz="1600" b="1"/>
          </a:p>
        </p:txBody>
      </p:sp>
      <p:sp>
        <p:nvSpPr>
          <p:cNvPr id="11" name="文本框 10"/>
          <p:cNvSpPr txBox="1"/>
          <p:nvPr>
            <p:custDataLst>
              <p:tags r:id="rId13"/>
            </p:custDataLst>
          </p:nvPr>
        </p:nvSpPr>
        <p:spPr>
          <a:xfrm>
            <a:off x="481330" y="1067435"/>
            <a:ext cx="8177530" cy="645160"/>
          </a:xfrm>
          <a:prstGeom prst="rect">
            <a:avLst/>
          </a:prstGeom>
          <a:noFill/>
        </p:spPr>
        <p:txBody>
          <a:bodyPr wrap="square">
            <a:spAutoFit/>
          </a:bodyPr>
          <a:p>
            <a:pPr indent="0">
              <a:lnSpc>
                <a:spcPct val="150000"/>
              </a:lnSpc>
              <a:buFont typeface="+mj-lt"/>
              <a:buNone/>
            </a:pPr>
            <a:r>
              <a:rPr lang="en-US" altLang="zh-CN" sz="2400" b="1" dirty="0"/>
              <a:t>Model Validation</a:t>
            </a:r>
            <a:endParaRPr lang="en-US" altLang="zh-CN" sz="2400" b="1" dirty="0"/>
          </a:p>
        </p:txBody>
      </p:sp>
    </p:spTree>
    <p:custDataLst>
      <p:tags r:id="rId14"/>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TABLE_ENDDRAG_ORIGIN_RECT" val="511*203"/>
  <p:tag name="TABLE_ENDDRAG_RECT" val="409*202*511*203"/>
</p:tagLst>
</file>

<file path=ppt/tags/tag11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TABLE_ENDDRAG_ORIGIN_RECT" val="408*145"/>
  <p:tag name="TABLE_ENDDRAG_RECT" val="526*161*408*145"/>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66.xml><?xml version="1.0" encoding="utf-8"?>
<p:tagLst xmlns:p="http://schemas.openxmlformats.org/presentationml/2006/main">
  <p:tag name="commondata" val="eyJoZGlkIjoiZjVhNGJiMWVmZTg4ZjFhYWZhYWFiMzBkODkwYWRkZmUifQ=="/>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4530</Words>
  <Application>WPS 演示</Application>
  <PresentationFormat>宽屏</PresentationFormat>
  <Paragraphs>350</Paragraphs>
  <Slides>13</Slides>
  <Notes>4</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13</vt:i4>
      </vt:variant>
    </vt:vector>
  </HeadingPairs>
  <TitlesOfParts>
    <vt:vector size="23" baseType="lpstr">
      <vt:lpstr>Arial</vt:lpstr>
      <vt:lpstr>宋体</vt:lpstr>
      <vt:lpstr>Wingdings</vt:lpstr>
      <vt:lpstr>Wingdings</vt:lpstr>
      <vt:lpstr>Arial</vt:lpstr>
      <vt:lpstr>Times New Roman</vt:lpstr>
      <vt:lpstr>Calibri</vt:lpstr>
      <vt:lpstr>微软雅黑</vt:lpstr>
      <vt:lpstr>Arial Unicode MS</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ysl</cp:lastModifiedBy>
  <cp:revision>209</cp:revision>
  <dcterms:created xsi:type="dcterms:W3CDTF">2019-06-19T02:08:00Z</dcterms:created>
  <dcterms:modified xsi:type="dcterms:W3CDTF">2024-01-15T12:32:40Z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2052-12.1.0.15990</vt:lpwstr>
  </property>
  <property fmtid="{D5CDD505-2E9C-101B-9397-08002B2CF9AE}" pid="3" name="ICV">
    <vt:lpwstr>CB419B77B46A4BD2BB1338B9E9077B58_11</vt:lpwstr>
  </property>
</Properties>
</file>