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notesMasterIdLst>
    <p:notesMasterId r:id="rId3"/>
  </p:notesMasterIdLst>
  <p:sldIdLst>
    <p:sldId id="258" r:id="rId2"/>
  </p:sldIdLst>
  <p:sldSz cx="30275213" cy="21383625"/>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7F0A025-F599-66A7-14F9-E1275B266B7B}" name="Rachel Healey (Cefas)" initials="RH(" userId="S::rachel.healey@cefas.gov.uk::f4365622-52ae-41aa-ada2-0053cd80013f"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85C2"/>
    <a:srgbClr val="156082"/>
    <a:srgbClr val="0CA2A6"/>
    <a:srgbClr val="FBE3D6"/>
    <a:srgbClr val="C1FAFB"/>
    <a:srgbClr val="0B9497"/>
    <a:srgbClr val="D9F2D0"/>
    <a:srgbClr val="008000"/>
    <a:srgbClr val="C000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D3D31B-9903-4A1E-92CA-B21E459A4EAA}" v="1" dt="2024-05-15T15:25:17.14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225" autoAdjust="0"/>
    <p:restoredTop sz="96727" autoAdjust="0"/>
  </p:normalViewPr>
  <p:slideViewPr>
    <p:cSldViewPr snapToGrid="0">
      <p:cViewPr>
        <p:scale>
          <a:sx n="66" d="100"/>
          <a:sy n="66" d="100"/>
        </p:scale>
        <p:origin x="-4085" y="-492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microsoft.com/office/2016/11/relationships/changesInfo" Target="changesInfos/changesInfo1.xml"/><Relationship Id="rId13" Type="http://schemas.openxmlformats.org/officeDocument/2006/relationships/customXml" Target="../customXml/item3.xml"/><Relationship Id="rId3" Type="http://schemas.openxmlformats.org/officeDocument/2006/relationships/notesMaster" Target="notesMasters/notesMaster1.xml"/><Relationship Id="rId7" Type="http://schemas.openxmlformats.org/officeDocument/2006/relationships/tableStyles" Target="tableStyles.xml"/><Relationship Id="rId12" Type="http://schemas.openxmlformats.org/officeDocument/2006/relationships/customXml" Target="../customXml/item2.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11" Type="http://schemas.openxmlformats.org/officeDocument/2006/relationships/customXml" Target="../customXml/item1.xml"/><Relationship Id="rId5" Type="http://schemas.openxmlformats.org/officeDocument/2006/relationships/viewProps" Target="viewProps.xml"/><Relationship Id="rId10" Type="http://schemas.microsoft.com/office/2018/10/relationships/authors" Target="authors.xml"/><Relationship Id="rId4" Type="http://schemas.openxmlformats.org/officeDocument/2006/relationships/presProps" Target="presProps.xml"/><Relationship Id="rId9"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ter Kidd (Cefas)" userId="3477e9ac-6421-4f1d-945f-2e4aade45222" providerId="ADAL" clId="{18D3D31B-9903-4A1E-92CA-B21E459A4EAA}"/>
    <pc:docChg chg="undo custSel delSld modSld">
      <pc:chgData name="Peter Kidd (Cefas)" userId="3477e9ac-6421-4f1d-945f-2e4aade45222" providerId="ADAL" clId="{18D3D31B-9903-4A1E-92CA-B21E459A4EAA}" dt="2024-05-16T09:11:30.003" v="158" actId="20577"/>
      <pc:docMkLst>
        <pc:docMk/>
      </pc:docMkLst>
      <pc:sldChg chg="del">
        <pc:chgData name="Peter Kidd (Cefas)" userId="3477e9ac-6421-4f1d-945f-2e4aade45222" providerId="ADAL" clId="{18D3D31B-9903-4A1E-92CA-B21E459A4EAA}" dt="2024-05-15T15:21:13.613" v="0" actId="47"/>
        <pc:sldMkLst>
          <pc:docMk/>
          <pc:sldMk cId="3925316579" sldId="257"/>
        </pc:sldMkLst>
      </pc:sldChg>
      <pc:sldChg chg="addSp delSp modSp mod">
        <pc:chgData name="Peter Kidd (Cefas)" userId="3477e9ac-6421-4f1d-945f-2e4aade45222" providerId="ADAL" clId="{18D3D31B-9903-4A1E-92CA-B21E459A4EAA}" dt="2024-05-16T09:11:30.003" v="158" actId="20577"/>
        <pc:sldMkLst>
          <pc:docMk/>
          <pc:sldMk cId="1471644670" sldId="258"/>
        </pc:sldMkLst>
        <pc:spChg chg="mod">
          <ac:chgData name="Peter Kidd (Cefas)" userId="3477e9ac-6421-4f1d-945f-2e4aade45222" providerId="ADAL" clId="{18D3D31B-9903-4A1E-92CA-B21E459A4EAA}" dt="2024-05-15T15:40:33.247" v="121" actId="20577"/>
          <ac:spMkLst>
            <pc:docMk/>
            <pc:sldMk cId="1471644670" sldId="258"/>
            <ac:spMk id="41" creationId="{DCDE0789-FA21-6975-31FD-710ADD794561}"/>
          </ac:spMkLst>
        </pc:spChg>
        <pc:spChg chg="mod">
          <ac:chgData name="Peter Kidd (Cefas)" userId="3477e9ac-6421-4f1d-945f-2e4aade45222" providerId="ADAL" clId="{18D3D31B-9903-4A1E-92CA-B21E459A4EAA}" dt="2024-05-16T09:08:44.147" v="148" actId="1035"/>
          <ac:spMkLst>
            <pc:docMk/>
            <pc:sldMk cId="1471644670" sldId="258"/>
            <ac:spMk id="216" creationId="{EAE10E96-408D-3561-D497-9FE14337AAC4}"/>
          </ac:spMkLst>
        </pc:spChg>
        <pc:spChg chg="del">
          <ac:chgData name="Peter Kidd (Cefas)" userId="3477e9ac-6421-4f1d-945f-2e4aade45222" providerId="ADAL" clId="{18D3D31B-9903-4A1E-92CA-B21E459A4EAA}" dt="2024-05-15T15:22:28.625" v="1" actId="478"/>
          <ac:spMkLst>
            <pc:docMk/>
            <pc:sldMk cId="1471644670" sldId="258"/>
            <ac:spMk id="284" creationId="{5E06BB3A-7FD6-2583-0BD0-DD64D552A161}"/>
          </ac:spMkLst>
        </pc:spChg>
        <pc:spChg chg="mod">
          <ac:chgData name="Peter Kidd (Cefas)" userId="3477e9ac-6421-4f1d-945f-2e4aade45222" providerId="ADAL" clId="{18D3D31B-9903-4A1E-92CA-B21E459A4EAA}" dt="2024-05-15T15:23:30.823" v="5" actId="5793"/>
          <ac:spMkLst>
            <pc:docMk/>
            <pc:sldMk cId="1471644670" sldId="258"/>
            <ac:spMk id="285" creationId="{B005E532-CFB1-20B0-05F8-10770F980B4C}"/>
          </ac:spMkLst>
        </pc:spChg>
        <pc:spChg chg="mod">
          <ac:chgData name="Peter Kidd (Cefas)" userId="3477e9ac-6421-4f1d-945f-2e4aade45222" providerId="ADAL" clId="{18D3D31B-9903-4A1E-92CA-B21E459A4EAA}" dt="2024-05-15T15:23:43.484" v="24" actId="1036"/>
          <ac:spMkLst>
            <pc:docMk/>
            <pc:sldMk cId="1471644670" sldId="258"/>
            <ac:spMk id="295" creationId="{4EE3BBE2-DD79-7DF9-9F9E-344EE0EA9EBF}"/>
          </ac:spMkLst>
        </pc:spChg>
        <pc:spChg chg="mod">
          <ac:chgData name="Peter Kidd (Cefas)" userId="3477e9ac-6421-4f1d-945f-2e4aade45222" providerId="ADAL" clId="{18D3D31B-9903-4A1E-92CA-B21E459A4EAA}" dt="2024-05-15T15:26:13.133" v="103" actId="1037"/>
          <ac:spMkLst>
            <pc:docMk/>
            <pc:sldMk cId="1471644670" sldId="258"/>
            <ac:spMk id="615" creationId="{FA9ECA3D-FE7F-1F5E-5F32-3448F6055567}"/>
          </ac:spMkLst>
        </pc:spChg>
        <pc:spChg chg="mod">
          <ac:chgData name="Peter Kidd (Cefas)" userId="3477e9ac-6421-4f1d-945f-2e4aade45222" providerId="ADAL" clId="{18D3D31B-9903-4A1E-92CA-B21E459A4EAA}" dt="2024-05-16T09:08:44.147" v="148" actId="1035"/>
          <ac:spMkLst>
            <pc:docMk/>
            <pc:sldMk cId="1471644670" sldId="258"/>
            <ac:spMk id="695" creationId="{44B86B60-FEBB-CC1A-20D0-C78FB4995A72}"/>
          </ac:spMkLst>
        </pc:spChg>
        <pc:spChg chg="mod">
          <ac:chgData name="Peter Kidd (Cefas)" userId="3477e9ac-6421-4f1d-945f-2e4aade45222" providerId="ADAL" clId="{18D3D31B-9903-4A1E-92CA-B21E459A4EAA}" dt="2024-05-16T09:08:44.147" v="148" actId="1035"/>
          <ac:spMkLst>
            <pc:docMk/>
            <pc:sldMk cId="1471644670" sldId="258"/>
            <ac:spMk id="696" creationId="{9B04F952-9E65-4D94-20D2-9507120DA96D}"/>
          </ac:spMkLst>
        </pc:spChg>
        <pc:spChg chg="mod">
          <ac:chgData name="Peter Kidd (Cefas)" userId="3477e9ac-6421-4f1d-945f-2e4aade45222" providerId="ADAL" clId="{18D3D31B-9903-4A1E-92CA-B21E459A4EAA}" dt="2024-05-16T09:08:44.147" v="148" actId="1035"/>
          <ac:spMkLst>
            <pc:docMk/>
            <pc:sldMk cId="1471644670" sldId="258"/>
            <ac:spMk id="697" creationId="{0ADD9645-0C22-37C4-B666-ED4A9B21615A}"/>
          </ac:spMkLst>
        </pc:spChg>
        <pc:spChg chg="mod">
          <ac:chgData name="Peter Kidd (Cefas)" userId="3477e9ac-6421-4f1d-945f-2e4aade45222" providerId="ADAL" clId="{18D3D31B-9903-4A1E-92CA-B21E459A4EAA}" dt="2024-05-16T09:11:30.003" v="158" actId="20577"/>
          <ac:spMkLst>
            <pc:docMk/>
            <pc:sldMk cId="1471644670" sldId="258"/>
            <ac:spMk id="716" creationId="{8A76C759-01EE-BCD8-0FC4-F884051E4764}"/>
          </ac:spMkLst>
        </pc:spChg>
        <pc:grpChg chg="mod">
          <ac:chgData name="Peter Kidd (Cefas)" userId="3477e9ac-6421-4f1d-945f-2e4aade45222" providerId="ADAL" clId="{18D3D31B-9903-4A1E-92CA-B21E459A4EAA}" dt="2024-05-15T15:23:57.564" v="38" actId="1036"/>
          <ac:grpSpMkLst>
            <pc:docMk/>
            <pc:sldMk cId="1471644670" sldId="258"/>
            <ac:grpSpMk id="194" creationId="{B0C372A1-D6E6-523F-8073-2290F1FFADC4}"/>
          </ac:grpSpMkLst>
        </pc:grpChg>
        <pc:grpChg chg="mod">
          <ac:chgData name="Peter Kidd (Cefas)" userId="3477e9ac-6421-4f1d-945f-2e4aade45222" providerId="ADAL" clId="{18D3D31B-9903-4A1E-92CA-B21E459A4EAA}" dt="2024-05-15T15:23:57.564" v="38" actId="1036"/>
          <ac:grpSpMkLst>
            <pc:docMk/>
            <pc:sldMk cId="1471644670" sldId="258"/>
            <ac:grpSpMk id="195" creationId="{D84270C5-8B08-C92D-3C9A-8DA4FD740798}"/>
          </ac:grpSpMkLst>
        </pc:grpChg>
        <pc:grpChg chg="mod">
          <ac:chgData name="Peter Kidd (Cefas)" userId="3477e9ac-6421-4f1d-945f-2e4aade45222" providerId="ADAL" clId="{18D3D31B-9903-4A1E-92CA-B21E459A4EAA}" dt="2024-05-16T09:08:44.147" v="148" actId="1035"/>
          <ac:grpSpMkLst>
            <pc:docMk/>
            <pc:sldMk cId="1471644670" sldId="258"/>
            <ac:grpSpMk id="214" creationId="{455762AA-1BF2-1FC6-0C3B-435BC04C64AC}"/>
          </ac:grpSpMkLst>
        </pc:grpChg>
        <pc:grpChg chg="mod">
          <ac:chgData name="Peter Kidd (Cefas)" userId="3477e9ac-6421-4f1d-945f-2e4aade45222" providerId="ADAL" clId="{18D3D31B-9903-4A1E-92CA-B21E459A4EAA}" dt="2024-05-15T15:23:35.527" v="16" actId="1036"/>
          <ac:grpSpMkLst>
            <pc:docMk/>
            <pc:sldMk cId="1471644670" sldId="258"/>
            <ac:grpSpMk id="281" creationId="{351233A3-9869-9B7B-356D-0AD388B0591A}"/>
          </ac:grpSpMkLst>
        </pc:grpChg>
        <pc:picChg chg="mod">
          <ac:chgData name="Peter Kidd (Cefas)" userId="3477e9ac-6421-4f1d-945f-2e4aade45222" providerId="ADAL" clId="{18D3D31B-9903-4A1E-92CA-B21E459A4EAA}" dt="2024-05-16T09:08:44.147" v="148" actId="1035"/>
          <ac:picMkLst>
            <pc:docMk/>
            <pc:sldMk cId="1471644670" sldId="258"/>
            <ac:picMk id="694" creationId="{1A36200B-D4CB-F59B-91D6-B83E9EAF4234}"/>
          </ac:picMkLst>
        </pc:picChg>
        <pc:picChg chg="add mod">
          <ac:chgData name="Peter Kidd (Cefas)" userId="3477e9ac-6421-4f1d-945f-2e4aade45222" providerId="ADAL" clId="{18D3D31B-9903-4A1E-92CA-B21E459A4EAA}" dt="2024-05-15T15:25:55.886" v="90" actId="688"/>
          <ac:picMkLst>
            <pc:docMk/>
            <pc:sldMk cId="1471644670" sldId="258"/>
            <ac:picMk id="718" creationId="{FE68BA79-9FB1-7EFB-E34E-C24BF50DABB7}"/>
          </ac:picMkLst>
        </pc:picChg>
      </pc:sldChg>
      <pc:sldChg chg="del">
        <pc:chgData name="Peter Kidd (Cefas)" userId="3477e9ac-6421-4f1d-945f-2e4aade45222" providerId="ADAL" clId="{18D3D31B-9903-4A1E-92CA-B21E459A4EAA}" dt="2024-05-15T15:21:13.613" v="0" actId="47"/>
        <pc:sldMkLst>
          <pc:docMk/>
          <pc:sldMk cId="4225461537" sldId="259"/>
        </pc:sldMkLst>
      </pc:sldChg>
      <pc:sldChg chg="del">
        <pc:chgData name="Peter Kidd (Cefas)" userId="3477e9ac-6421-4f1d-945f-2e4aade45222" providerId="ADAL" clId="{18D3D31B-9903-4A1E-92CA-B21E459A4EAA}" dt="2024-05-15T15:21:13.613" v="0" actId="47"/>
        <pc:sldMkLst>
          <pc:docMk/>
          <pc:sldMk cId="723060571" sldId="260"/>
        </pc:sldMkLst>
      </pc:sldChg>
      <pc:sldChg chg="del">
        <pc:chgData name="Peter Kidd (Cefas)" userId="3477e9ac-6421-4f1d-945f-2e4aade45222" providerId="ADAL" clId="{18D3D31B-9903-4A1E-92CA-B21E459A4EAA}" dt="2024-05-15T15:21:13.613" v="0" actId="47"/>
        <pc:sldMkLst>
          <pc:docMk/>
          <pc:sldMk cId="1622959989" sldId="261"/>
        </pc:sldMkLst>
      </pc:sldChg>
      <pc:sldChg chg="del">
        <pc:chgData name="Peter Kidd (Cefas)" userId="3477e9ac-6421-4f1d-945f-2e4aade45222" providerId="ADAL" clId="{18D3D31B-9903-4A1E-92CA-B21E459A4EAA}" dt="2024-05-15T15:21:13.613" v="0" actId="47"/>
        <pc:sldMkLst>
          <pc:docMk/>
          <pc:sldMk cId="341653091" sldId="262"/>
        </pc:sldMkLst>
      </pc:sldChg>
      <pc:sldChg chg="del">
        <pc:chgData name="Peter Kidd (Cefas)" userId="3477e9ac-6421-4f1d-945f-2e4aade45222" providerId="ADAL" clId="{18D3D31B-9903-4A1E-92CA-B21E459A4EAA}" dt="2024-05-15T15:21:13.613" v="0" actId="47"/>
        <pc:sldMkLst>
          <pc:docMk/>
          <pc:sldMk cId="1710681573" sldId="26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0EEEB4-33CF-4928-8501-6A9EA996DEDD}" type="datetimeFigureOut">
              <a:rPr lang="en-GB" smtClean="0"/>
              <a:t>16/05/2024</a:t>
            </a:fld>
            <a:endParaRPr lang="en-GB"/>
          </a:p>
        </p:txBody>
      </p:sp>
      <p:sp>
        <p:nvSpPr>
          <p:cNvPr id="4" name="Slide Image Placeholder 3"/>
          <p:cNvSpPr>
            <a:spLocks noGrp="1" noRot="1" noChangeAspect="1"/>
          </p:cNvSpPr>
          <p:nvPr>
            <p:ph type="sldImg" idx="2"/>
          </p:nvPr>
        </p:nvSpPr>
        <p:spPr>
          <a:xfrm>
            <a:off x="1244600" y="1143000"/>
            <a:ext cx="4368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99663E-921D-4E2B-8250-D3C1A016F578}" type="slidenum">
              <a:rPr lang="en-GB" smtClean="0"/>
              <a:t>‹#›</a:t>
            </a:fld>
            <a:endParaRPr lang="en-GB"/>
          </a:p>
        </p:txBody>
      </p:sp>
    </p:spTree>
    <p:extLst>
      <p:ext uri="{BB962C8B-B14F-4D97-AF65-F5344CB8AC3E}">
        <p14:creationId xmlns:p14="http://schemas.microsoft.com/office/powerpoint/2010/main" val="460301628"/>
      </p:ext>
    </p:extLst>
  </p:cSld>
  <p:clrMap bg1="lt1" tx1="dk1" bg2="lt2" tx2="dk2" accent1="accent1" accent2="accent2" accent3="accent3" accent4="accent4" accent5="accent5" accent6="accent6" hlink="hlink" folHlink="folHlink"/>
  <p:notesStyle>
    <a:lvl1pPr marL="0" algn="l" defTabSz="2479578" rtl="0" eaLnBrk="1" latinLnBrk="0" hangingPunct="1">
      <a:defRPr sz="3254" kern="1200">
        <a:solidFill>
          <a:schemeClr val="tx1"/>
        </a:solidFill>
        <a:latin typeface="+mn-lt"/>
        <a:ea typeface="+mn-ea"/>
        <a:cs typeface="+mn-cs"/>
      </a:defRPr>
    </a:lvl1pPr>
    <a:lvl2pPr marL="1239789" algn="l" defTabSz="2479578" rtl="0" eaLnBrk="1" latinLnBrk="0" hangingPunct="1">
      <a:defRPr sz="3254" kern="1200">
        <a:solidFill>
          <a:schemeClr val="tx1"/>
        </a:solidFill>
        <a:latin typeface="+mn-lt"/>
        <a:ea typeface="+mn-ea"/>
        <a:cs typeface="+mn-cs"/>
      </a:defRPr>
    </a:lvl2pPr>
    <a:lvl3pPr marL="2479578" algn="l" defTabSz="2479578" rtl="0" eaLnBrk="1" latinLnBrk="0" hangingPunct="1">
      <a:defRPr sz="3254" kern="1200">
        <a:solidFill>
          <a:schemeClr val="tx1"/>
        </a:solidFill>
        <a:latin typeface="+mn-lt"/>
        <a:ea typeface="+mn-ea"/>
        <a:cs typeface="+mn-cs"/>
      </a:defRPr>
    </a:lvl3pPr>
    <a:lvl4pPr marL="3719368" algn="l" defTabSz="2479578" rtl="0" eaLnBrk="1" latinLnBrk="0" hangingPunct="1">
      <a:defRPr sz="3254" kern="1200">
        <a:solidFill>
          <a:schemeClr val="tx1"/>
        </a:solidFill>
        <a:latin typeface="+mn-lt"/>
        <a:ea typeface="+mn-ea"/>
        <a:cs typeface="+mn-cs"/>
      </a:defRPr>
    </a:lvl4pPr>
    <a:lvl5pPr marL="4959157" algn="l" defTabSz="2479578" rtl="0" eaLnBrk="1" latinLnBrk="0" hangingPunct="1">
      <a:defRPr sz="3254" kern="1200">
        <a:solidFill>
          <a:schemeClr val="tx1"/>
        </a:solidFill>
        <a:latin typeface="+mn-lt"/>
        <a:ea typeface="+mn-ea"/>
        <a:cs typeface="+mn-cs"/>
      </a:defRPr>
    </a:lvl5pPr>
    <a:lvl6pPr marL="6198946" algn="l" defTabSz="2479578" rtl="0" eaLnBrk="1" latinLnBrk="0" hangingPunct="1">
      <a:defRPr sz="3254" kern="1200">
        <a:solidFill>
          <a:schemeClr val="tx1"/>
        </a:solidFill>
        <a:latin typeface="+mn-lt"/>
        <a:ea typeface="+mn-ea"/>
        <a:cs typeface="+mn-cs"/>
      </a:defRPr>
    </a:lvl6pPr>
    <a:lvl7pPr marL="7438735" algn="l" defTabSz="2479578" rtl="0" eaLnBrk="1" latinLnBrk="0" hangingPunct="1">
      <a:defRPr sz="3254" kern="1200">
        <a:solidFill>
          <a:schemeClr val="tx1"/>
        </a:solidFill>
        <a:latin typeface="+mn-lt"/>
        <a:ea typeface="+mn-ea"/>
        <a:cs typeface="+mn-cs"/>
      </a:defRPr>
    </a:lvl7pPr>
    <a:lvl8pPr marL="8678525" algn="l" defTabSz="2479578" rtl="0" eaLnBrk="1" latinLnBrk="0" hangingPunct="1">
      <a:defRPr sz="3254" kern="1200">
        <a:solidFill>
          <a:schemeClr val="tx1"/>
        </a:solidFill>
        <a:latin typeface="+mn-lt"/>
        <a:ea typeface="+mn-ea"/>
        <a:cs typeface="+mn-cs"/>
      </a:defRPr>
    </a:lvl8pPr>
    <a:lvl9pPr marL="9918314" algn="l" defTabSz="2479578" rtl="0" eaLnBrk="1" latinLnBrk="0" hangingPunct="1">
      <a:defRPr sz="3254"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2479578" rtl="0" eaLnBrk="1" fontAlgn="auto" latinLnBrk="0" hangingPunct="1">
              <a:lnSpc>
                <a:spcPct val="100000"/>
              </a:lnSpc>
              <a:spcBef>
                <a:spcPts val="0"/>
              </a:spcBef>
              <a:spcAft>
                <a:spcPts val="0"/>
              </a:spcAft>
              <a:buClrTx/>
              <a:buSzTx/>
              <a:buFontTx/>
              <a:buNone/>
              <a:tabLst/>
              <a:defRPr/>
            </a:pPr>
            <a:endParaRPr lang="en-GB" sz="3600" dirty="0">
              <a:latin typeface="Arial" panose="020B0604020202020204" pitchFamily="34" charset="0"/>
              <a:cs typeface="Arial" panose="020B0604020202020204" pitchFamily="34" charset="0"/>
            </a:endParaRPr>
          </a:p>
          <a:p>
            <a:pPr marL="0" marR="0" lvl="0" indent="0" algn="l" defTabSz="2479578" rtl="0" eaLnBrk="1" fontAlgn="auto" latinLnBrk="0" hangingPunct="1">
              <a:lnSpc>
                <a:spcPct val="100000"/>
              </a:lnSpc>
              <a:spcBef>
                <a:spcPts val="0"/>
              </a:spcBef>
              <a:spcAft>
                <a:spcPts val="0"/>
              </a:spcAft>
              <a:buClrTx/>
              <a:buSzTx/>
              <a:buFontTx/>
              <a:buNone/>
              <a:tabLst/>
              <a:defRPr/>
            </a:pPr>
            <a:endParaRPr lang="en-GB" sz="3600" dirty="0">
              <a:latin typeface="Arial" panose="020B0604020202020204" pitchFamily="34" charset="0"/>
              <a:cs typeface="Arial" panose="020B0604020202020204" pitchFamily="34" charset="0"/>
            </a:endParaRPr>
          </a:p>
          <a:p>
            <a:pPr marL="0" marR="0" lvl="0" indent="0" algn="l" defTabSz="2479578" rtl="0" eaLnBrk="1" fontAlgn="auto" latinLnBrk="0" hangingPunct="1">
              <a:lnSpc>
                <a:spcPct val="100000"/>
              </a:lnSpc>
              <a:spcBef>
                <a:spcPts val="0"/>
              </a:spcBef>
              <a:spcAft>
                <a:spcPts val="0"/>
              </a:spcAft>
              <a:buClrTx/>
              <a:buSzTx/>
              <a:buFontTx/>
              <a:buNone/>
              <a:tabLst/>
              <a:defRPr/>
            </a:pPr>
            <a:r>
              <a:rPr lang="en-GB" sz="3600" dirty="0">
                <a:latin typeface="Arial" panose="020B0604020202020204" pitchFamily="34" charset="0"/>
                <a:cs typeface="Arial" panose="020B0604020202020204" pitchFamily="34" charset="0"/>
              </a:rPr>
              <a:t>Fish are distributed dynamically across space in non-random patterns that vary over time according to physiological and environmental pressures and preferences. </a:t>
            </a:r>
            <a:endParaRPr lang="en-GB" sz="3600" strike="sngStrike" dirty="0"/>
          </a:p>
          <a:p>
            <a:pPr marL="0" marR="0" lvl="0" indent="0" algn="l" defTabSz="2479578" rtl="0" eaLnBrk="1" fontAlgn="auto" latinLnBrk="0" hangingPunct="1">
              <a:lnSpc>
                <a:spcPct val="100000"/>
              </a:lnSpc>
              <a:spcBef>
                <a:spcPts val="0"/>
              </a:spcBef>
              <a:spcAft>
                <a:spcPts val="0"/>
              </a:spcAft>
              <a:buClrTx/>
              <a:buSzTx/>
              <a:buFontTx/>
              <a:buNone/>
              <a:tabLst/>
              <a:defRPr/>
            </a:pPr>
            <a:endParaRPr lang="en-GB" sz="3600" strike="sngStrike" dirty="0"/>
          </a:p>
          <a:p>
            <a:pPr marL="0" marR="0" lvl="0" indent="0" algn="l" defTabSz="2479578" rtl="0" eaLnBrk="1" fontAlgn="auto" latinLnBrk="0" hangingPunct="1">
              <a:lnSpc>
                <a:spcPct val="100000"/>
              </a:lnSpc>
              <a:spcBef>
                <a:spcPts val="0"/>
              </a:spcBef>
              <a:spcAft>
                <a:spcPts val="0"/>
              </a:spcAft>
              <a:buClrTx/>
              <a:buSzTx/>
              <a:buFontTx/>
              <a:buNone/>
              <a:tabLst/>
              <a:defRPr/>
            </a:pPr>
            <a:r>
              <a:rPr lang="en-GB" sz="3600" strike="sngStrike" dirty="0"/>
              <a:t>Spatial indicators also use </a:t>
            </a:r>
            <a:r>
              <a:rPr lang="en-GB" sz="3600" b="1" strike="sngStrike" dirty="0"/>
              <a:t>alternative information </a:t>
            </a:r>
            <a:r>
              <a:rPr lang="en-GB" sz="3600" strike="sngStrike" dirty="0"/>
              <a:t>that is not typically used in stock assessment. If spatial indicators can be shown to be a good proxy of abundance and stock status then they can be used to provide information on the state of a stock for stocks that are </a:t>
            </a:r>
            <a:r>
              <a:rPr lang="en-GB" sz="3600" b="1" strike="sngStrike" dirty="0"/>
              <a:t>not formally assessed</a:t>
            </a:r>
            <a:r>
              <a:rPr lang="en-GB" sz="3600" strike="sngStrike" dirty="0"/>
              <a:t>. </a:t>
            </a:r>
          </a:p>
          <a:p>
            <a:pPr marL="0" marR="0" lvl="0" indent="0" algn="l" defTabSz="2479578" rtl="0" eaLnBrk="1" fontAlgn="auto" latinLnBrk="0" hangingPunct="1">
              <a:lnSpc>
                <a:spcPct val="100000"/>
              </a:lnSpc>
              <a:spcBef>
                <a:spcPts val="0"/>
              </a:spcBef>
              <a:spcAft>
                <a:spcPts val="0"/>
              </a:spcAft>
              <a:buClrTx/>
              <a:buSzTx/>
              <a:buFontTx/>
              <a:buNone/>
              <a:tabLst/>
              <a:defRPr/>
            </a:pPr>
            <a:endParaRPr lang="en-GB" sz="3600" strike="sngStrike" dirty="0"/>
          </a:p>
          <a:p>
            <a:endParaRPr lang="en-GB" sz="3600" dirty="0"/>
          </a:p>
          <a:p>
            <a:r>
              <a:rPr lang="en-GB" sz="3600" dirty="0"/>
              <a:t>calculate indicators of population </a:t>
            </a:r>
            <a:r>
              <a:rPr lang="en-GB" sz="3600" b="1" dirty="0"/>
              <a:t>range</a:t>
            </a:r>
            <a:r>
              <a:rPr lang="en-GB" sz="3600" dirty="0"/>
              <a:t>, </a:t>
            </a:r>
            <a:r>
              <a:rPr lang="en-GB" sz="3600" b="1" dirty="0"/>
              <a:t>occupancy</a:t>
            </a:r>
            <a:r>
              <a:rPr lang="en-GB" sz="3600" dirty="0"/>
              <a:t>, and </a:t>
            </a:r>
            <a:r>
              <a:rPr lang="en-GB" sz="3600" b="1" dirty="0"/>
              <a:t>aggregation</a:t>
            </a:r>
            <a:r>
              <a:rPr lang="en-GB" sz="3600" dirty="0"/>
              <a:t> and </a:t>
            </a:r>
            <a:r>
              <a:rPr lang="en-GB" sz="3600" b="1" dirty="0"/>
              <a:t>validate</a:t>
            </a:r>
            <a:r>
              <a:rPr lang="en-GB" sz="3600" dirty="0"/>
              <a:t> their ability to classify a fish stock as either healthy or unhealthy.</a:t>
            </a:r>
          </a:p>
          <a:p>
            <a:endParaRPr lang="en-GB" sz="3600" dirty="0"/>
          </a:p>
          <a:p>
            <a:r>
              <a:rPr lang="en-GB" sz="3600" dirty="0"/>
              <a:t>The International Council for the Exploration of the Seas (ICES) gives advice on the amount of catch that can be taken for many fish stocks. The method used to calculate catch advice depends upon the availability and quality of data for each fish stock. Fish stocks with the most severe data-limitations are not formally assessed and catch advice is set to the same as the previous year, plus a precautionary buffer that reduces catch advice. This method slowly reduces catch advice to zero over time, without an understanding of the health status of the stock. New methods or data sources are required to assess stock status and provide more adaptive catch advice to ensure that data-limited stocks are sustainably fished. </a:t>
            </a:r>
          </a:p>
          <a:p>
            <a:endParaRPr lang="en-GB" sz="3600" dirty="0"/>
          </a:p>
          <a:p>
            <a:r>
              <a:rPr lang="en-GB" sz="3600" dirty="0"/>
              <a:t>Fish display non-random patterns of spatial distribution that reflect abundance, since changes in abundance are often accompanied by changes in distribution. Spatial dynamics are often ignored in fisheries management due to complexity, assumptions, and data requirements associated with spatial models. As an alternative, the spatial dynamics of a population can be characterised using simple empirical spatial indicators. Spatial indicators could therefore be used as a proxy of abundance and stock status to help provide catch advice for data-limited stocks. </a:t>
            </a:r>
          </a:p>
          <a:p>
            <a:endParaRPr lang="en-GB" sz="3600" dirty="0"/>
          </a:p>
          <a:p>
            <a:r>
              <a:rPr lang="en-GB" sz="3600" dirty="0"/>
              <a:t>The work presented here tested the ability of 10 spatial indicators to classify stock status of 25 data-rich stocks, using Receiver Operating Characteristic (ROC) curves. </a:t>
            </a:r>
          </a:p>
          <a:p>
            <a:endParaRPr lang="en-GB" sz="3600" dirty="0"/>
          </a:p>
          <a:p>
            <a:r>
              <a:rPr lang="en-GB" sz="3600" dirty="0"/>
              <a:t>A ROC curve is a graphical method that evaluates the performance of an indicator by comparing predictions against known observations . </a:t>
            </a:r>
          </a:p>
          <a:p>
            <a:endParaRPr lang="en-GB" sz="3600" dirty="0"/>
          </a:p>
          <a:p>
            <a:r>
              <a:rPr lang="en-GB" sz="3600" dirty="0"/>
              <a:t>of stock status to the known observations of stock status and the  number of instances that are correctly and incorrectly classified are counted. A good classifier will correctly classify all instance.</a:t>
            </a:r>
          </a:p>
          <a:p>
            <a:endParaRPr lang="en-GB" sz="3600" dirty="0"/>
          </a:p>
          <a:p>
            <a:r>
              <a:rPr lang="en-GB" sz="3600" dirty="0"/>
              <a:t>years when the stock was in an unhealthy or healthy state. To be able to validate an indicator, we must know the true status of the stock so that we can compare </a:t>
            </a:r>
          </a:p>
          <a:p>
            <a:endParaRPr lang="en-GB" sz="3600" dirty="0"/>
          </a:p>
          <a:p>
            <a:r>
              <a:rPr lang="en-GB" sz="3600" dirty="0"/>
              <a:t>ROC curves are a graphical method that assess the accuracy of binary predictions by comparing them to observations. The aim is to validate predictions made by spatial </a:t>
            </a:r>
            <a:r>
              <a:rPr lang="en-GB" sz="3600" dirty="0" err="1"/>
              <a:t>indictaors</a:t>
            </a:r>
            <a:r>
              <a:rPr lang="en-GB" sz="3600" dirty="0"/>
              <a:t> to what is estimated </a:t>
            </a:r>
            <a:r>
              <a:rPr lang="en-GB" sz="3600" dirty="0" err="1"/>
              <a:t>yy</a:t>
            </a:r>
            <a:r>
              <a:rPr lang="en-GB" sz="3600" dirty="0"/>
              <a:t> our most </a:t>
            </a:r>
            <a:r>
              <a:rPr lang="en-GB" sz="3600" dirty="0" err="1"/>
              <a:t>comprepehnsive</a:t>
            </a:r>
            <a:r>
              <a:rPr lang="en-GB" sz="3600" dirty="0"/>
              <a:t> fisheries models. The area underneath the ROC curve (AUC) is a performance metric that tells you how good or bad your predictions are. An AUC of 1 tells you that all instances were correctly classified; an AUC of 0 tells you that all instances were </a:t>
            </a:r>
            <a:r>
              <a:rPr lang="en-GB" sz="3600" i="1" dirty="0"/>
              <a:t>incorrectly</a:t>
            </a:r>
            <a:r>
              <a:rPr lang="en-GB" sz="3600" dirty="0"/>
              <a:t> classified, and an AUC of 0.5 is what would be expected from a random predictor. </a:t>
            </a:r>
          </a:p>
          <a:p>
            <a:endParaRPr lang="en-GB" sz="3600" dirty="0"/>
          </a:p>
          <a:p>
            <a:r>
              <a:rPr lang="en-GB" sz="3600" dirty="0"/>
              <a:t> evaluate how well an indicator correctly classifies stock status as healthy or impaired by comparing the indicator predictions to values of the known true state of the stock. </a:t>
            </a:r>
          </a:p>
          <a:p>
            <a:endParaRPr lang="en-GB" sz="3600" dirty="0"/>
          </a:p>
          <a:p>
            <a:r>
              <a:rPr lang="en-GB" sz="3600" dirty="0"/>
              <a:t>A suite of spatial indicators that measure range, occupancy, and aggregation population characteristics were calculated using the ICES Database on Trawl Surveys (DATRAS) data and compared to stock assessment outputs of 36 data-rich fish stocks. Receiver Operating Characteristic (ROC) curves were used to assess the ability of each spatial indicator to classify stock status. </a:t>
            </a:r>
          </a:p>
          <a:p>
            <a:endParaRPr lang="en-GB" sz="3600" dirty="0"/>
          </a:p>
          <a:p>
            <a:pPr algn="just"/>
            <a:endParaRPr lang="en-GB" sz="3600" dirty="0">
              <a:solidFill>
                <a:schemeClr val="tx1"/>
              </a:solidFill>
              <a:latin typeface="Arial" panose="020B0604020202020204" pitchFamily="34" charset="0"/>
              <a:cs typeface="Arial" panose="020B0604020202020204" pitchFamily="34" charset="0"/>
            </a:endParaRPr>
          </a:p>
          <a:p>
            <a:pPr algn="just"/>
            <a:endParaRPr lang="en-GB" sz="3600" dirty="0">
              <a:solidFill>
                <a:schemeClr val="tx1"/>
              </a:solidFill>
              <a:latin typeface="Arial" panose="020B0604020202020204" pitchFamily="34" charset="0"/>
              <a:cs typeface="Arial" panose="020B0604020202020204" pitchFamily="34" charset="0"/>
            </a:endParaRPr>
          </a:p>
          <a:p>
            <a:pPr algn="just"/>
            <a:endParaRPr lang="en-GB" sz="3600" dirty="0">
              <a:solidFill>
                <a:schemeClr val="tx1"/>
              </a:solidFill>
              <a:latin typeface="Arial" panose="020B0604020202020204" pitchFamily="34" charset="0"/>
              <a:cs typeface="Arial" panose="020B0604020202020204" pitchFamily="34" charset="0"/>
            </a:endParaRPr>
          </a:p>
          <a:p>
            <a:pPr algn="just"/>
            <a:endParaRPr lang="en-GB" sz="3600" dirty="0">
              <a:solidFill>
                <a:schemeClr val="tx1"/>
              </a:solidFill>
              <a:latin typeface="Arial" panose="020B0604020202020204" pitchFamily="34" charset="0"/>
              <a:cs typeface="Arial" panose="020B0604020202020204" pitchFamily="34" charset="0"/>
            </a:endParaRPr>
          </a:p>
          <a:p>
            <a:pPr algn="just"/>
            <a:r>
              <a:rPr lang="en-GB" sz="3600" dirty="0">
                <a:solidFill>
                  <a:schemeClr val="tx1"/>
                </a:solidFill>
                <a:latin typeface="Arial" panose="020B0604020202020204" pitchFamily="34" charset="0"/>
                <a:cs typeface="Arial" panose="020B0604020202020204" pitchFamily="34" charset="0"/>
              </a:rPr>
              <a:t>Each indicator time series was then compared to the annual estimated status of the respective stocks from stock assessment models. </a:t>
            </a:r>
          </a:p>
          <a:p>
            <a:pPr algn="just"/>
            <a:r>
              <a:rPr lang="en-GB" sz="3600" dirty="0">
                <a:solidFill>
                  <a:schemeClr val="tx1"/>
                </a:solidFill>
                <a:latin typeface="Arial" panose="020B0604020202020204" pitchFamily="34" charset="0"/>
                <a:cs typeface="Arial" panose="020B0604020202020204" pitchFamily="34" charset="0"/>
              </a:rPr>
              <a:t>Validation is the process of ensuring that a model accurately represents the system it intends to represent, through comparing predictions with real observations. </a:t>
            </a:r>
          </a:p>
          <a:p>
            <a:pPr algn="just"/>
            <a:endParaRPr lang="en-GB" sz="3600" dirty="0">
              <a:solidFill>
                <a:schemeClr val="tx1"/>
              </a:solidFill>
              <a:latin typeface="Arial" panose="020B0604020202020204" pitchFamily="34" charset="0"/>
              <a:cs typeface="Arial" panose="020B0604020202020204" pitchFamily="34" charset="0"/>
            </a:endParaRPr>
          </a:p>
          <a:p>
            <a:pPr algn="just"/>
            <a:r>
              <a:rPr lang="en-GB" sz="3600" dirty="0">
                <a:solidFill>
                  <a:schemeClr val="tx1"/>
                </a:solidFill>
                <a:latin typeface="Arial" panose="020B0604020202020204" pitchFamily="34" charset="0"/>
                <a:cs typeface="Arial" panose="020B0604020202020204" pitchFamily="34" charset="0"/>
              </a:rPr>
              <a:t>Observations</a:t>
            </a:r>
          </a:p>
          <a:p>
            <a:pPr algn="just"/>
            <a:r>
              <a:rPr lang="en-GB" sz="3600" dirty="0">
                <a:solidFill>
                  <a:schemeClr val="tx1"/>
                </a:solidFill>
                <a:latin typeface="Arial" panose="020B0604020202020204" pitchFamily="34" charset="0"/>
                <a:cs typeface="Arial" panose="020B0604020202020204" pitchFamily="34" charset="0"/>
              </a:rPr>
              <a:t>ICES data-rich stock assessments provide estimates of annual biomass as well as a biomass threshold. If estimated biomass is above or equal to this threshold, stock status is healthy. If estimated biomass is below the threshold stock status is unhealthy. This gives us the binary observations that we can validate our spatial indicators against. (Note: the assumption here is that these data-rich stock assessments are correct). </a:t>
            </a:r>
          </a:p>
          <a:p>
            <a:pPr algn="just"/>
            <a:endParaRPr lang="en-GB" sz="3600" dirty="0">
              <a:solidFill>
                <a:schemeClr val="tx1"/>
              </a:solidFill>
              <a:latin typeface="Arial" panose="020B0604020202020204" pitchFamily="34" charset="0"/>
              <a:cs typeface="Arial" panose="020B0604020202020204" pitchFamily="34" charset="0"/>
            </a:endParaRPr>
          </a:p>
          <a:p>
            <a:pPr algn="just"/>
            <a:r>
              <a:rPr lang="en-GB" sz="3600" dirty="0">
                <a:solidFill>
                  <a:schemeClr val="tx1"/>
                </a:solidFill>
                <a:latin typeface="Arial" panose="020B0604020202020204" pitchFamily="34" charset="0"/>
                <a:cs typeface="Arial" panose="020B0604020202020204" pitchFamily="34" charset="0"/>
              </a:rPr>
              <a:t>Predictions</a:t>
            </a:r>
          </a:p>
          <a:p>
            <a:pPr algn="just"/>
            <a:r>
              <a:rPr lang="en-GB" sz="3600" dirty="0">
                <a:solidFill>
                  <a:schemeClr val="tx1"/>
                </a:solidFill>
                <a:latin typeface="Arial" panose="020B0604020202020204" pitchFamily="34" charset="0"/>
                <a:cs typeface="Arial" panose="020B0604020202020204" pitchFamily="34" charset="0"/>
              </a:rPr>
              <a:t>Spatial indicators were calculated using fishery-independent survey data</a:t>
            </a:r>
          </a:p>
          <a:p>
            <a:endParaRPr lang="en-GB" sz="3600" dirty="0"/>
          </a:p>
          <a:p>
            <a:r>
              <a:rPr lang="en-GB" sz="3600" dirty="0"/>
              <a:t> This study provides an initial investigation into the potential of such spatial indicators of species distribution to inform on stock status using data rich stocks for which stock assessments are available. The aim is to develop methods to validate, verify, and calibrate potential indicators. </a:t>
            </a:r>
          </a:p>
          <a:p>
            <a:endParaRPr lang="en-GB" sz="3600" dirty="0"/>
          </a:p>
          <a:p>
            <a:r>
              <a:rPr lang="en-GB" sz="3600" dirty="0"/>
              <a:t>Information on the spatial distribution of a fish population may serve as an alternative data source that enables the classification of stock status for DLS. Fish populations and the individuals within the populations itself are located across space in a non-random way. Changes in abundance of a population is often accompanied by changes in spatial distribution. Density-dependent habitat selection predicts that the density of fish will increase in marginal habitats as abundance increases.</a:t>
            </a:r>
          </a:p>
          <a:p>
            <a:endParaRPr lang="en-GB" sz="3600" dirty="0"/>
          </a:p>
          <a:p>
            <a:r>
              <a:rPr lang="en-GB" sz="3600" dirty="0"/>
              <a:t>Changes in the spatial patterns of a population can be detected by calculating simple empirical spatial indicators. These spatial indicators can track population characteristics such as range, occupancy, and aggregation</a:t>
            </a:r>
          </a:p>
          <a:p>
            <a:endParaRPr lang="en-GB" sz="3600" dirty="0"/>
          </a:p>
          <a:p>
            <a:r>
              <a:rPr lang="en-GB" sz="3600" dirty="0"/>
              <a:t>The work presented here assesses the relationship of 10 spatial indicators with fish biomass </a:t>
            </a:r>
          </a:p>
          <a:p>
            <a:endParaRPr lang="en-GB" sz="3600" dirty="0"/>
          </a:p>
          <a:p>
            <a:r>
              <a:rPr lang="en-GB" sz="3600" dirty="0"/>
              <a:t>ICES methods have not been updated since 2012. </a:t>
            </a:r>
          </a:p>
          <a:p>
            <a:pPr marL="0" marR="0" lvl="0" indent="0" algn="l" defTabSz="2479578" rtl="0" eaLnBrk="1" fontAlgn="auto" latinLnBrk="0" hangingPunct="1">
              <a:lnSpc>
                <a:spcPct val="100000"/>
              </a:lnSpc>
              <a:spcBef>
                <a:spcPts val="0"/>
              </a:spcBef>
              <a:spcAft>
                <a:spcPts val="0"/>
              </a:spcAft>
              <a:buClrTx/>
              <a:buSzTx/>
              <a:buFontTx/>
              <a:buNone/>
              <a:tabLst/>
              <a:defRPr/>
            </a:pPr>
            <a:endParaRPr lang="en-GB" sz="3600" strike="sngStrike" dirty="0"/>
          </a:p>
          <a:p>
            <a:pPr algn="just"/>
            <a:endParaRPr lang="en-GB" sz="3600" dirty="0">
              <a:solidFill>
                <a:schemeClr val="tx1"/>
              </a:solidFill>
              <a:latin typeface="Arial" panose="020B0604020202020204" pitchFamily="34" charset="0"/>
              <a:cs typeface="Arial" panose="020B0604020202020204" pitchFamily="34" charset="0"/>
            </a:endParaRPr>
          </a:p>
          <a:p>
            <a:pPr algn="just"/>
            <a:endParaRPr lang="en-GB" sz="3600" dirty="0">
              <a:solidFill>
                <a:schemeClr val="tx1"/>
              </a:solidFill>
              <a:latin typeface="Arial" panose="020B0604020202020204" pitchFamily="34" charset="0"/>
              <a:cs typeface="Arial" panose="020B0604020202020204" pitchFamily="34" charset="0"/>
            </a:endParaRPr>
          </a:p>
          <a:p>
            <a:pPr algn="just"/>
            <a:endParaRPr lang="en-GB" sz="3600" dirty="0">
              <a:solidFill>
                <a:schemeClr val="tx1"/>
              </a:solidFill>
              <a:latin typeface="Arial" panose="020B0604020202020204" pitchFamily="34" charset="0"/>
              <a:cs typeface="Arial" panose="020B0604020202020204" pitchFamily="34" charset="0"/>
            </a:endParaRPr>
          </a:p>
          <a:p>
            <a:pPr algn="just"/>
            <a:endParaRPr lang="en-GB" sz="3600" dirty="0">
              <a:solidFill>
                <a:schemeClr val="tx1"/>
              </a:solidFill>
              <a:latin typeface="Arial" panose="020B0604020202020204" pitchFamily="34" charset="0"/>
              <a:cs typeface="Arial" panose="020B0604020202020204" pitchFamily="34" charset="0"/>
            </a:endParaRPr>
          </a:p>
          <a:p>
            <a:pPr algn="just"/>
            <a:endParaRPr lang="en-GB" sz="3600" dirty="0">
              <a:solidFill>
                <a:schemeClr val="tx1"/>
              </a:solidFill>
              <a:latin typeface="Arial" panose="020B0604020202020204" pitchFamily="34" charset="0"/>
              <a:cs typeface="Arial" panose="020B0604020202020204" pitchFamily="34" charset="0"/>
            </a:endParaRPr>
          </a:p>
          <a:p>
            <a:pPr algn="just"/>
            <a:endParaRPr lang="en-GB" sz="3600" dirty="0">
              <a:solidFill>
                <a:schemeClr val="tx1"/>
              </a:solidFill>
              <a:latin typeface="Arial" panose="020B0604020202020204" pitchFamily="34" charset="0"/>
              <a:cs typeface="Arial" panose="020B0604020202020204" pitchFamily="34" charset="0"/>
            </a:endParaRPr>
          </a:p>
          <a:p>
            <a:pPr algn="just"/>
            <a:endParaRPr lang="en-GB" sz="3600" dirty="0">
              <a:solidFill>
                <a:schemeClr val="tx1"/>
              </a:solidFill>
              <a:latin typeface="Arial" panose="020B0604020202020204" pitchFamily="34" charset="0"/>
              <a:cs typeface="Arial" panose="020B0604020202020204" pitchFamily="34" charset="0"/>
            </a:endParaRPr>
          </a:p>
          <a:p>
            <a:pPr algn="just"/>
            <a:endParaRPr lang="en-GB" sz="3600" dirty="0">
              <a:solidFill>
                <a:schemeClr val="tx1"/>
              </a:solidFill>
              <a:latin typeface="Arial" panose="020B0604020202020204" pitchFamily="34" charset="0"/>
              <a:cs typeface="Arial" panose="020B0604020202020204" pitchFamily="34" charset="0"/>
            </a:endParaRPr>
          </a:p>
          <a:p>
            <a:pPr algn="just"/>
            <a:endParaRPr lang="en-GB" sz="3600" dirty="0">
              <a:solidFill>
                <a:schemeClr val="tx1"/>
              </a:solidFill>
              <a:latin typeface="Arial" panose="020B0604020202020204" pitchFamily="34" charset="0"/>
              <a:cs typeface="Arial" panose="020B0604020202020204" pitchFamily="34" charset="0"/>
            </a:endParaRPr>
          </a:p>
          <a:p>
            <a:pPr algn="just"/>
            <a:endParaRPr lang="en-GB" sz="3600" dirty="0">
              <a:solidFill>
                <a:schemeClr val="tx1"/>
              </a:solidFill>
              <a:latin typeface="Arial" panose="020B0604020202020204" pitchFamily="34" charset="0"/>
              <a:cs typeface="Arial" panose="020B0604020202020204" pitchFamily="34" charset="0"/>
            </a:endParaRPr>
          </a:p>
          <a:p>
            <a:pPr algn="just"/>
            <a:endParaRPr lang="en-GB" sz="3600" dirty="0">
              <a:solidFill>
                <a:schemeClr val="tx1"/>
              </a:solidFill>
              <a:latin typeface="Arial" panose="020B0604020202020204" pitchFamily="34" charset="0"/>
              <a:cs typeface="Arial" panose="020B0604020202020204" pitchFamily="34" charset="0"/>
            </a:endParaRPr>
          </a:p>
          <a:p>
            <a:pPr algn="just"/>
            <a:r>
              <a:rPr lang="en-GB" sz="3600" dirty="0">
                <a:solidFill>
                  <a:schemeClr val="tx1"/>
                </a:solidFill>
                <a:latin typeface="Arial" panose="020B0604020202020204" pitchFamily="34" charset="0"/>
                <a:cs typeface="Arial" panose="020B0604020202020204" pitchFamily="34" charset="0"/>
              </a:rPr>
              <a:t>The observed binary status of a stock (healthy vs unhealthy) in each year of a timeseries was taken from official stock assessment outputs of each stock. </a:t>
            </a:r>
            <a:r>
              <a:rPr lang="en-GB" sz="3600" b="1" dirty="0" err="1">
                <a:solidFill>
                  <a:schemeClr val="tx1"/>
                </a:solidFill>
                <a:latin typeface="Arial" panose="020B0604020202020204" pitchFamily="34" charset="0"/>
                <a:cs typeface="Arial" panose="020B0604020202020204" pitchFamily="34" charset="0"/>
              </a:rPr>
              <a:t>Receiever</a:t>
            </a:r>
            <a:r>
              <a:rPr lang="en-GB" sz="3600" b="1" dirty="0">
                <a:solidFill>
                  <a:schemeClr val="tx1"/>
                </a:solidFill>
                <a:latin typeface="Arial" panose="020B0604020202020204" pitchFamily="34" charset="0"/>
                <a:cs typeface="Arial" panose="020B0604020202020204" pitchFamily="34" charset="0"/>
              </a:rPr>
              <a:t> Operating Characteristic (ROC) curves </a:t>
            </a:r>
            <a:r>
              <a:rPr lang="en-GB" sz="3600" dirty="0">
                <a:solidFill>
                  <a:schemeClr val="tx1"/>
                </a:solidFill>
                <a:latin typeface="Arial" panose="020B0604020202020204" pitchFamily="34" charset="0"/>
                <a:cs typeface="Arial" panose="020B0604020202020204" pitchFamily="34" charset="0"/>
              </a:rPr>
              <a:t>were used to validate indicator predictions of stock status against observations. ROC curves are a graphical method that plots the </a:t>
            </a:r>
            <a:r>
              <a:rPr lang="en-GB" sz="3600" b="1" dirty="0">
                <a:solidFill>
                  <a:schemeClr val="tx1"/>
                </a:solidFill>
                <a:latin typeface="Arial" panose="020B0604020202020204" pitchFamily="34" charset="0"/>
                <a:cs typeface="Arial" panose="020B0604020202020204" pitchFamily="34" charset="0"/>
              </a:rPr>
              <a:t>true positive rate (TPR) </a:t>
            </a:r>
            <a:r>
              <a:rPr lang="en-GB" sz="3600" dirty="0">
                <a:solidFill>
                  <a:schemeClr val="tx1"/>
                </a:solidFill>
                <a:latin typeface="Arial" panose="020B0604020202020204" pitchFamily="34" charset="0"/>
                <a:cs typeface="Arial" panose="020B0604020202020204" pitchFamily="34" charset="0"/>
              </a:rPr>
              <a:t>against the </a:t>
            </a:r>
            <a:r>
              <a:rPr lang="en-GB" sz="3600" b="1" dirty="0">
                <a:solidFill>
                  <a:schemeClr val="tx1"/>
                </a:solidFill>
                <a:latin typeface="Arial" panose="020B0604020202020204" pitchFamily="34" charset="0"/>
                <a:cs typeface="Arial" panose="020B0604020202020204" pitchFamily="34" charset="0"/>
              </a:rPr>
              <a:t>false positive rate (FPR)</a:t>
            </a:r>
            <a:r>
              <a:rPr lang="en-GB" sz="3600" dirty="0">
                <a:solidFill>
                  <a:schemeClr val="tx1"/>
                </a:solidFill>
                <a:latin typeface="Arial" panose="020B0604020202020204" pitchFamily="34" charset="0"/>
                <a:cs typeface="Arial" panose="020B0604020202020204" pitchFamily="34" charset="0"/>
              </a:rPr>
              <a:t>. </a:t>
            </a:r>
            <a:endParaRPr lang="en-GB" sz="3600" strike="sngStrike" dirty="0"/>
          </a:p>
          <a:p>
            <a:endParaRPr lang="en-GB" dirty="0"/>
          </a:p>
        </p:txBody>
      </p:sp>
      <p:sp>
        <p:nvSpPr>
          <p:cNvPr id="4" name="Slide Number Placeholder 3"/>
          <p:cNvSpPr>
            <a:spLocks noGrp="1"/>
          </p:cNvSpPr>
          <p:nvPr>
            <p:ph type="sldNum" sz="quarter" idx="5"/>
          </p:nvPr>
        </p:nvSpPr>
        <p:spPr/>
        <p:txBody>
          <a:bodyPr/>
          <a:lstStyle/>
          <a:p>
            <a:fld id="{9899663E-921D-4E2B-8250-D3C1A016F578}" type="slidenum">
              <a:rPr lang="en-GB" smtClean="0"/>
              <a:t>1</a:t>
            </a:fld>
            <a:endParaRPr lang="en-GB"/>
          </a:p>
        </p:txBody>
      </p:sp>
    </p:spTree>
    <p:extLst>
      <p:ext uri="{BB962C8B-B14F-4D97-AF65-F5344CB8AC3E}">
        <p14:creationId xmlns:p14="http://schemas.microsoft.com/office/powerpoint/2010/main" val="12554274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70641" y="3499590"/>
            <a:ext cx="25733931" cy="7444669"/>
          </a:xfrm>
        </p:spPr>
        <p:txBody>
          <a:bodyPr anchor="b"/>
          <a:lstStyle>
            <a:lvl1pPr algn="ctr">
              <a:defRPr sz="18709"/>
            </a:lvl1pPr>
          </a:lstStyle>
          <a:p>
            <a:r>
              <a:rPr lang="en-US"/>
              <a:t>Click to edit Master title style</a:t>
            </a:r>
            <a:endParaRPr lang="en-US" dirty="0"/>
          </a:p>
        </p:txBody>
      </p:sp>
      <p:sp>
        <p:nvSpPr>
          <p:cNvPr id="3" name="Subtitle 2"/>
          <p:cNvSpPr>
            <a:spLocks noGrp="1"/>
          </p:cNvSpPr>
          <p:nvPr>
            <p:ph type="subTitle" idx="1"/>
          </p:nvPr>
        </p:nvSpPr>
        <p:spPr>
          <a:xfrm>
            <a:off x="3784402" y="11231355"/>
            <a:ext cx="22706410" cy="5162758"/>
          </a:xfrm>
        </p:spPr>
        <p:txBody>
          <a:bodyPr/>
          <a:lstStyle>
            <a:lvl1pPr marL="0" indent="0" algn="ctr">
              <a:buNone/>
              <a:defRPr sz="7483"/>
            </a:lvl1pPr>
            <a:lvl2pPr marL="1425595" indent="0" algn="ctr">
              <a:buNone/>
              <a:defRPr sz="6236"/>
            </a:lvl2pPr>
            <a:lvl3pPr marL="2851191" indent="0" algn="ctr">
              <a:buNone/>
              <a:defRPr sz="5613"/>
            </a:lvl3pPr>
            <a:lvl4pPr marL="4276786" indent="0" algn="ctr">
              <a:buNone/>
              <a:defRPr sz="4989"/>
            </a:lvl4pPr>
            <a:lvl5pPr marL="5702381" indent="0" algn="ctr">
              <a:buNone/>
              <a:defRPr sz="4989"/>
            </a:lvl5pPr>
            <a:lvl6pPr marL="7127977" indent="0" algn="ctr">
              <a:buNone/>
              <a:defRPr sz="4989"/>
            </a:lvl6pPr>
            <a:lvl7pPr marL="8553572" indent="0" algn="ctr">
              <a:buNone/>
              <a:defRPr sz="4989"/>
            </a:lvl7pPr>
            <a:lvl8pPr marL="9979167" indent="0" algn="ctr">
              <a:buNone/>
              <a:defRPr sz="4989"/>
            </a:lvl8pPr>
            <a:lvl9pPr marL="11404763" indent="0" algn="ctr">
              <a:buNone/>
              <a:defRPr sz="4989"/>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8968307-3B5C-49A5-9362-8A849D4D3A9C}" type="datetimeFigureOut">
              <a:rPr lang="en-GB" smtClean="0"/>
              <a:t>16/05/2024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65C651D-118F-45D1-830E-F3B713EE8119}" type="slidenum">
              <a:rPr lang="en-GB" smtClean="0"/>
              <a:t>‹#›</a:t>
            </a:fld>
            <a:endParaRPr lang="en-GB"/>
          </a:p>
        </p:txBody>
      </p:sp>
    </p:spTree>
    <p:extLst>
      <p:ext uri="{BB962C8B-B14F-4D97-AF65-F5344CB8AC3E}">
        <p14:creationId xmlns:p14="http://schemas.microsoft.com/office/powerpoint/2010/main" val="7123351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8968307-3B5C-49A5-9362-8A849D4D3A9C}" type="datetimeFigureOut">
              <a:rPr lang="en-GB" smtClean="0"/>
              <a:t>16/05/2024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65C651D-118F-45D1-830E-F3B713EE8119}" type="slidenum">
              <a:rPr lang="en-GB" smtClean="0"/>
              <a:t>‹#›</a:t>
            </a:fld>
            <a:endParaRPr lang="en-GB"/>
          </a:p>
        </p:txBody>
      </p:sp>
    </p:spTree>
    <p:extLst>
      <p:ext uri="{BB962C8B-B14F-4D97-AF65-F5344CB8AC3E}">
        <p14:creationId xmlns:p14="http://schemas.microsoft.com/office/powerpoint/2010/main" val="33440219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665701" y="1138480"/>
            <a:ext cx="6528093" cy="1812163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081423" y="1138480"/>
            <a:ext cx="19205838" cy="181216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8968307-3B5C-49A5-9362-8A849D4D3A9C}" type="datetimeFigureOut">
              <a:rPr lang="en-GB" smtClean="0"/>
              <a:t>16/05/2024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65C651D-118F-45D1-830E-F3B713EE8119}" type="slidenum">
              <a:rPr lang="en-GB" smtClean="0"/>
              <a:t>‹#›</a:t>
            </a:fld>
            <a:endParaRPr lang="en-GB"/>
          </a:p>
        </p:txBody>
      </p:sp>
    </p:spTree>
    <p:extLst>
      <p:ext uri="{BB962C8B-B14F-4D97-AF65-F5344CB8AC3E}">
        <p14:creationId xmlns:p14="http://schemas.microsoft.com/office/powerpoint/2010/main" val="2128603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8968307-3B5C-49A5-9362-8A849D4D3A9C}" type="datetimeFigureOut">
              <a:rPr lang="en-GB" smtClean="0"/>
              <a:t>16/05/2024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65C651D-118F-45D1-830E-F3B713EE8119}" type="slidenum">
              <a:rPr lang="en-GB" smtClean="0"/>
              <a:t>‹#›</a:t>
            </a:fld>
            <a:endParaRPr lang="en-GB"/>
          </a:p>
        </p:txBody>
      </p:sp>
    </p:spTree>
    <p:extLst>
      <p:ext uri="{BB962C8B-B14F-4D97-AF65-F5344CB8AC3E}">
        <p14:creationId xmlns:p14="http://schemas.microsoft.com/office/powerpoint/2010/main" val="40542913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65654" y="5331063"/>
            <a:ext cx="26112371" cy="8894992"/>
          </a:xfrm>
        </p:spPr>
        <p:txBody>
          <a:bodyPr anchor="b"/>
          <a:lstStyle>
            <a:lvl1pPr>
              <a:defRPr sz="18709"/>
            </a:lvl1pPr>
          </a:lstStyle>
          <a:p>
            <a:r>
              <a:rPr lang="en-US"/>
              <a:t>Click to edit Master title style</a:t>
            </a:r>
            <a:endParaRPr lang="en-US" dirty="0"/>
          </a:p>
        </p:txBody>
      </p:sp>
      <p:sp>
        <p:nvSpPr>
          <p:cNvPr id="3" name="Text Placeholder 2"/>
          <p:cNvSpPr>
            <a:spLocks noGrp="1"/>
          </p:cNvSpPr>
          <p:nvPr>
            <p:ph type="body" idx="1"/>
          </p:nvPr>
        </p:nvSpPr>
        <p:spPr>
          <a:xfrm>
            <a:off x="2065654" y="14310205"/>
            <a:ext cx="26112371" cy="4677666"/>
          </a:xfrm>
        </p:spPr>
        <p:txBody>
          <a:bodyPr/>
          <a:lstStyle>
            <a:lvl1pPr marL="0" indent="0">
              <a:buNone/>
              <a:defRPr sz="7483">
                <a:solidFill>
                  <a:schemeClr val="tx1">
                    <a:tint val="82000"/>
                  </a:schemeClr>
                </a:solidFill>
              </a:defRPr>
            </a:lvl1pPr>
            <a:lvl2pPr marL="1425595" indent="0">
              <a:buNone/>
              <a:defRPr sz="6236">
                <a:solidFill>
                  <a:schemeClr val="tx1">
                    <a:tint val="82000"/>
                  </a:schemeClr>
                </a:solidFill>
              </a:defRPr>
            </a:lvl2pPr>
            <a:lvl3pPr marL="2851191" indent="0">
              <a:buNone/>
              <a:defRPr sz="5613">
                <a:solidFill>
                  <a:schemeClr val="tx1">
                    <a:tint val="82000"/>
                  </a:schemeClr>
                </a:solidFill>
              </a:defRPr>
            </a:lvl3pPr>
            <a:lvl4pPr marL="4276786" indent="0">
              <a:buNone/>
              <a:defRPr sz="4989">
                <a:solidFill>
                  <a:schemeClr val="tx1">
                    <a:tint val="82000"/>
                  </a:schemeClr>
                </a:solidFill>
              </a:defRPr>
            </a:lvl4pPr>
            <a:lvl5pPr marL="5702381" indent="0">
              <a:buNone/>
              <a:defRPr sz="4989">
                <a:solidFill>
                  <a:schemeClr val="tx1">
                    <a:tint val="82000"/>
                  </a:schemeClr>
                </a:solidFill>
              </a:defRPr>
            </a:lvl5pPr>
            <a:lvl6pPr marL="7127977" indent="0">
              <a:buNone/>
              <a:defRPr sz="4989">
                <a:solidFill>
                  <a:schemeClr val="tx1">
                    <a:tint val="82000"/>
                  </a:schemeClr>
                </a:solidFill>
              </a:defRPr>
            </a:lvl6pPr>
            <a:lvl7pPr marL="8553572" indent="0">
              <a:buNone/>
              <a:defRPr sz="4989">
                <a:solidFill>
                  <a:schemeClr val="tx1">
                    <a:tint val="82000"/>
                  </a:schemeClr>
                </a:solidFill>
              </a:defRPr>
            </a:lvl7pPr>
            <a:lvl8pPr marL="9979167" indent="0">
              <a:buNone/>
              <a:defRPr sz="4989">
                <a:solidFill>
                  <a:schemeClr val="tx1">
                    <a:tint val="82000"/>
                  </a:schemeClr>
                </a:solidFill>
              </a:defRPr>
            </a:lvl8pPr>
            <a:lvl9pPr marL="11404763" indent="0">
              <a:buNone/>
              <a:defRPr sz="4989">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968307-3B5C-49A5-9362-8A849D4D3A9C}" type="datetimeFigureOut">
              <a:rPr lang="en-GB" smtClean="0"/>
              <a:t>16/05/2024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65C651D-118F-45D1-830E-F3B713EE8119}" type="slidenum">
              <a:rPr lang="en-GB" smtClean="0"/>
              <a:t>‹#›</a:t>
            </a:fld>
            <a:endParaRPr lang="en-GB"/>
          </a:p>
        </p:txBody>
      </p:sp>
    </p:spTree>
    <p:extLst>
      <p:ext uri="{BB962C8B-B14F-4D97-AF65-F5344CB8AC3E}">
        <p14:creationId xmlns:p14="http://schemas.microsoft.com/office/powerpoint/2010/main" val="2963339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081421" y="5692400"/>
            <a:ext cx="12866966" cy="13567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5326826" y="5692400"/>
            <a:ext cx="12866966" cy="13567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8968307-3B5C-49A5-9362-8A849D4D3A9C}" type="datetimeFigureOut">
              <a:rPr lang="en-GB" smtClean="0"/>
              <a:t>16/05/2024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65C651D-118F-45D1-830E-F3B713EE8119}" type="slidenum">
              <a:rPr lang="en-GB" smtClean="0"/>
              <a:t>‹#›</a:t>
            </a:fld>
            <a:endParaRPr lang="en-GB"/>
          </a:p>
        </p:txBody>
      </p:sp>
    </p:spTree>
    <p:extLst>
      <p:ext uri="{BB962C8B-B14F-4D97-AF65-F5344CB8AC3E}">
        <p14:creationId xmlns:p14="http://schemas.microsoft.com/office/powerpoint/2010/main" val="3996644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085364" y="1138485"/>
            <a:ext cx="26112371" cy="4133179"/>
          </a:xfrm>
        </p:spPr>
        <p:txBody>
          <a:bodyPr/>
          <a:lstStyle/>
          <a:p>
            <a:r>
              <a:rPr lang="en-US"/>
              <a:t>Click to edit Master title style</a:t>
            </a:r>
            <a:endParaRPr lang="en-US" dirty="0"/>
          </a:p>
        </p:txBody>
      </p:sp>
      <p:sp>
        <p:nvSpPr>
          <p:cNvPr id="3" name="Text Placeholder 2"/>
          <p:cNvSpPr>
            <a:spLocks noGrp="1"/>
          </p:cNvSpPr>
          <p:nvPr>
            <p:ph type="body" idx="1"/>
          </p:nvPr>
        </p:nvSpPr>
        <p:spPr>
          <a:xfrm>
            <a:off x="2085368" y="5241960"/>
            <a:ext cx="12807832" cy="2569003"/>
          </a:xfrm>
        </p:spPr>
        <p:txBody>
          <a:bodyPr anchor="b"/>
          <a:lstStyle>
            <a:lvl1pPr marL="0" indent="0">
              <a:buNone/>
              <a:defRPr sz="7483" b="1"/>
            </a:lvl1pPr>
            <a:lvl2pPr marL="1425595" indent="0">
              <a:buNone/>
              <a:defRPr sz="6236" b="1"/>
            </a:lvl2pPr>
            <a:lvl3pPr marL="2851191" indent="0">
              <a:buNone/>
              <a:defRPr sz="5613" b="1"/>
            </a:lvl3pPr>
            <a:lvl4pPr marL="4276786" indent="0">
              <a:buNone/>
              <a:defRPr sz="4989" b="1"/>
            </a:lvl4pPr>
            <a:lvl5pPr marL="5702381" indent="0">
              <a:buNone/>
              <a:defRPr sz="4989" b="1"/>
            </a:lvl5pPr>
            <a:lvl6pPr marL="7127977" indent="0">
              <a:buNone/>
              <a:defRPr sz="4989" b="1"/>
            </a:lvl6pPr>
            <a:lvl7pPr marL="8553572" indent="0">
              <a:buNone/>
              <a:defRPr sz="4989" b="1"/>
            </a:lvl7pPr>
            <a:lvl8pPr marL="9979167" indent="0">
              <a:buNone/>
              <a:defRPr sz="4989" b="1"/>
            </a:lvl8pPr>
            <a:lvl9pPr marL="11404763" indent="0">
              <a:buNone/>
              <a:defRPr sz="4989" b="1"/>
            </a:lvl9pPr>
          </a:lstStyle>
          <a:p>
            <a:pPr lvl="0"/>
            <a:r>
              <a:rPr lang="en-US"/>
              <a:t>Click to edit Master text styles</a:t>
            </a:r>
          </a:p>
        </p:txBody>
      </p:sp>
      <p:sp>
        <p:nvSpPr>
          <p:cNvPr id="4" name="Content Placeholder 3"/>
          <p:cNvSpPr>
            <a:spLocks noGrp="1"/>
          </p:cNvSpPr>
          <p:nvPr>
            <p:ph sz="half" idx="2"/>
          </p:nvPr>
        </p:nvSpPr>
        <p:spPr>
          <a:xfrm>
            <a:off x="2085368" y="7810963"/>
            <a:ext cx="12807832" cy="11488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5326828" y="5241960"/>
            <a:ext cx="12870909" cy="2569003"/>
          </a:xfrm>
        </p:spPr>
        <p:txBody>
          <a:bodyPr anchor="b"/>
          <a:lstStyle>
            <a:lvl1pPr marL="0" indent="0">
              <a:buNone/>
              <a:defRPr sz="7483" b="1"/>
            </a:lvl1pPr>
            <a:lvl2pPr marL="1425595" indent="0">
              <a:buNone/>
              <a:defRPr sz="6236" b="1"/>
            </a:lvl2pPr>
            <a:lvl3pPr marL="2851191" indent="0">
              <a:buNone/>
              <a:defRPr sz="5613" b="1"/>
            </a:lvl3pPr>
            <a:lvl4pPr marL="4276786" indent="0">
              <a:buNone/>
              <a:defRPr sz="4989" b="1"/>
            </a:lvl4pPr>
            <a:lvl5pPr marL="5702381" indent="0">
              <a:buNone/>
              <a:defRPr sz="4989" b="1"/>
            </a:lvl5pPr>
            <a:lvl6pPr marL="7127977" indent="0">
              <a:buNone/>
              <a:defRPr sz="4989" b="1"/>
            </a:lvl6pPr>
            <a:lvl7pPr marL="8553572" indent="0">
              <a:buNone/>
              <a:defRPr sz="4989" b="1"/>
            </a:lvl7pPr>
            <a:lvl8pPr marL="9979167" indent="0">
              <a:buNone/>
              <a:defRPr sz="4989" b="1"/>
            </a:lvl8pPr>
            <a:lvl9pPr marL="11404763" indent="0">
              <a:buNone/>
              <a:defRPr sz="4989" b="1"/>
            </a:lvl9pPr>
          </a:lstStyle>
          <a:p>
            <a:pPr lvl="0"/>
            <a:r>
              <a:rPr lang="en-US"/>
              <a:t>Click to edit Master text styles</a:t>
            </a:r>
          </a:p>
        </p:txBody>
      </p:sp>
      <p:sp>
        <p:nvSpPr>
          <p:cNvPr id="6" name="Content Placeholder 5"/>
          <p:cNvSpPr>
            <a:spLocks noGrp="1"/>
          </p:cNvSpPr>
          <p:nvPr>
            <p:ph sz="quarter" idx="4"/>
          </p:nvPr>
        </p:nvSpPr>
        <p:spPr>
          <a:xfrm>
            <a:off x="15326828" y="7810963"/>
            <a:ext cx="12870909" cy="11488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8968307-3B5C-49A5-9362-8A849D4D3A9C}" type="datetimeFigureOut">
              <a:rPr lang="en-GB" smtClean="0"/>
              <a:t>16/05/2024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65C651D-118F-45D1-830E-F3B713EE8119}" type="slidenum">
              <a:rPr lang="en-GB" smtClean="0"/>
              <a:t>‹#›</a:t>
            </a:fld>
            <a:endParaRPr lang="en-GB"/>
          </a:p>
        </p:txBody>
      </p:sp>
    </p:spTree>
    <p:extLst>
      <p:ext uri="{BB962C8B-B14F-4D97-AF65-F5344CB8AC3E}">
        <p14:creationId xmlns:p14="http://schemas.microsoft.com/office/powerpoint/2010/main" val="21304617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8968307-3B5C-49A5-9362-8A849D4D3A9C}" type="datetimeFigureOut">
              <a:rPr lang="en-GB" smtClean="0"/>
              <a:t>16/05/2024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65C651D-118F-45D1-830E-F3B713EE8119}" type="slidenum">
              <a:rPr lang="en-GB" smtClean="0"/>
              <a:t>‹#›</a:t>
            </a:fld>
            <a:endParaRPr lang="en-GB"/>
          </a:p>
        </p:txBody>
      </p:sp>
    </p:spTree>
    <p:extLst>
      <p:ext uri="{BB962C8B-B14F-4D97-AF65-F5344CB8AC3E}">
        <p14:creationId xmlns:p14="http://schemas.microsoft.com/office/powerpoint/2010/main" val="19289972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968307-3B5C-49A5-9362-8A849D4D3A9C}" type="datetimeFigureOut">
              <a:rPr lang="en-GB" smtClean="0"/>
              <a:t>16/05/2024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65C651D-118F-45D1-830E-F3B713EE8119}" type="slidenum">
              <a:rPr lang="en-GB" smtClean="0"/>
              <a:t>‹#›</a:t>
            </a:fld>
            <a:endParaRPr lang="en-GB"/>
          </a:p>
        </p:txBody>
      </p:sp>
    </p:spTree>
    <p:extLst>
      <p:ext uri="{BB962C8B-B14F-4D97-AF65-F5344CB8AC3E}">
        <p14:creationId xmlns:p14="http://schemas.microsoft.com/office/powerpoint/2010/main" val="34641597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85364" y="1425575"/>
            <a:ext cx="9764544" cy="4989513"/>
          </a:xfrm>
        </p:spPr>
        <p:txBody>
          <a:bodyPr anchor="b"/>
          <a:lstStyle>
            <a:lvl1pPr>
              <a:defRPr sz="9978"/>
            </a:lvl1pPr>
          </a:lstStyle>
          <a:p>
            <a:r>
              <a:rPr lang="en-US"/>
              <a:t>Click to edit Master title style</a:t>
            </a:r>
            <a:endParaRPr lang="en-US" dirty="0"/>
          </a:p>
        </p:txBody>
      </p:sp>
      <p:sp>
        <p:nvSpPr>
          <p:cNvPr id="3" name="Content Placeholder 2"/>
          <p:cNvSpPr>
            <a:spLocks noGrp="1"/>
          </p:cNvSpPr>
          <p:nvPr>
            <p:ph idx="1"/>
          </p:nvPr>
        </p:nvSpPr>
        <p:spPr>
          <a:xfrm>
            <a:off x="12870909" y="3078850"/>
            <a:ext cx="15326827" cy="15196234"/>
          </a:xfrm>
        </p:spPr>
        <p:txBody>
          <a:bodyPr/>
          <a:lstStyle>
            <a:lvl1pPr>
              <a:defRPr sz="9978"/>
            </a:lvl1pPr>
            <a:lvl2pPr>
              <a:defRPr sz="8731"/>
            </a:lvl2pPr>
            <a:lvl3pPr>
              <a:defRPr sz="7483"/>
            </a:lvl3pPr>
            <a:lvl4pPr>
              <a:defRPr sz="6236"/>
            </a:lvl4pPr>
            <a:lvl5pPr>
              <a:defRPr sz="6236"/>
            </a:lvl5pPr>
            <a:lvl6pPr>
              <a:defRPr sz="6236"/>
            </a:lvl6pPr>
            <a:lvl7pPr>
              <a:defRPr sz="6236"/>
            </a:lvl7pPr>
            <a:lvl8pPr>
              <a:defRPr sz="6236"/>
            </a:lvl8pPr>
            <a:lvl9pPr>
              <a:defRPr sz="623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085364" y="6415088"/>
            <a:ext cx="9764544" cy="11884743"/>
          </a:xfrm>
        </p:spPr>
        <p:txBody>
          <a:bodyPr/>
          <a:lstStyle>
            <a:lvl1pPr marL="0" indent="0">
              <a:buNone/>
              <a:defRPr sz="4989"/>
            </a:lvl1pPr>
            <a:lvl2pPr marL="1425595" indent="0">
              <a:buNone/>
              <a:defRPr sz="4365"/>
            </a:lvl2pPr>
            <a:lvl3pPr marL="2851191" indent="0">
              <a:buNone/>
              <a:defRPr sz="3742"/>
            </a:lvl3pPr>
            <a:lvl4pPr marL="4276786" indent="0">
              <a:buNone/>
              <a:defRPr sz="3118"/>
            </a:lvl4pPr>
            <a:lvl5pPr marL="5702381" indent="0">
              <a:buNone/>
              <a:defRPr sz="3118"/>
            </a:lvl5pPr>
            <a:lvl6pPr marL="7127977" indent="0">
              <a:buNone/>
              <a:defRPr sz="3118"/>
            </a:lvl6pPr>
            <a:lvl7pPr marL="8553572" indent="0">
              <a:buNone/>
              <a:defRPr sz="3118"/>
            </a:lvl7pPr>
            <a:lvl8pPr marL="9979167" indent="0">
              <a:buNone/>
              <a:defRPr sz="3118"/>
            </a:lvl8pPr>
            <a:lvl9pPr marL="11404763" indent="0">
              <a:buNone/>
              <a:defRPr sz="3118"/>
            </a:lvl9pPr>
          </a:lstStyle>
          <a:p>
            <a:pPr lvl="0"/>
            <a:r>
              <a:rPr lang="en-US"/>
              <a:t>Click to edit Master text styles</a:t>
            </a:r>
          </a:p>
        </p:txBody>
      </p:sp>
      <p:sp>
        <p:nvSpPr>
          <p:cNvPr id="5" name="Date Placeholder 4"/>
          <p:cNvSpPr>
            <a:spLocks noGrp="1"/>
          </p:cNvSpPr>
          <p:nvPr>
            <p:ph type="dt" sz="half" idx="10"/>
          </p:nvPr>
        </p:nvSpPr>
        <p:spPr/>
        <p:txBody>
          <a:bodyPr/>
          <a:lstStyle/>
          <a:p>
            <a:fld id="{E8968307-3B5C-49A5-9362-8A849D4D3A9C}" type="datetimeFigureOut">
              <a:rPr lang="en-GB" smtClean="0"/>
              <a:t>16/05/2024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65C651D-118F-45D1-830E-F3B713EE8119}" type="slidenum">
              <a:rPr lang="en-GB" smtClean="0"/>
              <a:t>‹#›</a:t>
            </a:fld>
            <a:endParaRPr lang="en-GB"/>
          </a:p>
        </p:txBody>
      </p:sp>
    </p:spTree>
    <p:extLst>
      <p:ext uri="{BB962C8B-B14F-4D97-AF65-F5344CB8AC3E}">
        <p14:creationId xmlns:p14="http://schemas.microsoft.com/office/powerpoint/2010/main" val="13430780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85364" y="1425575"/>
            <a:ext cx="9764544" cy="4989513"/>
          </a:xfrm>
        </p:spPr>
        <p:txBody>
          <a:bodyPr anchor="b"/>
          <a:lstStyle>
            <a:lvl1pPr>
              <a:defRPr sz="9978"/>
            </a:lvl1pPr>
          </a:lstStyle>
          <a:p>
            <a:r>
              <a:rPr lang="en-US"/>
              <a:t>Click to edit Master title style</a:t>
            </a:r>
            <a:endParaRPr lang="en-US" dirty="0"/>
          </a:p>
        </p:txBody>
      </p:sp>
      <p:sp>
        <p:nvSpPr>
          <p:cNvPr id="3" name="Picture Placeholder 2"/>
          <p:cNvSpPr>
            <a:spLocks noGrp="1" noChangeAspect="1"/>
          </p:cNvSpPr>
          <p:nvPr>
            <p:ph type="pic" idx="1"/>
          </p:nvPr>
        </p:nvSpPr>
        <p:spPr>
          <a:xfrm>
            <a:off x="12870909" y="3078850"/>
            <a:ext cx="15326827" cy="15196234"/>
          </a:xfrm>
        </p:spPr>
        <p:txBody>
          <a:bodyPr anchor="t"/>
          <a:lstStyle>
            <a:lvl1pPr marL="0" indent="0">
              <a:buNone/>
              <a:defRPr sz="9978"/>
            </a:lvl1pPr>
            <a:lvl2pPr marL="1425595" indent="0">
              <a:buNone/>
              <a:defRPr sz="8731"/>
            </a:lvl2pPr>
            <a:lvl3pPr marL="2851191" indent="0">
              <a:buNone/>
              <a:defRPr sz="7483"/>
            </a:lvl3pPr>
            <a:lvl4pPr marL="4276786" indent="0">
              <a:buNone/>
              <a:defRPr sz="6236"/>
            </a:lvl4pPr>
            <a:lvl5pPr marL="5702381" indent="0">
              <a:buNone/>
              <a:defRPr sz="6236"/>
            </a:lvl5pPr>
            <a:lvl6pPr marL="7127977" indent="0">
              <a:buNone/>
              <a:defRPr sz="6236"/>
            </a:lvl6pPr>
            <a:lvl7pPr marL="8553572" indent="0">
              <a:buNone/>
              <a:defRPr sz="6236"/>
            </a:lvl7pPr>
            <a:lvl8pPr marL="9979167" indent="0">
              <a:buNone/>
              <a:defRPr sz="6236"/>
            </a:lvl8pPr>
            <a:lvl9pPr marL="11404763" indent="0">
              <a:buNone/>
              <a:defRPr sz="6236"/>
            </a:lvl9pPr>
          </a:lstStyle>
          <a:p>
            <a:r>
              <a:rPr lang="en-US"/>
              <a:t>Click icon to add picture</a:t>
            </a:r>
            <a:endParaRPr lang="en-US" dirty="0"/>
          </a:p>
        </p:txBody>
      </p:sp>
      <p:sp>
        <p:nvSpPr>
          <p:cNvPr id="4" name="Text Placeholder 3"/>
          <p:cNvSpPr>
            <a:spLocks noGrp="1"/>
          </p:cNvSpPr>
          <p:nvPr>
            <p:ph type="body" sz="half" idx="2"/>
          </p:nvPr>
        </p:nvSpPr>
        <p:spPr>
          <a:xfrm>
            <a:off x="2085364" y="6415088"/>
            <a:ext cx="9764544" cy="11884743"/>
          </a:xfrm>
        </p:spPr>
        <p:txBody>
          <a:bodyPr/>
          <a:lstStyle>
            <a:lvl1pPr marL="0" indent="0">
              <a:buNone/>
              <a:defRPr sz="4989"/>
            </a:lvl1pPr>
            <a:lvl2pPr marL="1425595" indent="0">
              <a:buNone/>
              <a:defRPr sz="4365"/>
            </a:lvl2pPr>
            <a:lvl3pPr marL="2851191" indent="0">
              <a:buNone/>
              <a:defRPr sz="3742"/>
            </a:lvl3pPr>
            <a:lvl4pPr marL="4276786" indent="0">
              <a:buNone/>
              <a:defRPr sz="3118"/>
            </a:lvl4pPr>
            <a:lvl5pPr marL="5702381" indent="0">
              <a:buNone/>
              <a:defRPr sz="3118"/>
            </a:lvl5pPr>
            <a:lvl6pPr marL="7127977" indent="0">
              <a:buNone/>
              <a:defRPr sz="3118"/>
            </a:lvl6pPr>
            <a:lvl7pPr marL="8553572" indent="0">
              <a:buNone/>
              <a:defRPr sz="3118"/>
            </a:lvl7pPr>
            <a:lvl8pPr marL="9979167" indent="0">
              <a:buNone/>
              <a:defRPr sz="3118"/>
            </a:lvl8pPr>
            <a:lvl9pPr marL="11404763" indent="0">
              <a:buNone/>
              <a:defRPr sz="3118"/>
            </a:lvl9pPr>
          </a:lstStyle>
          <a:p>
            <a:pPr lvl="0"/>
            <a:r>
              <a:rPr lang="en-US"/>
              <a:t>Click to edit Master text styles</a:t>
            </a:r>
          </a:p>
        </p:txBody>
      </p:sp>
      <p:sp>
        <p:nvSpPr>
          <p:cNvPr id="5" name="Date Placeholder 4"/>
          <p:cNvSpPr>
            <a:spLocks noGrp="1"/>
          </p:cNvSpPr>
          <p:nvPr>
            <p:ph type="dt" sz="half" idx="10"/>
          </p:nvPr>
        </p:nvSpPr>
        <p:spPr/>
        <p:txBody>
          <a:bodyPr/>
          <a:lstStyle/>
          <a:p>
            <a:fld id="{E8968307-3B5C-49A5-9362-8A849D4D3A9C}" type="datetimeFigureOut">
              <a:rPr lang="en-GB" smtClean="0"/>
              <a:t>16/05/2024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65C651D-118F-45D1-830E-F3B713EE8119}" type="slidenum">
              <a:rPr lang="en-GB" smtClean="0"/>
              <a:t>‹#›</a:t>
            </a:fld>
            <a:endParaRPr lang="en-GB"/>
          </a:p>
        </p:txBody>
      </p:sp>
    </p:spTree>
    <p:extLst>
      <p:ext uri="{BB962C8B-B14F-4D97-AF65-F5344CB8AC3E}">
        <p14:creationId xmlns:p14="http://schemas.microsoft.com/office/powerpoint/2010/main" val="13026507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81421" y="1138485"/>
            <a:ext cx="26112371" cy="413317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081421" y="5692400"/>
            <a:ext cx="26112371" cy="13567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081421" y="19819457"/>
            <a:ext cx="6811923" cy="1138480"/>
          </a:xfrm>
          <a:prstGeom prst="rect">
            <a:avLst/>
          </a:prstGeom>
        </p:spPr>
        <p:txBody>
          <a:bodyPr vert="horz" lIns="91440" tIns="45720" rIns="91440" bIns="45720" rtlCol="0" anchor="ctr"/>
          <a:lstStyle>
            <a:lvl1pPr algn="l">
              <a:defRPr sz="3742">
                <a:solidFill>
                  <a:schemeClr val="tx1">
                    <a:tint val="82000"/>
                  </a:schemeClr>
                </a:solidFill>
              </a:defRPr>
            </a:lvl1pPr>
          </a:lstStyle>
          <a:p>
            <a:fld id="{E8968307-3B5C-49A5-9362-8A849D4D3A9C}" type="datetimeFigureOut">
              <a:rPr lang="en-GB" smtClean="0"/>
              <a:t>16/05/2024</a:t>
            </a:fld>
            <a:endParaRPr lang="en-GB"/>
          </a:p>
        </p:txBody>
      </p:sp>
      <p:sp>
        <p:nvSpPr>
          <p:cNvPr id="5" name="Footer Placeholder 4"/>
          <p:cNvSpPr>
            <a:spLocks noGrp="1"/>
          </p:cNvSpPr>
          <p:nvPr>
            <p:ph type="ftr" sz="quarter" idx="3"/>
          </p:nvPr>
        </p:nvSpPr>
        <p:spPr>
          <a:xfrm>
            <a:off x="10028665" y="19819457"/>
            <a:ext cx="10217884" cy="1138480"/>
          </a:xfrm>
          <a:prstGeom prst="rect">
            <a:avLst/>
          </a:prstGeom>
        </p:spPr>
        <p:txBody>
          <a:bodyPr vert="horz" lIns="91440" tIns="45720" rIns="91440" bIns="45720" rtlCol="0" anchor="ctr"/>
          <a:lstStyle>
            <a:lvl1pPr algn="ctr">
              <a:defRPr sz="3742">
                <a:solidFill>
                  <a:schemeClr val="tx1">
                    <a:tint val="82000"/>
                  </a:schemeClr>
                </a:solidFill>
              </a:defRPr>
            </a:lvl1pPr>
          </a:lstStyle>
          <a:p>
            <a:endParaRPr lang="en-GB"/>
          </a:p>
        </p:txBody>
      </p:sp>
      <p:sp>
        <p:nvSpPr>
          <p:cNvPr id="6" name="Slide Number Placeholder 5"/>
          <p:cNvSpPr>
            <a:spLocks noGrp="1"/>
          </p:cNvSpPr>
          <p:nvPr>
            <p:ph type="sldNum" sz="quarter" idx="4"/>
          </p:nvPr>
        </p:nvSpPr>
        <p:spPr>
          <a:xfrm>
            <a:off x="21381869" y="19819457"/>
            <a:ext cx="6811923" cy="1138480"/>
          </a:xfrm>
          <a:prstGeom prst="rect">
            <a:avLst/>
          </a:prstGeom>
        </p:spPr>
        <p:txBody>
          <a:bodyPr vert="horz" lIns="91440" tIns="45720" rIns="91440" bIns="45720" rtlCol="0" anchor="ctr"/>
          <a:lstStyle>
            <a:lvl1pPr algn="r">
              <a:defRPr sz="3742">
                <a:solidFill>
                  <a:schemeClr val="tx1">
                    <a:tint val="82000"/>
                  </a:schemeClr>
                </a:solidFill>
              </a:defRPr>
            </a:lvl1pPr>
          </a:lstStyle>
          <a:p>
            <a:fld id="{765C651D-118F-45D1-830E-F3B713EE8119}" type="slidenum">
              <a:rPr lang="en-GB" smtClean="0"/>
              <a:t>‹#›</a:t>
            </a:fld>
            <a:endParaRPr lang="en-GB"/>
          </a:p>
        </p:txBody>
      </p:sp>
    </p:spTree>
    <p:extLst>
      <p:ext uri="{BB962C8B-B14F-4D97-AF65-F5344CB8AC3E}">
        <p14:creationId xmlns:p14="http://schemas.microsoft.com/office/powerpoint/2010/main" val="1157441386"/>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defTabSz="2851191" rtl="0" eaLnBrk="1" latinLnBrk="0" hangingPunct="1">
        <a:lnSpc>
          <a:spcPct val="90000"/>
        </a:lnSpc>
        <a:spcBef>
          <a:spcPct val="0"/>
        </a:spcBef>
        <a:buNone/>
        <a:defRPr sz="13720" kern="1200">
          <a:solidFill>
            <a:schemeClr val="tx1"/>
          </a:solidFill>
          <a:latin typeface="+mj-lt"/>
          <a:ea typeface="+mj-ea"/>
          <a:cs typeface="+mj-cs"/>
        </a:defRPr>
      </a:lvl1pPr>
    </p:titleStyle>
    <p:bodyStyle>
      <a:lvl1pPr marL="712798" indent="-712798" algn="l" defTabSz="2851191" rtl="0" eaLnBrk="1" latinLnBrk="0" hangingPunct="1">
        <a:lnSpc>
          <a:spcPct val="90000"/>
        </a:lnSpc>
        <a:spcBef>
          <a:spcPts val="3118"/>
        </a:spcBef>
        <a:buFont typeface="Arial" panose="020B0604020202020204" pitchFamily="34" charset="0"/>
        <a:buChar char="•"/>
        <a:defRPr sz="8731" kern="1200">
          <a:solidFill>
            <a:schemeClr val="tx1"/>
          </a:solidFill>
          <a:latin typeface="+mn-lt"/>
          <a:ea typeface="+mn-ea"/>
          <a:cs typeface="+mn-cs"/>
        </a:defRPr>
      </a:lvl1pPr>
      <a:lvl2pPr marL="2138393" indent="-712798" algn="l" defTabSz="2851191" rtl="0" eaLnBrk="1" latinLnBrk="0" hangingPunct="1">
        <a:lnSpc>
          <a:spcPct val="90000"/>
        </a:lnSpc>
        <a:spcBef>
          <a:spcPts val="1559"/>
        </a:spcBef>
        <a:buFont typeface="Arial" panose="020B0604020202020204" pitchFamily="34" charset="0"/>
        <a:buChar char="•"/>
        <a:defRPr sz="7483" kern="1200">
          <a:solidFill>
            <a:schemeClr val="tx1"/>
          </a:solidFill>
          <a:latin typeface="+mn-lt"/>
          <a:ea typeface="+mn-ea"/>
          <a:cs typeface="+mn-cs"/>
        </a:defRPr>
      </a:lvl2pPr>
      <a:lvl3pPr marL="3563988" indent="-712798" algn="l" defTabSz="2851191" rtl="0" eaLnBrk="1" latinLnBrk="0" hangingPunct="1">
        <a:lnSpc>
          <a:spcPct val="90000"/>
        </a:lnSpc>
        <a:spcBef>
          <a:spcPts val="1559"/>
        </a:spcBef>
        <a:buFont typeface="Arial" panose="020B0604020202020204" pitchFamily="34" charset="0"/>
        <a:buChar char="•"/>
        <a:defRPr sz="6236" kern="1200">
          <a:solidFill>
            <a:schemeClr val="tx1"/>
          </a:solidFill>
          <a:latin typeface="+mn-lt"/>
          <a:ea typeface="+mn-ea"/>
          <a:cs typeface="+mn-cs"/>
        </a:defRPr>
      </a:lvl3pPr>
      <a:lvl4pPr marL="4989584" indent="-712798" algn="l" defTabSz="2851191" rtl="0" eaLnBrk="1" latinLnBrk="0" hangingPunct="1">
        <a:lnSpc>
          <a:spcPct val="90000"/>
        </a:lnSpc>
        <a:spcBef>
          <a:spcPts val="1559"/>
        </a:spcBef>
        <a:buFont typeface="Arial" panose="020B0604020202020204" pitchFamily="34" charset="0"/>
        <a:buChar char="•"/>
        <a:defRPr sz="5613" kern="1200">
          <a:solidFill>
            <a:schemeClr val="tx1"/>
          </a:solidFill>
          <a:latin typeface="+mn-lt"/>
          <a:ea typeface="+mn-ea"/>
          <a:cs typeface="+mn-cs"/>
        </a:defRPr>
      </a:lvl4pPr>
      <a:lvl5pPr marL="6415179" indent="-712798" algn="l" defTabSz="2851191" rtl="0" eaLnBrk="1" latinLnBrk="0" hangingPunct="1">
        <a:lnSpc>
          <a:spcPct val="90000"/>
        </a:lnSpc>
        <a:spcBef>
          <a:spcPts val="1559"/>
        </a:spcBef>
        <a:buFont typeface="Arial" panose="020B0604020202020204" pitchFamily="34" charset="0"/>
        <a:buChar char="•"/>
        <a:defRPr sz="5613" kern="1200">
          <a:solidFill>
            <a:schemeClr val="tx1"/>
          </a:solidFill>
          <a:latin typeface="+mn-lt"/>
          <a:ea typeface="+mn-ea"/>
          <a:cs typeface="+mn-cs"/>
        </a:defRPr>
      </a:lvl5pPr>
      <a:lvl6pPr marL="7840774" indent="-712798" algn="l" defTabSz="2851191" rtl="0" eaLnBrk="1" latinLnBrk="0" hangingPunct="1">
        <a:lnSpc>
          <a:spcPct val="90000"/>
        </a:lnSpc>
        <a:spcBef>
          <a:spcPts val="1559"/>
        </a:spcBef>
        <a:buFont typeface="Arial" panose="020B0604020202020204" pitchFamily="34" charset="0"/>
        <a:buChar char="•"/>
        <a:defRPr sz="5613" kern="1200">
          <a:solidFill>
            <a:schemeClr val="tx1"/>
          </a:solidFill>
          <a:latin typeface="+mn-lt"/>
          <a:ea typeface="+mn-ea"/>
          <a:cs typeface="+mn-cs"/>
        </a:defRPr>
      </a:lvl6pPr>
      <a:lvl7pPr marL="9266370" indent="-712798" algn="l" defTabSz="2851191" rtl="0" eaLnBrk="1" latinLnBrk="0" hangingPunct="1">
        <a:lnSpc>
          <a:spcPct val="90000"/>
        </a:lnSpc>
        <a:spcBef>
          <a:spcPts val="1559"/>
        </a:spcBef>
        <a:buFont typeface="Arial" panose="020B0604020202020204" pitchFamily="34" charset="0"/>
        <a:buChar char="•"/>
        <a:defRPr sz="5613" kern="1200">
          <a:solidFill>
            <a:schemeClr val="tx1"/>
          </a:solidFill>
          <a:latin typeface="+mn-lt"/>
          <a:ea typeface="+mn-ea"/>
          <a:cs typeface="+mn-cs"/>
        </a:defRPr>
      </a:lvl7pPr>
      <a:lvl8pPr marL="10691965" indent="-712798" algn="l" defTabSz="2851191" rtl="0" eaLnBrk="1" latinLnBrk="0" hangingPunct="1">
        <a:lnSpc>
          <a:spcPct val="90000"/>
        </a:lnSpc>
        <a:spcBef>
          <a:spcPts val="1559"/>
        </a:spcBef>
        <a:buFont typeface="Arial" panose="020B0604020202020204" pitchFamily="34" charset="0"/>
        <a:buChar char="•"/>
        <a:defRPr sz="5613" kern="1200">
          <a:solidFill>
            <a:schemeClr val="tx1"/>
          </a:solidFill>
          <a:latin typeface="+mn-lt"/>
          <a:ea typeface="+mn-ea"/>
          <a:cs typeface="+mn-cs"/>
        </a:defRPr>
      </a:lvl8pPr>
      <a:lvl9pPr marL="12117560" indent="-712798" algn="l" defTabSz="2851191" rtl="0" eaLnBrk="1" latinLnBrk="0" hangingPunct="1">
        <a:lnSpc>
          <a:spcPct val="90000"/>
        </a:lnSpc>
        <a:spcBef>
          <a:spcPts val="1559"/>
        </a:spcBef>
        <a:buFont typeface="Arial" panose="020B0604020202020204" pitchFamily="34" charset="0"/>
        <a:buChar char="•"/>
        <a:defRPr sz="5613" kern="1200">
          <a:solidFill>
            <a:schemeClr val="tx1"/>
          </a:solidFill>
          <a:latin typeface="+mn-lt"/>
          <a:ea typeface="+mn-ea"/>
          <a:cs typeface="+mn-cs"/>
        </a:defRPr>
      </a:lvl9pPr>
    </p:bodyStyle>
    <p:otherStyle>
      <a:defPPr>
        <a:defRPr lang="en-US"/>
      </a:defPPr>
      <a:lvl1pPr marL="0" algn="l" defTabSz="2851191" rtl="0" eaLnBrk="1" latinLnBrk="0" hangingPunct="1">
        <a:defRPr sz="5613" kern="1200">
          <a:solidFill>
            <a:schemeClr val="tx1"/>
          </a:solidFill>
          <a:latin typeface="+mn-lt"/>
          <a:ea typeface="+mn-ea"/>
          <a:cs typeface="+mn-cs"/>
        </a:defRPr>
      </a:lvl1pPr>
      <a:lvl2pPr marL="1425595" algn="l" defTabSz="2851191" rtl="0" eaLnBrk="1" latinLnBrk="0" hangingPunct="1">
        <a:defRPr sz="5613" kern="1200">
          <a:solidFill>
            <a:schemeClr val="tx1"/>
          </a:solidFill>
          <a:latin typeface="+mn-lt"/>
          <a:ea typeface="+mn-ea"/>
          <a:cs typeface="+mn-cs"/>
        </a:defRPr>
      </a:lvl2pPr>
      <a:lvl3pPr marL="2851191" algn="l" defTabSz="2851191" rtl="0" eaLnBrk="1" latinLnBrk="0" hangingPunct="1">
        <a:defRPr sz="5613" kern="1200">
          <a:solidFill>
            <a:schemeClr val="tx1"/>
          </a:solidFill>
          <a:latin typeface="+mn-lt"/>
          <a:ea typeface="+mn-ea"/>
          <a:cs typeface="+mn-cs"/>
        </a:defRPr>
      </a:lvl3pPr>
      <a:lvl4pPr marL="4276786" algn="l" defTabSz="2851191" rtl="0" eaLnBrk="1" latinLnBrk="0" hangingPunct="1">
        <a:defRPr sz="5613" kern="1200">
          <a:solidFill>
            <a:schemeClr val="tx1"/>
          </a:solidFill>
          <a:latin typeface="+mn-lt"/>
          <a:ea typeface="+mn-ea"/>
          <a:cs typeface="+mn-cs"/>
        </a:defRPr>
      </a:lvl4pPr>
      <a:lvl5pPr marL="5702381" algn="l" defTabSz="2851191" rtl="0" eaLnBrk="1" latinLnBrk="0" hangingPunct="1">
        <a:defRPr sz="5613" kern="1200">
          <a:solidFill>
            <a:schemeClr val="tx1"/>
          </a:solidFill>
          <a:latin typeface="+mn-lt"/>
          <a:ea typeface="+mn-ea"/>
          <a:cs typeface="+mn-cs"/>
        </a:defRPr>
      </a:lvl5pPr>
      <a:lvl6pPr marL="7127977" algn="l" defTabSz="2851191" rtl="0" eaLnBrk="1" latinLnBrk="0" hangingPunct="1">
        <a:defRPr sz="5613" kern="1200">
          <a:solidFill>
            <a:schemeClr val="tx1"/>
          </a:solidFill>
          <a:latin typeface="+mn-lt"/>
          <a:ea typeface="+mn-ea"/>
          <a:cs typeface="+mn-cs"/>
        </a:defRPr>
      </a:lvl6pPr>
      <a:lvl7pPr marL="8553572" algn="l" defTabSz="2851191" rtl="0" eaLnBrk="1" latinLnBrk="0" hangingPunct="1">
        <a:defRPr sz="5613" kern="1200">
          <a:solidFill>
            <a:schemeClr val="tx1"/>
          </a:solidFill>
          <a:latin typeface="+mn-lt"/>
          <a:ea typeface="+mn-ea"/>
          <a:cs typeface="+mn-cs"/>
        </a:defRPr>
      </a:lvl7pPr>
      <a:lvl8pPr marL="9979167" algn="l" defTabSz="2851191" rtl="0" eaLnBrk="1" latinLnBrk="0" hangingPunct="1">
        <a:defRPr sz="5613" kern="1200">
          <a:solidFill>
            <a:schemeClr val="tx1"/>
          </a:solidFill>
          <a:latin typeface="+mn-lt"/>
          <a:ea typeface="+mn-ea"/>
          <a:cs typeface="+mn-cs"/>
        </a:defRPr>
      </a:lvl8pPr>
      <a:lvl9pPr marL="11404763" algn="l" defTabSz="2851191" rtl="0" eaLnBrk="1" latinLnBrk="0" hangingPunct="1">
        <a:defRPr sz="56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1.png"/><Relationship Id="rId21" Type="http://schemas.openxmlformats.org/officeDocument/2006/relationships/image" Target="../media/image19.sv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svg"/><Relationship Id="rId10" Type="http://schemas.openxmlformats.org/officeDocument/2006/relationships/image" Target="../media/image8.png"/><Relationship Id="rId19" Type="http://schemas.openxmlformats.org/officeDocument/2006/relationships/image" Target="../media/image17.sv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2" name="Group 391">
            <a:extLst>
              <a:ext uri="{FF2B5EF4-FFF2-40B4-BE49-F238E27FC236}">
                <a16:creationId xmlns:a16="http://schemas.microsoft.com/office/drawing/2014/main" id="{2D36673E-7A2B-7406-3010-61BF309BF62A}"/>
              </a:ext>
            </a:extLst>
          </p:cNvPr>
          <p:cNvGrpSpPr/>
          <p:nvPr/>
        </p:nvGrpSpPr>
        <p:grpSpPr>
          <a:xfrm>
            <a:off x="236622" y="10559834"/>
            <a:ext cx="894089" cy="871058"/>
            <a:chOff x="8536131" y="15335756"/>
            <a:chExt cx="1337629" cy="1303173"/>
          </a:xfrm>
        </p:grpSpPr>
        <p:cxnSp>
          <p:nvCxnSpPr>
            <p:cNvPr id="349" name="Straight Connector 348">
              <a:extLst>
                <a:ext uri="{FF2B5EF4-FFF2-40B4-BE49-F238E27FC236}">
                  <a16:creationId xmlns:a16="http://schemas.microsoft.com/office/drawing/2014/main" id="{020B2D60-8574-2DAF-58FC-18399CDCB1D8}"/>
                </a:ext>
              </a:extLst>
            </p:cNvPr>
            <p:cNvCxnSpPr>
              <a:cxnSpLocks/>
            </p:cNvCxnSpPr>
            <p:nvPr/>
          </p:nvCxnSpPr>
          <p:spPr>
            <a:xfrm>
              <a:off x="8777099" y="15766638"/>
              <a:ext cx="317789" cy="741078"/>
            </a:xfrm>
            <a:prstGeom prst="line">
              <a:avLst/>
            </a:prstGeom>
            <a:ln w="38100">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cxnSp>
          <p:nvCxnSpPr>
            <p:cNvPr id="350" name="Straight Connector 349">
              <a:extLst>
                <a:ext uri="{FF2B5EF4-FFF2-40B4-BE49-F238E27FC236}">
                  <a16:creationId xmlns:a16="http://schemas.microsoft.com/office/drawing/2014/main" id="{07275FC5-6765-1948-367F-D59E3C4CD5D2}"/>
                </a:ext>
              </a:extLst>
            </p:cNvPr>
            <p:cNvCxnSpPr>
              <a:cxnSpLocks/>
            </p:cNvCxnSpPr>
            <p:nvPr/>
          </p:nvCxnSpPr>
          <p:spPr>
            <a:xfrm flipH="1">
              <a:off x="9257904" y="15745335"/>
              <a:ext cx="335120" cy="762381"/>
            </a:xfrm>
            <a:prstGeom prst="line">
              <a:avLst/>
            </a:prstGeom>
            <a:ln w="38100">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pic>
          <p:nvPicPr>
            <p:cNvPr id="346" name="Picture 345">
              <a:extLst>
                <a:ext uri="{FF2B5EF4-FFF2-40B4-BE49-F238E27FC236}">
                  <a16:creationId xmlns:a16="http://schemas.microsoft.com/office/drawing/2014/main" id="{FA511AC9-3BE9-1345-2533-67B91A7310D4}"/>
                </a:ext>
              </a:extLst>
            </p:cNvPr>
            <p:cNvPicPr>
              <a:picLocks noChangeAspect="1"/>
            </p:cNvPicPr>
            <p:nvPr/>
          </p:nvPicPr>
          <p:blipFill>
            <a:blip r:embed="rId3">
              <a:duotone>
                <a:schemeClr val="bg2">
                  <a:shade val="45000"/>
                  <a:satMod val="135000"/>
                </a:schemeClr>
                <a:prstClr val="white"/>
              </a:duotone>
            </a:blip>
            <a:stretch>
              <a:fillRect/>
            </a:stretch>
          </p:blipFill>
          <p:spPr>
            <a:xfrm>
              <a:off x="8536131" y="15337422"/>
              <a:ext cx="595729" cy="595729"/>
            </a:xfrm>
            <a:prstGeom prst="rect">
              <a:avLst/>
            </a:prstGeom>
          </p:spPr>
        </p:pic>
        <p:pic>
          <p:nvPicPr>
            <p:cNvPr id="347" name="Picture 346">
              <a:extLst>
                <a:ext uri="{FF2B5EF4-FFF2-40B4-BE49-F238E27FC236}">
                  <a16:creationId xmlns:a16="http://schemas.microsoft.com/office/drawing/2014/main" id="{7A5C7EA8-80B3-3846-B526-25092FB81249}"/>
                </a:ext>
              </a:extLst>
            </p:cNvPr>
            <p:cNvPicPr>
              <a:picLocks noChangeAspect="1"/>
            </p:cNvPicPr>
            <p:nvPr/>
          </p:nvPicPr>
          <p:blipFill>
            <a:blip r:embed="rId4">
              <a:duotone>
                <a:schemeClr val="bg2">
                  <a:shade val="45000"/>
                  <a:satMod val="135000"/>
                </a:schemeClr>
                <a:prstClr val="white"/>
              </a:duotone>
            </a:blip>
            <a:stretch>
              <a:fillRect/>
            </a:stretch>
          </p:blipFill>
          <p:spPr>
            <a:xfrm>
              <a:off x="9278031" y="15335756"/>
              <a:ext cx="595729" cy="595729"/>
            </a:xfrm>
            <a:prstGeom prst="rect">
              <a:avLst/>
            </a:prstGeom>
          </p:spPr>
        </p:pic>
        <p:pic>
          <p:nvPicPr>
            <p:cNvPr id="433" name="Picture 432">
              <a:extLst>
                <a:ext uri="{FF2B5EF4-FFF2-40B4-BE49-F238E27FC236}">
                  <a16:creationId xmlns:a16="http://schemas.microsoft.com/office/drawing/2014/main" id="{0D1BFD58-640D-35BC-E932-541EEB2528E2}"/>
                </a:ext>
              </a:extLst>
            </p:cNvPr>
            <p:cNvPicPr>
              <a:picLocks noChangeAspect="1"/>
            </p:cNvPicPr>
            <p:nvPr/>
          </p:nvPicPr>
          <p:blipFill>
            <a:blip r:embed="rId5">
              <a:duotone>
                <a:schemeClr val="bg2">
                  <a:shade val="45000"/>
                  <a:satMod val="135000"/>
                </a:schemeClr>
                <a:prstClr val="white"/>
              </a:duotone>
            </a:blip>
            <a:stretch>
              <a:fillRect/>
            </a:stretch>
          </p:blipFill>
          <p:spPr>
            <a:xfrm>
              <a:off x="8884259" y="16043199"/>
              <a:ext cx="595730" cy="595730"/>
            </a:xfrm>
            <a:prstGeom prst="rect">
              <a:avLst/>
            </a:prstGeom>
          </p:spPr>
        </p:pic>
      </p:grpSp>
      <p:sp>
        <p:nvSpPr>
          <p:cNvPr id="695" name="Rectangle: Top Corners Rounded 694">
            <a:extLst>
              <a:ext uri="{FF2B5EF4-FFF2-40B4-BE49-F238E27FC236}">
                <a16:creationId xmlns:a16="http://schemas.microsoft.com/office/drawing/2014/main" id="{44B86B60-FEBB-CC1A-20D0-C78FB4995A72}"/>
              </a:ext>
            </a:extLst>
          </p:cNvPr>
          <p:cNvSpPr/>
          <p:nvPr/>
        </p:nvSpPr>
        <p:spPr>
          <a:xfrm>
            <a:off x="10543790" y="4987512"/>
            <a:ext cx="3772212" cy="688728"/>
          </a:xfrm>
          <a:prstGeom prst="round2Same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GB" b="1" dirty="0">
                <a:solidFill>
                  <a:schemeClr val="tx1"/>
                </a:solidFill>
              </a:rPr>
              <a:t>Analysis</a:t>
            </a:r>
          </a:p>
        </p:txBody>
      </p:sp>
      <p:pic>
        <p:nvPicPr>
          <p:cNvPr id="694" name="Picture 693" descr="A screenshot of a computer screen&#10;&#10;Description automatically generated">
            <a:extLst>
              <a:ext uri="{FF2B5EF4-FFF2-40B4-BE49-F238E27FC236}">
                <a16:creationId xmlns:a16="http://schemas.microsoft.com/office/drawing/2014/main" id="{1A36200B-D4CB-F59B-91D6-B83E9EAF4234}"/>
              </a:ext>
            </a:extLst>
          </p:cNvPr>
          <p:cNvPicPr>
            <a:picLocks noChangeAspect="1"/>
          </p:cNvPicPr>
          <p:nvPr/>
        </p:nvPicPr>
        <p:blipFill rotWithShape="1">
          <a:blip r:embed="rId6">
            <a:clrChange>
              <a:clrFrom>
                <a:srgbClr val="E1EFDC"/>
              </a:clrFrom>
              <a:clrTo>
                <a:srgbClr val="E1EFDC">
                  <a:alpha val="0"/>
                </a:srgbClr>
              </a:clrTo>
            </a:clrChange>
            <a:extLst>
              <a:ext uri="{28A0092B-C50C-407E-A947-70E740481C1C}">
                <a14:useLocalDpi xmlns:a14="http://schemas.microsoft.com/office/drawing/2010/main" val="0"/>
              </a:ext>
            </a:extLst>
          </a:blip>
          <a:srcRect l="725" t="2672" r="1002" b="481"/>
          <a:stretch/>
        </p:blipFill>
        <p:spPr>
          <a:xfrm>
            <a:off x="10215794" y="5661741"/>
            <a:ext cx="9581187" cy="14163334"/>
          </a:xfrm>
          <a:prstGeom prst="rect">
            <a:avLst/>
          </a:prstGeom>
        </p:spPr>
      </p:pic>
      <p:pic>
        <p:nvPicPr>
          <p:cNvPr id="614" name="Graphic 613" descr="Hierarchy with solid fill">
            <a:extLst>
              <a:ext uri="{FF2B5EF4-FFF2-40B4-BE49-F238E27FC236}">
                <a16:creationId xmlns:a16="http://schemas.microsoft.com/office/drawing/2014/main" id="{BEB6A941-2F8B-2D30-1284-C4F8D3589C1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0225328" y="4836923"/>
            <a:ext cx="936547" cy="936547"/>
          </a:xfrm>
          <a:prstGeom prst="rect">
            <a:avLst/>
          </a:prstGeom>
        </p:spPr>
      </p:pic>
      <p:sp>
        <p:nvSpPr>
          <p:cNvPr id="41" name="TextBox 40">
            <a:extLst>
              <a:ext uri="{FF2B5EF4-FFF2-40B4-BE49-F238E27FC236}">
                <a16:creationId xmlns:a16="http://schemas.microsoft.com/office/drawing/2014/main" id="{DCDE0789-FA21-6975-31FD-710ADD794561}"/>
              </a:ext>
            </a:extLst>
          </p:cNvPr>
          <p:cNvSpPr txBox="1"/>
          <p:nvPr/>
        </p:nvSpPr>
        <p:spPr>
          <a:xfrm>
            <a:off x="197401" y="4965657"/>
            <a:ext cx="9155264" cy="4431983"/>
          </a:xfrm>
          <a:prstGeom prst="rect">
            <a:avLst/>
          </a:prstGeom>
          <a:noFill/>
          <a:ln>
            <a:noFill/>
          </a:ln>
        </p:spPr>
        <p:txBody>
          <a:bodyPr wrap="square" rtlCol="0">
            <a:spAutoFit/>
          </a:bodyPr>
          <a:lstStyle/>
          <a:p>
            <a:pPr algn="just"/>
            <a:r>
              <a:rPr lang="en-GB" sz="3000" b="1" dirty="0">
                <a:solidFill>
                  <a:srgbClr val="0CA2A6"/>
                </a:solidFill>
                <a:cs typeface="Arial" panose="020B0604020202020204" pitchFamily="34" charset="0"/>
              </a:rPr>
              <a:t>		Background</a:t>
            </a:r>
          </a:p>
          <a:p>
            <a:pPr algn="just"/>
            <a:endParaRPr lang="en-GB" sz="1200" b="1" dirty="0">
              <a:solidFill>
                <a:srgbClr val="0CA2A6"/>
              </a:solidFill>
              <a:cs typeface="Arial" panose="020B0604020202020204" pitchFamily="34" charset="0"/>
            </a:endParaRPr>
          </a:p>
          <a:p>
            <a:pPr algn="just"/>
            <a:r>
              <a:rPr lang="en-GB" sz="2000" dirty="0">
                <a:cs typeface="Arial" panose="020B0604020202020204" pitchFamily="34" charset="0"/>
              </a:rPr>
              <a:t>Fish exhibit dynamic non-random patterns of spatial distribution. Changes in fish </a:t>
            </a:r>
            <a:r>
              <a:rPr lang="en-GB" sz="2000" b="1" dirty="0">
                <a:cs typeface="Arial" panose="020B0604020202020204" pitchFamily="34" charset="0"/>
              </a:rPr>
              <a:t>abundance</a:t>
            </a:r>
            <a:r>
              <a:rPr lang="en-GB" sz="2000" dirty="0">
                <a:cs typeface="Arial" panose="020B0604020202020204" pitchFamily="34" charset="0"/>
              </a:rPr>
              <a:t> are often accompanied by changes in their </a:t>
            </a:r>
            <a:r>
              <a:rPr lang="en-GB" sz="2000" b="1" dirty="0">
                <a:cs typeface="Arial" panose="020B0604020202020204" pitchFamily="34" charset="0"/>
              </a:rPr>
              <a:t>spatial distribution</a:t>
            </a:r>
            <a:r>
              <a:rPr lang="en-GB" sz="2000" baseline="30000" dirty="0">
                <a:cs typeface="Arial" panose="020B0604020202020204" pitchFamily="34" charset="0"/>
              </a:rPr>
              <a:t>1</a:t>
            </a:r>
            <a:r>
              <a:rPr lang="en-GB" sz="2000" dirty="0">
                <a:cs typeface="Arial" panose="020B0604020202020204" pitchFamily="34" charset="0"/>
              </a:rPr>
              <a:t>. Understanding and accounting for how fish move across space over time is important for providing </a:t>
            </a:r>
            <a:r>
              <a:rPr lang="en-GB" sz="2000" b="1" dirty="0">
                <a:cs typeface="Arial" panose="020B0604020202020204" pitchFamily="34" charset="0"/>
              </a:rPr>
              <a:t>effective catch advice. </a:t>
            </a:r>
            <a:r>
              <a:rPr lang="en-GB" sz="2000" dirty="0">
                <a:cs typeface="Arial" panose="020B0604020202020204" pitchFamily="34" charset="0"/>
              </a:rPr>
              <a:t>Maintaining a </a:t>
            </a:r>
            <a:r>
              <a:rPr lang="en-GB" sz="2000" b="1" dirty="0">
                <a:cs typeface="Arial" panose="020B0604020202020204" pitchFamily="34" charset="0"/>
              </a:rPr>
              <a:t>healthy</a:t>
            </a:r>
            <a:r>
              <a:rPr lang="en-GB" sz="2000" dirty="0">
                <a:cs typeface="Arial" panose="020B0604020202020204" pitchFamily="34" charset="0"/>
              </a:rPr>
              <a:t> </a:t>
            </a:r>
            <a:r>
              <a:rPr lang="en-GB" sz="2000" b="1" dirty="0">
                <a:cs typeface="Arial" panose="020B0604020202020204" pitchFamily="34" charset="0"/>
              </a:rPr>
              <a:t>species spatial distribution</a:t>
            </a:r>
            <a:r>
              <a:rPr lang="en-GB" sz="2000" dirty="0">
                <a:cs typeface="Arial" panose="020B0604020202020204" pitchFamily="34" charset="0"/>
              </a:rPr>
              <a:t> is a key criteria for achieving </a:t>
            </a:r>
            <a:r>
              <a:rPr lang="en-GB" sz="2000" b="1" dirty="0">
                <a:cs typeface="Arial" panose="020B0604020202020204" pitchFamily="34" charset="0"/>
              </a:rPr>
              <a:t>good environmental status</a:t>
            </a:r>
            <a:r>
              <a:rPr lang="en-GB" sz="2000" baseline="30000" dirty="0">
                <a:cs typeface="Arial" panose="020B0604020202020204" pitchFamily="34" charset="0"/>
              </a:rPr>
              <a:t>2</a:t>
            </a:r>
            <a:r>
              <a:rPr lang="en-GB" sz="2000" dirty="0">
                <a:cs typeface="Arial" panose="020B0604020202020204" pitchFamily="34" charset="0"/>
              </a:rPr>
              <a:t>. However, </a:t>
            </a:r>
            <a:r>
              <a:rPr lang="en-GB" sz="2000" b="1" dirty="0">
                <a:cs typeface="Arial" panose="020B0604020202020204" pitchFamily="34" charset="0"/>
              </a:rPr>
              <a:t>spatial-temporal dynamics are often ignored </a:t>
            </a:r>
            <a:r>
              <a:rPr lang="en-GB" sz="2000" dirty="0">
                <a:cs typeface="Arial" panose="020B0604020202020204" pitchFamily="34" charset="0"/>
              </a:rPr>
              <a:t>in models used for fisheries management due to complexity, assumptions, and data requirements associated with spatially explicit models. Alternatively, simple </a:t>
            </a:r>
            <a:r>
              <a:rPr lang="en-GB" sz="2000" b="1" dirty="0">
                <a:cs typeface="Arial" panose="020B0604020202020204" pitchFamily="34" charset="0"/>
              </a:rPr>
              <a:t>empirical spatial indicators </a:t>
            </a:r>
            <a:r>
              <a:rPr lang="en-GB" sz="2000" dirty="0">
                <a:cs typeface="Arial" panose="020B0604020202020204" pitchFamily="34" charset="0"/>
              </a:rPr>
              <a:t>can describe population spatial characteristics such as </a:t>
            </a:r>
            <a:r>
              <a:rPr lang="en-GB" sz="2000" b="1" dirty="0">
                <a:cs typeface="Arial" panose="020B0604020202020204" pitchFamily="34" charset="0"/>
              </a:rPr>
              <a:t>range</a:t>
            </a:r>
            <a:r>
              <a:rPr lang="en-GB" sz="2000" dirty="0">
                <a:cs typeface="Arial" panose="020B0604020202020204" pitchFamily="34" charset="0"/>
              </a:rPr>
              <a:t>, </a:t>
            </a:r>
            <a:r>
              <a:rPr lang="en-GB" sz="2000" b="1" dirty="0">
                <a:cs typeface="Arial" panose="020B0604020202020204" pitchFamily="34" charset="0"/>
              </a:rPr>
              <a:t>occupancy</a:t>
            </a:r>
            <a:r>
              <a:rPr lang="en-GB" sz="2000" dirty="0">
                <a:cs typeface="Arial" panose="020B0604020202020204" pitchFamily="34" charset="0"/>
              </a:rPr>
              <a:t>, and </a:t>
            </a:r>
            <a:r>
              <a:rPr lang="en-GB" sz="2000" b="1" dirty="0">
                <a:cs typeface="Arial" panose="020B0604020202020204" pitchFamily="34" charset="0"/>
              </a:rPr>
              <a:t>aggregation</a:t>
            </a:r>
            <a:r>
              <a:rPr lang="en-GB" sz="2000" baseline="30000" dirty="0">
                <a:cs typeface="Arial" panose="020B0604020202020204" pitchFamily="34" charset="0"/>
              </a:rPr>
              <a:t>3</a:t>
            </a:r>
            <a:r>
              <a:rPr lang="en-GB" sz="2000" dirty="0">
                <a:cs typeface="Arial" panose="020B0604020202020204" pitchFamily="34" charset="0"/>
              </a:rPr>
              <a:t>. Spatial indicators have the potential to provide insights into the status of a </a:t>
            </a:r>
            <a:r>
              <a:rPr lang="en-GB" sz="2000" b="1" dirty="0">
                <a:cs typeface="Arial" panose="020B0604020202020204" pitchFamily="34" charset="0"/>
              </a:rPr>
              <a:t>broader range of stocks </a:t>
            </a:r>
            <a:r>
              <a:rPr lang="en-GB" sz="2000" dirty="0">
                <a:cs typeface="Arial" panose="020B0604020202020204" pitchFamily="34" charset="0"/>
              </a:rPr>
              <a:t>that have data-limitations and are currently not formally assessed.  </a:t>
            </a:r>
          </a:p>
        </p:txBody>
      </p:sp>
      <p:sp>
        <p:nvSpPr>
          <p:cNvPr id="404" name="Rectangle 403">
            <a:extLst>
              <a:ext uri="{FF2B5EF4-FFF2-40B4-BE49-F238E27FC236}">
                <a16:creationId xmlns:a16="http://schemas.microsoft.com/office/drawing/2014/main" id="{C5B06348-E494-2FC9-5CC5-F8FDD5D9FFD1}"/>
              </a:ext>
            </a:extLst>
          </p:cNvPr>
          <p:cNvSpPr/>
          <p:nvPr/>
        </p:nvSpPr>
        <p:spPr>
          <a:xfrm>
            <a:off x="197399" y="138893"/>
            <a:ext cx="29880413" cy="4526188"/>
          </a:xfrm>
          <a:prstGeom prst="rect">
            <a:avLst/>
          </a:prstGeom>
          <a:gradFill flip="none" rotWithShape="1">
            <a:gsLst>
              <a:gs pos="0">
                <a:schemeClr val="accent1">
                  <a:shade val="30000"/>
                  <a:satMod val="115000"/>
                </a:schemeClr>
              </a:gs>
              <a:gs pos="63000">
                <a:schemeClr val="accent1">
                  <a:shade val="67500"/>
                  <a:satMod val="115000"/>
                </a:schemeClr>
              </a:gs>
              <a:gs pos="100000">
                <a:schemeClr val="accent1">
                  <a:shade val="100000"/>
                  <a:satMod val="11500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54" name="Picture 453">
            <a:extLst>
              <a:ext uri="{FF2B5EF4-FFF2-40B4-BE49-F238E27FC236}">
                <a16:creationId xmlns:a16="http://schemas.microsoft.com/office/drawing/2014/main" id="{C7634385-1D5A-997B-FAC3-9474DA2958C4}"/>
              </a:ext>
            </a:extLst>
          </p:cNvPr>
          <p:cNvPicPr>
            <a:picLocks noChangeAspect="1"/>
          </p:cNvPicPr>
          <p:nvPr/>
        </p:nvPicPr>
        <p:blipFill rotWithShape="1">
          <a:blip r:embed="rId9"/>
          <a:srcRect t="5510" b="31035"/>
          <a:stretch/>
        </p:blipFill>
        <p:spPr>
          <a:xfrm>
            <a:off x="16886085" y="136434"/>
            <a:ext cx="7541406" cy="4526188"/>
          </a:xfrm>
          <a:prstGeom prst="rect">
            <a:avLst/>
          </a:prstGeom>
        </p:spPr>
      </p:pic>
      <p:grpSp>
        <p:nvGrpSpPr>
          <p:cNvPr id="195" name="Group 194">
            <a:extLst>
              <a:ext uri="{FF2B5EF4-FFF2-40B4-BE49-F238E27FC236}">
                <a16:creationId xmlns:a16="http://schemas.microsoft.com/office/drawing/2014/main" id="{D84270C5-8B08-C92D-3C9A-8DA4FD740798}"/>
              </a:ext>
            </a:extLst>
          </p:cNvPr>
          <p:cNvGrpSpPr/>
          <p:nvPr/>
        </p:nvGrpSpPr>
        <p:grpSpPr>
          <a:xfrm>
            <a:off x="197399" y="18846558"/>
            <a:ext cx="9783690" cy="2083572"/>
            <a:chOff x="197399" y="19056108"/>
            <a:chExt cx="9783690" cy="2083572"/>
          </a:xfrm>
        </p:grpSpPr>
        <p:sp>
          <p:nvSpPr>
            <p:cNvPr id="6" name="Rectangle 5">
              <a:extLst>
                <a:ext uri="{FF2B5EF4-FFF2-40B4-BE49-F238E27FC236}">
                  <a16:creationId xmlns:a16="http://schemas.microsoft.com/office/drawing/2014/main" id="{D02A16A5-70E2-1678-6931-394E7B614BB7}"/>
                </a:ext>
              </a:extLst>
            </p:cNvPr>
            <p:cNvSpPr/>
            <p:nvPr/>
          </p:nvSpPr>
          <p:spPr>
            <a:xfrm>
              <a:off x="7573109" y="19056108"/>
              <a:ext cx="2407980" cy="2083572"/>
            </a:xfrm>
            <a:prstGeom prst="rect">
              <a:avLst/>
            </a:prstGeom>
            <a:solidFill>
              <a:schemeClr val="tx2">
                <a:lumMod val="10000"/>
                <a:lumOff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just"/>
              <a:endParaRPr lang="en-GB" sz="1950" dirty="0">
                <a:solidFill>
                  <a:schemeClr val="tx1"/>
                </a:solidFill>
                <a:cs typeface="Arial" panose="020B0604020202020204" pitchFamily="34" charset="0"/>
              </a:endParaRPr>
            </a:p>
          </p:txBody>
        </p:sp>
        <p:sp>
          <p:nvSpPr>
            <p:cNvPr id="327" name="Rectangle 326">
              <a:extLst>
                <a:ext uri="{FF2B5EF4-FFF2-40B4-BE49-F238E27FC236}">
                  <a16:creationId xmlns:a16="http://schemas.microsoft.com/office/drawing/2014/main" id="{C441C290-DFC1-792C-A45D-818994766E4D}"/>
                </a:ext>
              </a:extLst>
            </p:cNvPr>
            <p:cNvSpPr/>
            <p:nvPr/>
          </p:nvSpPr>
          <p:spPr>
            <a:xfrm>
              <a:off x="197399" y="19056108"/>
              <a:ext cx="7375710" cy="2083572"/>
            </a:xfrm>
            <a:prstGeom prst="rect">
              <a:avLst/>
            </a:prstGeom>
            <a:solidFill>
              <a:schemeClr val="tx2">
                <a:lumMod val="10000"/>
                <a:lumOff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just"/>
              <a:r>
                <a:rPr lang="en-GB" sz="2000" dirty="0">
                  <a:solidFill>
                    <a:schemeClr val="tx1"/>
                  </a:solidFill>
                  <a:cs typeface="Arial" panose="020B0604020202020204" pitchFamily="34" charset="0"/>
                </a:rPr>
                <a:t>3. The </a:t>
              </a:r>
              <a:r>
                <a:rPr lang="en-GB" sz="2000" b="1" dirty="0">
                  <a:solidFill>
                    <a:schemeClr val="tx1"/>
                  </a:solidFill>
                  <a:cs typeface="Arial" panose="020B0604020202020204" pitchFamily="34" charset="0"/>
                </a:rPr>
                <a:t>area under the curve (AUC) </a:t>
              </a:r>
              <a:r>
                <a:rPr lang="en-GB" sz="2000" dirty="0">
                  <a:solidFill>
                    <a:schemeClr val="tx1"/>
                  </a:solidFill>
                  <a:cs typeface="Arial" panose="020B0604020202020204" pitchFamily="34" charset="0"/>
                </a:rPr>
                <a:t>is a key performance metric that measures the </a:t>
              </a:r>
              <a:r>
                <a:rPr lang="en-GB" sz="2000" b="1" dirty="0">
                  <a:solidFill>
                    <a:schemeClr val="tx1"/>
                  </a:solidFill>
                  <a:cs typeface="Arial" panose="020B0604020202020204" pitchFamily="34" charset="0"/>
                </a:rPr>
                <a:t>classification skill</a:t>
              </a:r>
              <a:r>
                <a:rPr lang="en-GB" sz="2000" dirty="0">
                  <a:solidFill>
                    <a:schemeClr val="tx1"/>
                  </a:solidFill>
                  <a:cs typeface="Arial" panose="020B0604020202020204" pitchFamily="34" charset="0"/>
                </a:rPr>
                <a:t> of an indicator. AUC </a:t>
              </a:r>
              <a:r>
                <a:rPr lang="en-GB" sz="2000" b="1" dirty="0">
                  <a:solidFill>
                    <a:schemeClr val="tx1"/>
                  </a:solidFill>
                  <a:cs typeface="Arial" panose="020B0604020202020204" pitchFamily="34" charset="0"/>
                </a:rPr>
                <a:t>ranges from 0 to 1 </a:t>
              </a:r>
              <a:r>
                <a:rPr lang="en-GB" sz="2000" dirty="0">
                  <a:solidFill>
                    <a:schemeClr val="tx1"/>
                  </a:solidFill>
                  <a:cs typeface="Arial" panose="020B0604020202020204" pitchFamily="34" charset="0"/>
                </a:rPr>
                <a:t>with higher values indicating better ability to classify stock status correctly. AUCs from each indicator timeseries were compared. </a:t>
              </a:r>
              <a:r>
                <a:rPr lang="en-GB" sz="2000" b="1" dirty="0">
                  <a:solidFill>
                    <a:schemeClr val="tx1"/>
                  </a:solidFill>
                  <a:cs typeface="Arial" panose="020B0604020202020204" pitchFamily="34" charset="0"/>
                </a:rPr>
                <a:t>Feature selection</a:t>
              </a:r>
              <a:r>
                <a:rPr lang="en-GB" sz="2000" dirty="0">
                  <a:solidFill>
                    <a:schemeClr val="tx1"/>
                  </a:solidFill>
                  <a:cs typeface="Arial" panose="020B0604020202020204" pitchFamily="34" charset="0"/>
                </a:rPr>
                <a:t> and a </a:t>
              </a:r>
              <a:r>
                <a:rPr lang="en-GB" sz="2000" b="1" dirty="0">
                  <a:solidFill>
                    <a:schemeClr val="tx1"/>
                  </a:solidFill>
                  <a:cs typeface="Arial" panose="020B0604020202020204" pitchFamily="34" charset="0"/>
                </a:rPr>
                <a:t>regression tree </a:t>
              </a:r>
              <a:r>
                <a:rPr lang="en-GB" sz="2000" dirty="0">
                  <a:solidFill>
                    <a:schemeClr val="tx1"/>
                  </a:solidFill>
                  <a:cs typeface="Arial" panose="020B0604020202020204" pitchFamily="34" charset="0"/>
                </a:rPr>
                <a:t>were used to identify </a:t>
              </a:r>
              <a:r>
                <a:rPr lang="en-GB" sz="2000" b="1" dirty="0">
                  <a:solidFill>
                    <a:schemeClr val="tx1"/>
                  </a:solidFill>
                  <a:cs typeface="Arial" panose="020B0604020202020204" pitchFamily="34" charset="0"/>
                </a:rPr>
                <a:t>key features </a:t>
              </a:r>
              <a:r>
                <a:rPr lang="en-GB" sz="2000" dirty="0">
                  <a:solidFill>
                    <a:schemeClr val="tx1"/>
                  </a:solidFill>
                  <a:cs typeface="Arial" panose="020B0604020202020204" pitchFamily="34" charset="0"/>
                </a:rPr>
                <a:t>that influenced indicator performance. </a:t>
              </a:r>
            </a:p>
            <a:p>
              <a:pPr algn="just"/>
              <a:endParaRPr lang="en-GB" sz="1950" dirty="0">
                <a:solidFill>
                  <a:schemeClr val="tx1"/>
                </a:solidFill>
                <a:cs typeface="Arial" panose="020B0604020202020204" pitchFamily="34" charset="0"/>
              </a:endParaRPr>
            </a:p>
          </p:txBody>
        </p:sp>
      </p:grpSp>
      <p:grpSp>
        <p:nvGrpSpPr>
          <p:cNvPr id="194" name="Group 193">
            <a:extLst>
              <a:ext uri="{FF2B5EF4-FFF2-40B4-BE49-F238E27FC236}">
                <a16:creationId xmlns:a16="http://schemas.microsoft.com/office/drawing/2014/main" id="{B0C372A1-D6E6-523F-8073-2290F1FFADC4}"/>
              </a:ext>
            </a:extLst>
          </p:cNvPr>
          <p:cNvGrpSpPr/>
          <p:nvPr/>
        </p:nvGrpSpPr>
        <p:grpSpPr>
          <a:xfrm>
            <a:off x="7573108" y="18652475"/>
            <a:ext cx="2347020" cy="2634361"/>
            <a:chOff x="7573108" y="18862025"/>
            <a:chExt cx="2347020" cy="2634361"/>
          </a:xfrm>
        </p:grpSpPr>
        <p:sp>
          <p:nvSpPr>
            <p:cNvPr id="396" name="Oval 395">
              <a:extLst>
                <a:ext uri="{FF2B5EF4-FFF2-40B4-BE49-F238E27FC236}">
                  <a16:creationId xmlns:a16="http://schemas.microsoft.com/office/drawing/2014/main" id="{3BDEEB0B-CBCF-4151-8F7C-0C2FAD337C5B}"/>
                </a:ext>
              </a:extLst>
            </p:cNvPr>
            <p:cNvSpPr/>
            <p:nvPr/>
          </p:nvSpPr>
          <p:spPr>
            <a:xfrm>
              <a:off x="7591552" y="19056108"/>
              <a:ext cx="2328576" cy="2277621"/>
            </a:xfrm>
            <a:prstGeom prst="ellipse">
              <a:avLst/>
            </a:prstGeom>
            <a:solidFill>
              <a:schemeClr val="tx2">
                <a:lumMod val="25000"/>
                <a:lumOff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32" name="Picture 331">
              <a:extLst>
                <a:ext uri="{FF2B5EF4-FFF2-40B4-BE49-F238E27FC236}">
                  <a16:creationId xmlns:a16="http://schemas.microsoft.com/office/drawing/2014/main" id="{CA1B706D-7049-6740-3920-3BC9BA70FADE}"/>
                </a:ext>
              </a:extLst>
            </p:cNvPr>
            <p:cNvPicPr>
              <a:picLocks noChangeAspect="1"/>
            </p:cNvPicPr>
            <p:nvPr/>
          </p:nvPicPr>
          <p:blipFill>
            <a:blip r:embed="rId10"/>
            <a:stretch>
              <a:fillRect/>
            </a:stretch>
          </p:blipFill>
          <p:spPr>
            <a:xfrm>
              <a:off x="7573108" y="18862025"/>
              <a:ext cx="2326795" cy="2634361"/>
            </a:xfrm>
            <a:prstGeom prst="rect">
              <a:avLst/>
            </a:prstGeom>
            <a:ln>
              <a:noFill/>
            </a:ln>
          </p:spPr>
        </p:pic>
      </p:grpSp>
      <p:sp>
        <p:nvSpPr>
          <p:cNvPr id="285" name="Rectangle 284">
            <a:extLst>
              <a:ext uri="{FF2B5EF4-FFF2-40B4-BE49-F238E27FC236}">
                <a16:creationId xmlns:a16="http://schemas.microsoft.com/office/drawing/2014/main" id="{B005E532-CFB1-20B0-05F8-10770F980B4C}"/>
              </a:ext>
            </a:extLst>
          </p:cNvPr>
          <p:cNvSpPr/>
          <p:nvPr/>
        </p:nvSpPr>
        <p:spPr>
          <a:xfrm>
            <a:off x="197399" y="10823845"/>
            <a:ext cx="9155264" cy="682722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just"/>
            <a:r>
              <a:rPr lang="en-GB" sz="3000" b="1" dirty="0">
                <a:solidFill>
                  <a:srgbClr val="0CA2A6"/>
                </a:solidFill>
                <a:cs typeface="Arial" panose="020B0604020202020204" pitchFamily="34" charset="0"/>
              </a:rPr>
              <a:t>		Methodology</a:t>
            </a:r>
          </a:p>
          <a:p>
            <a:pPr algn="just"/>
            <a:endParaRPr lang="en-GB" sz="1200" b="1" dirty="0">
              <a:solidFill>
                <a:srgbClr val="0CA2A6"/>
              </a:solidFill>
              <a:cs typeface="Arial" panose="020B0604020202020204" pitchFamily="34" charset="0"/>
            </a:endParaRPr>
          </a:p>
          <a:p>
            <a:pPr algn="just"/>
            <a:r>
              <a:rPr lang="en-GB" sz="2000" dirty="0">
                <a:solidFill>
                  <a:schemeClr val="tx1"/>
                </a:solidFill>
                <a:cs typeface="Arial" panose="020B0604020202020204" pitchFamily="34" charset="0"/>
              </a:rPr>
              <a:t>1. Annual timeseries of </a:t>
            </a:r>
            <a:r>
              <a:rPr lang="en-GB" sz="2000" b="1" dirty="0">
                <a:solidFill>
                  <a:schemeClr val="tx1"/>
                </a:solidFill>
                <a:cs typeface="Arial" panose="020B0604020202020204" pitchFamily="34" charset="0"/>
              </a:rPr>
              <a:t>10 spatial indicators </a:t>
            </a:r>
            <a:r>
              <a:rPr lang="en-GB" sz="2000" dirty="0">
                <a:solidFill>
                  <a:schemeClr val="tx1"/>
                </a:solidFill>
                <a:cs typeface="Arial" panose="020B0604020202020204" pitchFamily="34" charset="0"/>
              </a:rPr>
              <a:t>were calculated using fishery-independent survey data for </a:t>
            </a:r>
            <a:r>
              <a:rPr lang="en-GB" sz="2000" b="1" dirty="0">
                <a:solidFill>
                  <a:schemeClr val="tx1"/>
                </a:solidFill>
                <a:cs typeface="Arial" panose="020B0604020202020204" pitchFamily="34" charset="0"/>
              </a:rPr>
              <a:t>25 data-rich fish stocks</a:t>
            </a:r>
            <a:r>
              <a:rPr lang="en-GB" sz="2000" dirty="0">
                <a:solidFill>
                  <a:schemeClr val="tx1"/>
                </a:solidFill>
                <a:cs typeface="Arial" panose="020B0604020202020204" pitchFamily="34" charset="0"/>
              </a:rPr>
              <a:t> (N=520). Spatial indicators measured </a:t>
            </a:r>
            <a:r>
              <a:rPr lang="en-GB" sz="2000" b="1" dirty="0">
                <a:solidFill>
                  <a:schemeClr val="tx1"/>
                </a:solidFill>
                <a:cs typeface="Arial" panose="020B0604020202020204" pitchFamily="34" charset="0"/>
              </a:rPr>
              <a:t>range</a:t>
            </a:r>
            <a:r>
              <a:rPr lang="en-GB" sz="2000" dirty="0">
                <a:solidFill>
                  <a:schemeClr val="tx1"/>
                </a:solidFill>
                <a:cs typeface="Arial" panose="020B0604020202020204" pitchFamily="34" charset="0"/>
              </a:rPr>
              <a:t> (N=3), </a:t>
            </a:r>
            <a:r>
              <a:rPr lang="en-GB" sz="2000" b="1" dirty="0">
                <a:solidFill>
                  <a:schemeClr val="tx1"/>
                </a:solidFill>
                <a:cs typeface="Arial" panose="020B0604020202020204" pitchFamily="34" charset="0"/>
              </a:rPr>
              <a:t>occupancy</a:t>
            </a:r>
            <a:r>
              <a:rPr lang="en-GB" sz="2000" dirty="0">
                <a:solidFill>
                  <a:schemeClr val="tx1"/>
                </a:solidFill>
                <a:cs typeface="Arial" panose="020B0604020202020204" pitchFamily="34" charset="0"/>
              </a:rPr>
              <a:t> (N=2) and </a:t>
            </a:r>
            <a:r>
              <a:rPr lang="en-GB" sz="2000" b="1" dirty="0">
                <a:solidFill>
                  <a:schemeClr val="tx1"/>
                </a:solidFill>
                <a:cs typeface="Arial" panose="020B0604020202020204" pitchFamily="34" charset="0"/>
              </a:rPr>
              <a:t>aggregation</a:t>
            </a:r>
            <a:r>
              <a:rPr lang="en-GB" sz="2000" dirty="0">
                <a:solidFill>
                  <a:schemeClr val="tx1"/>
                </a:solidFill>
                <a:cs typeface="Arial" panose="020B0604020202020204" pitchFamily="34" charset="0"/>
              </a:rPr>
              <a:t> (N=5) population characteristics. </a:t>
            </a:r>
          </a:p>
          <a:p>
            <a:pPr algn="just"/>
            <a:endParaRPr lang="en-GB" sz="1950" dirty="0">
              <a:solidFill>
                <a:schemeClr val="tx1"/>
              </a:solidFill>
              <a:cs typeface="Arial" panose="020B0604020202020204" pitchFamily="34" charset="0"/>
            </a:endParaRPr>
          </a:p>
          <a:p>
            <a:pPr algn="just"/>
            <a:endParaRPr lang="en-GB" sz="1950" dirty="0">
              <a:solidFill>
                <a:schemeClr val="tx1"/>
              </a:solidFill>
              <a:cs typeface="Arial" panose="020B0604020202020204" pitchFamily="34" charset="0"/>
            </a:endParaRPr>
          </a:p>
          <a:p>
            <a:pPr algn="just"/>
            <a:endParaRPr lang="en-GB" sz="1950" dirty="0">
              <a:solidFill>
                <a:schemeClr val="tx1"/>
              </a:solidFill>
              <a:cs typeface="Arial" panose="020B0604020202020204" pitchFamily="34" charset="0"/>
            </a:endParaRPr>
          </a:p>
          <a:p>
            <a:pPr algn="just"/>
            <a:endParaRPr lang="en-GB" sz="1950" dirty="0">
              <a:solidFill>
                <a:schemeClr val="tx1"/>
              </a:solidFill>
              <a:cs typeface="Arial" panose="020B0604020202020204" pitchFamily="34" charset="0"/>
            </a:endParaRPr>
          </a:p>
          <a:p>
            <a:pPr algn="just"/>
            <a:endParaRPr lang="en-GB" sz="1950" dirty="0">
              <a:solidFill>
                <a:schemeClr val="tx1"/>
              </a:solidFill>
              <a:cs typeface="Arial" panose="020B0604020202020204" pitchFamily="34" charset="0"/>
            </a:endParaRPr>
          </a:p>
          <a:p>
            <a:pPr algn="just"/>
            <a:endParaRPr lang="en-GB" sz="1950" dirty="0">
              <a:solidFill>
                <a:schemeClr val="tx1"/>
              </a:solidFill>
              <a:cs typeface="Arial" panose="020B0604020202020204" pitchFamily="34" charset="0"/>
            </a:endParaRPr>
          </a:p>
          <a:p>
            <a:pPr algn="just"/>
            <a:endParaRPr lang="en-GB" sz="1950" dirty="0">
              <a:solidFill>
                <a:schemeClr val="tx1"/>
              </a:solidFill>
              <a:cs typeface="Arial" panose="020B0604020202020204" pitchFamily="34" charset="0"/>
            </a:endParaRPr>
          </a:p>
          <a:p>
            <a:pPr algn="just"/>
            <a:endParaRPr lang="en-GB" sz="1950" dirty="0">
              <a:solidFill>
                <a:schemeClr val="tx1"/>
              </a:solidFill>
              <a:cs typeface="Arial" panose="020B0604020202020204" pitchFamily="34" charset="0"/>
            </a:endParaRPr>
          </a:p>
          <a:p>
            <a:pPr algn="just"/>
            <a:endParaRPr lang="en-GB" sz="1950" dirty="0">
              <a:solidFill>
                <a:schemeClr val="tx1"/>
              </a:solidFill>
              <a:cs typeface="Arial" panose="020B0604020202020204" pitchFamily="34" charset="0"/>
            </a:endParaRPr>
          </a:p>
          <a:p>
            <a:pPr algn="just"/>
            <a:endParaRPr lang="en-GB" sz="1950" dirty="0">
              <a:solidFill>
                <a:schemeClr val="tx1"/>
              </a:solidFill>
              <a:cs typeface="Arial" panose="020B0604020202020204" pitchFamily="34" charset="0"/>
            </a:endParaRPr>
          </a:p>
          <a:p>
            <a:pPr algn="just"/>
            <a:endParaRPr lang="en-GB" sz="1000" dirty="0">
              <a:solidFill>
                <a:schemeClr val="tx1"/>
              </a:solidFill>
              <a:cs typeface="Arial" panose="020B0604020202020204" pitchFamily="34" charset="0"/>
            </a:endParaRPr>
          </a:p>
          <a:p>
            <a:pPr algn="just"/>
            <a:endParaRPr lang="en-GB" sz="1000" dirty="0">
              <a:solidFill>
                <a:schemeClr val="tx1"/>
              </a:solidFill>
              <a:cs typeface="Arial" panose="020B0604020202020204" pitchFamily="34" charset="0"/>
            </a:endParaRPr>
          </a:p>
          <a:p>
            <a:pPr algn="just"/>
            <a:endParaRPr lang="en-GB" sz="1000" dirty="0">
              <a:solidFill>
                <a:schemeClr val="tx1"/>
              </a:solidFill>
              <a:cs typeface="Arial" panose="020B0604020202020204" pitchFamily="34" charset="0"/>
            </a:endParaRPr>
          </a:p>
          <a:p>
            <a:pPr algn="just"/>
            <a:r>
              <a:rPr lang="en-GB" sz="2000" dirty="0">
                <a:solidFill>
                  <a:schemeClr val="tx1"/>
                </a:solidFill>
                <a:cs typeface="Arial" panose="020B0604020202020204" pitchFamily="34" charset="0"/>
              </a:rPr>
              <a:t>2. Indicator timeseries were validated against biomass estimates from stock assessments using </a:t>
            </a:r>
            <a:r>
              <a:rPr lang="en-GB" sz="2000" b="1" dirty="0">
                <a:solidFill>
                  <a:schemeClr val="tx1"/>
                </a:solidFill>
                <a:cs typeface="Arial" panose="020B0604020202020204" pitchFamily="34" charset="0"/>
              </a:rPr>
              <a:t>Receiver Operating Characteristic (ROC) curves. </a:t>
            </a:r>
            <a:r>
              <a:rPr lang="en-GB" sz="2000" dirty="0">
                <a:solidFill>
                  <a:schemeClr val="tx1"/>
                </a:solidFill>
                <a:cs typeface="Arial" panose="020B0604020202020204" pitchFamily="34" charset="0"/>
              </a:rPr>
              <a:t>ROC curves are a graphical method used to assess the accuracy of predictions by plotting the </a:t>
            </a:r>
            <a:r>
              <a:rPr lang="en-GB" sz="2000" b="1" dirty="0">
                <a:solidFill>
                  <a:schemeClr val="tx1"/>
                </a:solidFill>
                <a:cs typeface="Arial" panose="020B0604020202020204" pitchFamily="34" charset="0"/>
              </a:rPr>
              <a:t>true positive rate (TPR) </a:t>
            </a:r>
            <a:r>
              <a:rPr lang="en-GB" sz="2000" dirty="0">
                <a:solidFill>
                  <a:schemeClr val="tx1"/>
                </a:solidFill>
                <a:cs typeface="Arial" panose="020B0604020202020204" pitchFamily="34" charset="0"/>
              </a:rPr>
              <a:t>against the </a:t>
            </a:r>
            <a:r>
              <a:rPr lang="en-GB" sz="2000" b="1" dirty="0">
                <a:solidFill>
                  <a:schemeClr val="tx1"/>
                </a:solidFill>
                <a:cs typeface="Arial" panose="020B0604020202020204" pitchFamily="34" charset="0"/>
              </a:rPr>
              <a:t>false positive rate (FPR)</a:t>
            </a:r>
            <a:r>
              <a:rPr lang="en-GB" sz="2000" dirty="0">
                <a:solidFill>
                  <a:schemeClr val="tx1"/>
                </a:solidFill>
                <a:cs typeface="Arial" panose="020B0604020202020204" pitchFamily="34" charset="0"/>
              </a:rPr>
              <a:t>. </a:t>
            </a:r>
          </a:p>
        </p:txBody>
      </p:sp>
      <p:sp>
        <p:nvSpPr>
          <p:cNvPr id="30" name="Text Placeholder 3">
            <a:extLst>
              <a:ext uri="{FF2B5EF4-FFF2-40B4-BE49-F238E27FC236}">
                <a16:creationId xmlns:a16="http://schemas.microsoft.com/office/drawing/2014/main" id="{549F4D16-F91F-14A0-F374-64660D9A3021}"/>
              </a:ext>
            </a:extLst>
          </p:cNvPr>
          <p:cNvSpPr txBox="1">
            <a:spLocks/>
          </p:cNvSpPr>
          <p:nvPr/>
        </p:nvSpPr>
        <p:spPr>
          <a:xfrm>
            <a:off x="366942" y="1282022"/>
            <a:ext cx="17389879" cy="1651983"/>
          </a:xfrm>
          <a:prstGeom prst="rect">
            <a:avLst/>
          </a:prstGeom>
        </p:spPr>
        <p:txBody>
          <a:bodyPr vert="horz" lIns="129462" tIns="64730" rIns="129462" bIns="64730" rtlCol="0" anchor="ctr"/>
          <a:lstStyle>
            <a:defPPr>
              <a:defRPr lang="en-US"/>
            </a:defPPr>
            <a:lvl1pPr marL="0" algn="l" defTabSz="457200" rtl="0" eaLnBrk="1" latinLnBrk="0" hangingPunct="1">
              <a:defRPr sz="3742" kern="1200">
                <a:solidFill>
                  <a:schemeClr val="tx1">
                    <a:tint val="82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7200" dirty="0">
                <a:solidFill>
                  <a:schemeClr val="bg1"/>
                </a:solidFill>
                <a:cs typeface="Arial" panose="020B0604020202020204" pitchFamily="34" charset="0"/>
              </a:rPr>
              <a:t>Assessing the ability of spatial indicators to classify the health of fish stocks</a:t>
            </a:r>
          </a:p>
          <a:p>
            <a:endParaRPr lang="en-GB" sz="7200" dirty="0">
              <a:solidFill>
                <a:schemeClr val="bg1"/>
              </a:solidFill>
              <a:cs typeface="Arial" panose="020B0604020202020204" pitchFamily="34" charset="0"/>
            </a:endParaRPr>
          </a:p>
        </p:txBody>
      </p:sp>
      <p:sp>
        <p:nvSpPr>
          <p:cNvPr id="31" name="Text Placeholder 4">
            <a:extLst>
              <a:ext uri="{FF2B5EF4-FFF2-40B4-BE49-F238E27FC236}">
                <a16:creationId xmlns:a16="http://schemas.microsoft.com/office/drawing/2014/main" id="{6CA48EC5-0656-92B9-314A-4E835D45A7B3}"/>
              </a:ext>
            </a:extLst>
          </p:cNvPr>
          <p:cNvSpPr txBox="1">
            <a:spLocks/>
          </p:cNvSpPr>
          <p:nvPr/>
        </p:nvSpPr>
        <p:spPr>
          <a:xfrm>
            <a:off x="366942" y="2934462"/>
            <a:ext cx="19843966" cy="1985083"/>
          </a:xfrm>
          <a:prstGeom prst="rect">
            <a:avLst/>
          </a:prstGeom>
        </p:spPr>
        <p:txBody>
          <a:bodyPr vert="horz" lIns="129462" tIns="64730" rIns="129462" bIns="64730" rtlCol="0" anchor="ctr"/>
          <a:lstStyle>
            <a:defPPr>
              <a:defRPr lang="en-US"/>
            </a:defPPr>
            <a:lvl1pPr marL="0" algn="ctr" defTabSz="457200" rtl="0" eaLnBrk="1" latinLnBrk="0" hangingPunct="1">
              <a:defRPr sz="3742" kern="1200">
                <a:solidFill>
                  <a:schemeClr val="tx1">
                    <a:tint val="82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GB" sz="3000" dirty="0">
                <a:solidFill>
                  <a:schemeClr val="bg1"/>
                </a:solidFill>
                <a:cs typeface="Arial" panose="020B0604020202020204" pitchFamily="34" charset="0"/>
              </a:rPr>
              <a:t>Peter Kidd</a:t>
            </a:r>
            <a:r>
              <a:rPr lang="en-GB" sz="3000" baseline="30000" dirty="0">
                <a:solidFill>
                  <a:schemeClr val="bg1"/>
                </a:solidFill>
                <a:cs typeface="Arial" panose="020B0604020202020204" pitchFamily="34" charset="0"/>
              </a:rPr>
              <a:t>1, 2*</a:t>
            </a:r>
            <a:r>
              <a:rPr lang="en-GB" sz="3000" dirty="0">
                <a:solidFill>
                  <a:schemeClr val="bg1"/>
                </a:solidFill>
                <a:cs typeface="Arial" panose="020B0604020202020204" pitchFamily="34" charset="0"/>
              </a:rPr>
              <a:t>, José De Oliveira</a:t>
            </a:r>
            <a:r>
              <a:rPr lang="en-GB" sz="3000" baseline="30000" dirty="0">
                <a:solidFill>
                  <a:schemeClr val="bg1"/>
                </a:solidFill>
                <a:cs typeface="Arial" panose="020B0604020202020204" pitchFamily="34" charset="0"/>
              </a:rPr>
              <a:t>2</a:t>
            </a:r>
            <a:r>
              <a:rPr lang="en-GB" sz="3000" dirty="0">
                <a:solidFill>
                  <a:schemeClr val="bg1"/>
                </a:solidFill>
                <a:cs typeface="Arial" panose="020B0604020202020204" pitchFamily="34" charset="0"/>
              </a:rPr>
              <a:t>, Laurence Kell</a:t>
            </a:r>
            <a:r>
              <a:rPr lang="en-GB" sz="3000" baseline="30000" dirty="0">
                <a:solidFill>
                  <a:schemeClr val="bg1"/>
                </a:solidFill>
                <a:cs typeface="Arial" panose="020B0604020202020204" pitchFamily="34" charset="0"/>
              </a:rPr>
              <a:t>1</a:t>
            </a:r>
            <a:r>
              <a:rPr lang="en-GB" sz="3000" dirty="0">
                <a:solidFill>
                  <a:schemeClr val="bg1"/>
                </a:solidFill>
                <a:cs typeface="Arial" panose="020B0604020202020204" pitchFamily="34" charset="0"/>
              </a:rPr>
              <a:t> &amp; Alexandra Collins</a:t>
            </a:r>
            <a:r>
              <a:rPr lang="en-GB" sz="3000" baseline="30000" dirty="0">
                <a:solidFill>
                  <a:schemeClr val="bg1"/>
                </a:solidFill>
                <a:cs typeface="Arial" panose="020B0604020202020204" pitchFamily="34" charset="0"/>
              </a:rPr>
              <a:t>1</a:t>
            </a:r>
          </a:p>
          <a:p>
            <a:pPr algn="l"/>
            <a:r>
              <a:rPr lang="en-GB" sz="2000" baseline="30000" dirty="0">
                <a:solidFill>
                  <a:schemeClr val="bg1"/>
                </a:solidFill>
                <a:cs typeface="Arial" panose="020B0604020202020204" pitchFamily="34" charset="0"/>
              </a:rPr>
              <a:t>1</a:t>
            </a:r>
            <a:r>
              <a:rPr lang="en-GB" sz="2000" dirty="0">
                <a:solidFill>
                  <a:schemeClr val="bg1"/>
                </a:solidFill>
                <a:cs typeface="Arial" panose="020B0604020202020204" pitchFamily="34" charset="0"/>
              </a:rPr>
              <a:t> Centre for Environmental Policy, Imperial College London, UK</a:t>
            </a:r>
          </a:p>
          <a:p>
            <a:pPr algn="l"/>
            <a:r>
              <a:rPr lang="en-GB" sz="2000" baseline="30000" dirty="0">
                <a:solidFill>
                  <a:schemeClr val="bg1"/>
                </a:solidFill>
                <a:cs typeface="Arial" panose="020B0604020202020204" pitchFamily="34" charset="0"/>
              </a:rPr>
              <a:t>2</a:t>
            </a:r>
            <a:r>
              <a:rPr lang="en-GB" sz="2000" dirty="0">
                <a:solidFill>
                  <a:schemeClr val="bg1"/>
                </a:solidFill>
                <a:cs typeface="Arial" panose="020B0604020202020204" pitchFamily="34" charset="0"/>
              </a:rPr>
              <a:t> Centre for Environment, Fisheries and Aquaculture Science (Cefas), Lowestoft</a:t>
            </a:r>
          </a:p>
          <a:p>
            <a:pPr algn="l"/>
            <a:r>
              <a:rPr lang="en-GB" sz="2000" dirty="0">
                <a:solidFill>
                  <a:schemeClr val="bg1"/>
                </a:solidFill>
                <a:cs typeface="Arial" panose="020B0604020202020204" pitchFamily="34" charset="0"/>
              </a:rPr>
              <a:t>* </a:t>
            </a:r>
            <a:r>
              <a:rPr lang="en-GB" sz="2000" u="sng" dirty="0">
                <a:solidFill>
                  <a:schemeClr val="bg1"/>
                </a:solidFill>
                <a:cs typeface="Arial" panose="020B0604020202020204" pitchFamily="34" charset="0"/>
              </a:rPr>
              <a:t>peter.kidd@cefas.gov.uk</a:t>
            </a:r>
          </a:p>
          <a:p>
            <a:pPr algn="l"/>
            <a:endParaRPr lang="en-GB" sz="4000" baseline="30000" dirty="0">
              <a:solidFill>
                <a:schemeClr val="bg1"/>
              </a:solidFill>
              <a:cs typeface="Arial" panose="020B0604020202020204" pitchFamily="34" charset="0"/>
            </a:endParaRPr>
          </a:p>
        </p:txBody>
      </p:sp>
      <p:grpSp>
        <p:nvGrpSpPr>
          <p:cNvPr id="281" name="Group 280">
            <a:extLst>
              <a:ext uri="{FF2B5EF4-FFF2-40B4-BE49-F238E27FC236}">
                <a16:creationId xmlns:a16="http://schemas.microsoft.com/office/drawing/2014/main" id="{351233A3-9869-9B7B-356D-0AD388B0591A}"/>
              </a:ext>
            </a:extLst>
          </p:cNvPr>
          <p:cNvGrpSpPr/>
          <p:nvPr/>
        </p:nvGrpSpPr>
        <p:grpSpPr>
          <a:xfrm>
            <a:off x="756262" y="12844538"/>
            <a:ext cx="7922067" cy="3129494"/>
            <a:chOff x="366942" y="14346887"/>
            <a:chExt cx="7922067" cy="3129494"/>
          </a:xfrm>
        </p:grpSpPr>
        <p:sp>
          <p:nvSpPr>
            <p:cNvPr id="222" name="Rectangle: Top Corners Rounded 221">
              <a:extLst>
                <a:ext uri="{FF2B5EF4-FFF2-40B4-BE49-F238E27FC236}">
                  <a16:creationId xmlns:a16="http://schemas.microsoft.com/office/drawing/2014/main" id="{897261FC-7021-1F82-31F2-2FD35D5D4C99}"/>
                </a:ext>
              </a:extLst>
            </p:cNvPr>
            <p:cNvSpPr/>
            <p:nvPr/>
          </p:nvSpPr>
          <p:spPr>
            <a:xfrm rot="5400000">
              <a:off x="4524820" y="11374036"/>
              <a:ext cx="595729" cy="6932649"/>
            </a:xfrm>
            <a:prstGeom prst="round2SameRect">
              <a:avLst/>
            </a:prstGeom>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r>
                <a:rPr lang="en-GB" sz="2400" b="1" dirty="0">
                  <a:cs typeface="Arial" panose="020B0604020202020204" pitchFamily="34" charset="0"/>
                </a:rPr>
                <a:t>  Range:</a:t>
              </a:r>
              <a:r>
                <a:rPr lang="en-GB" b="1" dirty="0">
                  <a:cs typeface="Arial" panose="020B0604020202020204" pitchFamily="34" charset="0"/>
                </a:rPr>
                <a:t> </a:t>
              </a:r>
              <a:r>
                <a:rPr lang="en-GB" sz="2000" dirty="0">
                  <a:cs typeface="Arial" panose="020B0604020202020204" pitchFamily="34" charset="0"/>
                </a:rPr>
                <a:t>how dispersed are the fish across space?</a:t>
              </a:r>
              <a:endParaRPr lang="en-GB" b="1" dirty="0">
                <a:cs typeface="Arial" panose="020B0604020202020204" pitchFamily="34" charset="0"/>
              </a:endParaRPr>
            </a:p>
          </p:txBody>
        </p:sp>
        <p:sp>
          <p:nvSpPr>
            <p:cNvPr id="223" name="Rectangle: Top Corners Rounded 222">
              <a:extLst>
                <a:ext uri="{FF2B5EF4-FFF2-40B4-BE49-F238E27FC236}">
                  <a16:creationId xmlns:a16="http://schemas.microsoft.com/office/drawing/2014/main" id="{6DC2E5CE-3D40-1F19-0FE1-3B358524E44E}"/>
                </a:ext>
              </a:extLst>
            </p:cNvPr>
            <p:cNvSpPr/>
            <p:nvPr/>
          </p:nvSpPr>
          <p:spPr>
            <a:xfrm rot="5400000">
              <a:off x="4512560" y="12459047"/>
              <a:ext cx="589768" cy="6932649"/>
            </a:xfrm>
            <a:prstGeom prst="round2SameRect">
              <a:avLst/>
            </a:prstGeom>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r>
                <a:rPr lang="en-GB" sz="2400" b="1" dirty="0">
                  <a:cs typeface="Arial" panose="020B0604020202020204" pitchFamily="34" charset="0"/>
                </a:rPr>
                <a:t>  Occupancy</a:t>
              </a:r>
              <a:r>
                <a:rPr lang="en-GB" sz="2000" b="1" dirty="0">
                  <a:cs typeface="Arial" panose="020B0604020202020204" pitchFamily="34" charset="0"/>
                </a:rPr>
                <a:t>: </a:t>
              </a:r>
              <a:r>
                <a:rPr lang="en-GB" sz="2000" dirty="0">
                  <a:cs typeface="Arial" panose="020B0604020202020204" pitchFamily="34" charset="0"/>
                </a:rPr>
                <a:t>how much of an area do the fish occupy?</a:t>
              </a:r>
              <a:endParaRPr lang="en-GB" b="1" dirty="0">
                <a:cs typeface="Arial" panose="020B0604020202020204" pitchFamily="34" charset="0"/>
              </a:endParaRPr>
            </a:p>
          </p:txBody>
        </p:sp>
        <p:sp>
          <p:nvSpPr>
            <p:cNvPr id="278" name="Rectangle: Top Corners Rounded 277">
              <a:extLst>
                <a:ext uri="{FF2B5EF4-FFF2-40B4-BE49-F238E27FC236}">
                  <a16:creationId xmlns:a16="http://schemas.microsoft.com/office/drawing/2014/main" id="{B42D2842-950F-5B40-3E3F-2BC9330B3CE5}"/>
                </a:ext>
              </a:extLst>
            </p:cNvPr>
            <p:cNvSpPr/>
            <p:nvPr/>
          </p:nvSpPr>
          <p:spPr>
            <a:xfrm rot="5400000">
              <a:off x="4520180" y="13508678"/>
              <a:ext cx="589768" cy="6932649"/>
            </a:xfrm>
            <a:prstGeom prst="round2SameRect">
              <a:avLst/>
            </a:prstGeom>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r>
                <a:rPr lang="en-GB" sz="2400" b="1" dirty="0">
                  <a:cs typeface="Arial" panose="020B0604020202020204" pitchFamily="34" charset="0"/>
                </a:rPr>
                <a:t>  Aggregation</a:t>
              </a:r>
              <a:r>
                <a:rPr lang="en-GB" sz="2000" b="1" dirty="0">
                  <a:cs typeface="Arial" panose="020B0604020202020204" pitchFamily="34" charset="0"/>
                </a:rPr>
                <a:t>: </a:t>
              </a:r>
              <a:r>
                <a:rPr lang="en-GB" sz="2000" dirty="0">
                  <a:cs typeface="Arial" panose="020B0604020202020204" pitchFamily="34" charset="0"/>
                </a:rPr>
                <a:t>how concentrated are the fish in space?</a:t>
              </a:r>
              <a:endParaRPr lang="en-GB" b="1" dirty="0">
                <a:cs typeface="Arial" panose="020B0604020202020204" pitchFamily="34" charset="0"/>
              </a:endParaRPr>
            </a:p>
          </p:txBody>
        </p:sp>
        <p:pic>
          <p:nvPicPr>
            <p:cNvPr id="280" name="Picture 279">
              <a:extLst>
                <a:ext uri="{FF2B5EF4-FFF2-40B4-BE49-F238E27FC236}">
                  <a16:creationId xmlns:a16="http://schemas.microsoft.com/office/drawing/2014/main" id="{4842983E-8194-A0B9-00CE-2A3B9066E5D3}"/>
                </a:ext>
              </a:extLst>
            </p:cNvPr>
            <p:cNvPicPr>
              <a:picLocks noChangeAspect="1"/>
            </p:cNvPicPr>
            <p:nvPr/>
          </p:nvPicPr>
          <p:blipFill>
            <a:blip r:embed="rId11"/>
            <a:stretch>
              <a:fillRect/>
            </a:stretch>
          </p:blipFill>
          <p:spPr>
            <a:xfrm>
              <a:off x="366942" y="14346887"/>
              <a:ext cx="989418" cy="3129494"/>
            </a:xfrm>
            <a:prstGeom prst="rect">
              <a:avLst/>
            </a:prstGeom>
          </p:spPr>
        </p:pic>
      </p:grpSp>
      <p:sp>
        <p:nvSpPr>
          <p:cNvPr id="282" name="Rectangle: Rounded Corners 281">
            <a:extLst>
              <a:ext uri="{FF2B5EF4-FFF2-40B4-BE49-F238E27FC236}">
                <a16:creationId xmlns:a16="http://schemas.microsoft.com/office/drawing/2014/main" id="{1CDD225B-ACE0-01AA-5BD8-55DFBC8F0DF4}"/>
              </a:ext>
            </a:extLst>
          </p:cNvPr>
          <p:cNvSpPr/>
          <p:nvPr/>
        </p:nvSpPr>
        <p:spPr>
          <a:xfrm>
            <a:off x="197399" y="9496828"/>
            <a:ext cx="8970045" cy="871058"/>
          </a:xfrm>
          <a:prstGeom prst="roundRect">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bg1"/>
                </a:solidFill>
                <a:cs typeface="Arial" panose="020B0604020202020204" pitchFamily="34" charset="0"/>
              </a:rPr>
              <a:t>This work aims to identify indicators of spatial distribution, if any, that can correctly classify a fish stock as either healthy or unhealthy</a:t>
            </a:r>
          </a:p>
        </p:txBody>
      </p:sp>
      <p:sp>
        <p:nvSpPr>
          <p:cNvPr id="295" name="Rectangle: Top Corners Rounded 294">
            <a:extLst>
              <a:ext uri="{FF2B5EF4-FFF2-40B4-BE49-F238E27FC236}">
                <a16:creationId xmlns:a16="http://schemas.microsoft.com/office/drawing/2014/main" id="{4EE3BBE2-DD79-7DF9-9F9E-344EE0EA9EBF}"/>
              </a:ext>
            </a:extLst>
          </p:cNvPr>
          <p:cNvSpPr/>
          <p:nvPr/>
        </p:nvSpPr>
        <p:spPr>
          <a:xfrm rot="5400000">
            <a:off x="4653715" y="13195779"/>
            <a:ext cx="871058" cy="9783690"/>
          </a:xfrm>
          <a:prstGeom prst="round2SameRect">
            <a:avLst/>
          </a:prstGeom>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just"/>
            <a:r>
              <a:rPr lang="en-GB" sz="2000" b="1" dirty="0">
                <a:solidFill>
                  <a:schemeClr val="bg1"/>
                </a:solidFill>
                <a:cs typeface="Arial" panose="020B0604020202020204" pitchFamily="34" charset="0"/>
              </a:rPr>
              <a:t>TPR</a:t>
            </a:r>
            <a:r>
              <a:rPr lang="en-GB" sz="2000" dirty="0">
                <a:solidFill>
                  <a:schemeClr val="bg1"/>
                </a:solidFill>
                <a:cs typeface="Arial" panose="020B0604020202020204" pitchFamily="34" charset="0"/>
              </a:rPr>
              <a:t>: the proportion of years where stock status was </a:t>
            </a:r>
            <a:r>
              <a:rPr lang="en-GB" sz="2000" b="1" dirty="0">
                <a:solidFill>
                  <a:schemeClr val="bg1"/>
                </a:solidFill>
                <a:cs typeface="Arial" panose="020B0604020202020204" pitchFamily="34" charset="0"/>
              </a:rPr>
              <a:t>correctly</a:t>
            </a:r>
            <a:r>
              <a:rPr lang="en-GB" sz="2000" dirty="0">
                <a:solidFill>
                  <a:schemeClr val="bg1"/>
                </a:solidFill>
                <a:cs typeface="Arial" panose="020B0604020202020204" pitchFamily="34" charset="0"/>
              </a:rPr>
              <a:t> classified as healthy</a:t>
            </a:r>
          </a:p>
          <a:p>
            <a:pPr algn="just"/>
            <a:endParaRPr lang="en-GB" sz="1000" dirty="0">
              <a:solidFill>
                <a:schemeClr val="bg1"/>
              </a:solidFill>
              <a:cs typeface="Arial" panose="020B0604020202020204" pitchFamily="34" charset="0"/>
            </a:endParaRPr>
          </a:p>
          <a:p>
            <a:pPr algn="just"/>
            <a:r>
              <a:rPr lang="en-GB" sz="2000" b="1" dirty="0">
                <a:solidFill>
                  <a:schemeClr val="bg1"/>
                </a:solidFill>
                <a:cs typeface="Arial" panose="020B0604020202020204" pitchFamily="34" charset="0"/>
              </a:rPr>
              <a:t>FPR</a:t>
            </a:r>
            <a:r>
              <a:rPr lang="en-GB" sz="2000" dirty="0">
                <a:solidFill>
                  <a:schemeClr val="bg1"/>
                </a:solidFill>
                <a:cs typeface="Arial" panose="020B0604020202020204" pitchFamily="34" charset="0"/>
              </a:rPr>
              <a:t>: the proportion of years where stock status was </a:t>
            </a:r>
            <a:r>
              <a:rPr lang="en-GB" sz="2000" b="1" dirty="0">
                <a:solidFill>
                  <a:schemeClr val="bg1"/>
                </a:solidFill>
                <a:cs typeface="Arial" panose="020B0604020202020204" pitchFamily="34" charset="0"/>
              </a:rPr>
              <a:t>incorrectly</a:t>
            </a:r>
            <a:r>
              <a:rPr lang="en-GB" sz="2000" dirty="0">
                <a:solidFill>
                  <a:schemeClr val="bg1"/>
                </a:solidFill>
                <a:cs typeface="Arial" panose="020B0604020202020204" pitchFamily="34" charset="0"/>
              </a:rPr>
              <a:t> classified as healthy </a:t>
            </a:r>
          </a:p>
        </p:txBody>
      </p:sp>
      <p:grpSp>
        <p:nvGrpSpPr>
          <p:cNvPr id="214" name="Group 213">
            <a:extLst>
              <a:ext uri="{FF2B5EF4-FFF2-40B4-BE49-F238E27FC236}">
                <a16:creationId xmlns:a16="http://schemas.microsoft.com/office/drawing/2014/main" id="{455762AA-1BF2-1FC6-0C3B-435BC04C64AC}"/>
              </a:ext>
            </a:extLst>
          </p:cNvPr>
          <p:cNvGrpSpPr/>
          <p:nvPr/>
        </p:nvGrpSpPr>
        <p:grpSpPr>
          <a:xfrm>
            <a:off x="10266107" y="4987512"/>
            <a:ext cx="9503044" cy="14796382"/>
            <a:chOff x="10268316" y="5397498"/>
            <a:chExt cx="9503044" cy="14796382"/>
          </a:xfrm>
        </p:grpSpPr>
        <p:sp>
          <p:nvSpPr>
            <p:cNvPr id="320" name="Rectangle: Top Corners Rounded 319">
              <a:extLst>
                <a:ext uri="{FF2B5EF4-FFF2-40B4-BE49-F238E27FC236}">
                  <a16:creationId xmlns:a16="http://schemas.microsoft.com/office/drawing/2014/main" id="{4FBB5F88-BA52-2CF6-73FE-BFA6DD4B790D}"/>
                </a:ext>
              </a:extLst>
            </p:cNvPr>
            <p:cNvSpPr/>
            <p:nvPr/>
          </p:nvSpPr>
          <p:spPr>
            <a:xfrm>
              <a:off x="14724654" y="5397498"/>
              <a:ext cx="4919706" cy="692919"/>
            </a:xfrm>
            <a:prstGeom prst="round2Same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GB" b="1" dirty="0">
                  <a:solidFill>
                    <a:schemeClr val="tx1"/>
                  </a:solidFill>
                </a:rPr>
                <a:t>Spatial Indicator</a:t>
              </a:r>
            </a:p>
          </p:txBody>
        </p:sp>
        <p:sp>
          <p:nvSpPr>
            <p:cNvPr id="319" name="Rectangle: Top Corners Rounded 318">
              <a:extLst>
                <a:ext uri="{FF2B5EF4-FFF2-40B4-BE49-F238E27FC236}">
                  <a16:creationId xmlns:a16="http://schemas.microsoft.com/office/drawing/2014/main" id="{ECAD5B58-8579-B699-0245-0D3EE4C95AED}"/>
                </a:ext>
              </a:extLst>
            </p:cNvPr>
            <p:cNvSpPr/>
            <p:nvPr/>
          </p:nvSpPr>
          <p:spPr>
            <a:xfrm>
              <a:off x="10368694" y="5836822"/>
              <a:ext cx="4113217" cy="361628"/>
            </a:xfrm>
            <a:prstGeom prst="round2SameRect">
              <a:avLst/>
            </a:prstGeom>
            <a:solidFill>
              <a:srgbClr val="0CA2A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dirty="0"/>
                <a:t>Regression tree group: Species (Stock) Survey Data</a:t>
              </a:r>
            </a:p>
          </p:txBody>
        </p:sp>
        <p:sp>
          <p:nvSpPr>
            <p:cNvPr id="298" name="Rectangle: Top Corners Rounded 297">
              <a:extLst>
                <a:ext uri="{FF2B5EF4-FFF2-40B4-BE49-F238E27FC236}">
                  <a16:creationId xmlns:a16="http://schemas.microsoft.com/office/drawing/2014/main" id="{EBE9E453-7DD1-88E2-512F-E2554F35AB50}"/>
                </a:ext>
              </a:extLst>
            </p:cNvPr>
            <p:cNvSpPr/>
            <p:nvPr/>
          </p:nvSpPr>
          <p:spPr>
            <a:xfrm>
              <a:off x="14596713" y="5833680"/>
              <a:ext cx="1398643" cy="361628"/>
            </a:xfrm>
            <a:prstGeom prst="round2SameRect">
              <a:avLst/>
            </a:prstGeom>
            <a:solidFill>
              <a:srgbClr val="0CA2A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dirty="0"/>
                <a:t>Range</a:t>
              </a:r>
            </a:p>
          </p:txBody>
        </p:sp>
        <p:sp>
          <p:nvSpPr>
            <p:cNvPr id="299" name="Rectangle: Top Corners Rounded 298">
              <a:extLst>
                <a:ext uri="{FF2B5EF4-FFF2-40B4-BE49-F238E27FC236}">
                  <a16:creationId xmlns:a16="http://schemas.microsoft.com/office/drawing/2014/main" id="{BBADAB9D-EC38-48E0-EE87-ED6159B26E82}"/>
                </a:ext>
              </a:extLst>
            </p:cNvPr>
            <p:cNvSpPr/>
            <p:nvPr/>
          </p:nvSpPr>
          <p:spPr>
            <a:xfrm>
              <a:off x="16070988" y="5833680"/>
              <a:ext cx="1120671" cy="361628"/>
            </a:xfrm>
            <a:prstGeom prst="round2SameRect">
              <a:avLst/>
            </a:prstGeom>
            <a:solidFill>
              <a:srgbClr val="0CA2A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dirty="0"/>
                <a:t>Occupancy</a:t>
              </a:r>
            </a:p>
          </p:txBody>
        </p:sp>
        <p:sp>
          <p:nvSpPr>
            <p:cNvPr id="300" name="Rectangle: Top Corners Rounded 299">
              <a:extLst>
                <a:ext uri="{FF2B5EF4-FFF2-40B4-BE49-F238E27FC236}">
                  <a16:creationId xmlns:a16="http://schemas.microsoft.com/office/drawing/2014/main" id="{37E04584-CC5A-62C6-2771-D2112A4C0F33}"/>
                </a:ext>
              </a:extLst>
            </p:cNvPr>
            <p:cNvSpPr/>
            <p:nvPr/>
          </p:nvSpPr>
          <p:spPr>
            <a:xfrm>
              <a:off x="17267291" y="5841300"/>
              <a:ext cx="2474090" cy="361628"/>
            </a:xfrm>
            <a:prstGeom prst="round2SameRect">
              <a:avLst/>
            </a:prstGeom>
            <a:solidFill>
              <a:srgbClr val="0CA2A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dirty="0"/>
                <a:t>Aggregation</a:t>
              </a:r>
            </a:p>
          </p:txBody>
        </p:sp>
        <p:sp>
          <p:nvSpPr>
            <p:cNvPr id="321" name="Rectangle 320">
              <a:extLst>
                <a:ext uri="{FF2B5EF4-FFF2-40B4-BE49-F238E27FC236}">
                  <a16:creationId xmlns:a16="http://schemas.microsoft.com/office/drawing/2014/main" id="{F6ABDFB8-A4EA-9BE5-9DF0-2DB724F47BBE}"/>
                </a:ext>
              </a:extLst>
            </p:cNvPr>
            <p:cNvSpPr/>
            <p:nvPr/>
          </p:nvSpPr>
          <p:spPr>
            <a:xfrm>
              <a:off x="10268316" y="6172448"/>
              <a:ext cx="9503044" cy="14021432"/>
            </a:xfrm>
            <a:prstGeom prst="rect">
              <a:avLst/>
            </a:prstGeom>
            <a:no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415" name="Picture 414" descr="A black background with white letters&#10;&#10;Description automatically generated">
            <a:extLst>
              <a:ext uri="{FF2B5EF4-FFF2-40B4-BE49-F238E27FC236}">
                <a16:creationId xmlns:a16="http://schemas.microsoft.com/office/drawing/2014/main" id="{28D49D6D-DF16-5956-5FF7-E86C495487A2}"/>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4620584" y="3546123"/>
            <a:ext cx="5302049" cy="1049364"/>
          </a:xfrm>
          <a:prstGeom prst="rect">
            <a:avLst/>
          </a:prstGeom>
        </p:spPr>
      </p:pic>
      <p:pic>
        <p:nvPicPr>
          <p:cNvPr id="197" name="Picture 196">
            <a:extLst>
              <a:ext uri="{FF2B5EF4-FFF2-40B4-BE49-F238E27FC236}">
                <a16:creationId xmlns:a16="http://schemas.microsoft.com/office/drawing/2014/main" id="{CED511F9-9DB2-3EBC-4220-CAEEFC78A2F2}"/>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4837525" y="975699"/>
            <a:ext cx="4868168" cy="2145600"/>
          </a:xfrm>
          <a:prstGeom prst="rect">
            <a:avLst/>
          </a:prstGeom>
        </p:spPr>
      </p:pic>
      <p:sp>
        <p:nvSpPr>
          <p:cNvPr id="216" name="Rectangle 215">
            <a:extLst>
              <a:ext uri="{FF2B5EF4-FFF2-40B4-BE49-F238E27FC236}">
                <a16:creationId xmlns:a16="http://schemas.microsoft.com/office/drawing/2014/main" id="{EAE10E96-408D-3561-D497-9FE14337AAC4}"/>
              </a:ext>
            </a:extLst>
          </p:cNvPr>
          <p:cNvSpPr/>
          <p:nvPr/>
        </p:nvSpPr>
        <p:spPr>
          <a:xfrm>
            <a:off x="10236019" y="19816146"/>
            <a:ext cx="9533132" cy="126462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just"/>
            <a:r>
              <a:rPr lang="en-GB" b="1" dirty="0">
                <a:solidFill>
                  <a:srgbClr val="0CA2A6"/>
                </a:solidFill>
                <a:cs typeface="Arial" panose="020B0604020202020204" pitchFamily="34" charset="0"/>
              </a:rPr>
              <a:t>Figure 1</a:t>
            </a:r>
            <a:r>
              <a:rPr lang="en-GB" dirty="0">
                <a:solidFill>
                  <a:schemeClr val="tx1"/>
                </a:solidFill>
                <a:cs typeface="Arial" panose="020B0604020202020204" pitchFamily="34" charset="0"/>
              </a:rPr>
              <a:t>. Heatmap of AUC values produced for each spatial indicator across 52 analyses. Higher AUC values (darker green) indicate better ability to classify stock status correctly.  Analyses are ordered by the groupings identified in the regression tree. The pink and blue bounding boxes highlight groupings where AUC values were highest. </a:t>
            </a:r>
          </a:p>
        </p:txBody>
      </p:sp>
      <p:grpSp>
        <p:nvGrpSpPr>
          <p:cNvPr id="447" name="Group 446">
            <a:extLst>
              <a:ext uri="{FF2B5EF4-FFF2-40B4-BE49-F238E27FC236}">
                <a16:creationId xmlns:a16="http://schemas.microsoft.com/office/drawing/2014/main" id="{C20DBB8C-DB82-995F-F5E2-7AF9A61D1F68}"/>
              </a:ext>
            </a:extLst>
          </p:cNvPr>
          <p:cNvGrpSpPr/>
          <p:nvPr/>
        </p:nvGrpSpPr>
        <p:grpSpPr>
          <a:xfrm>
            <a:off x="13817160" y="-182893"/>
            <a:ext cx="12310327" cy="5174988"/>
            <a:chOff x="12590950" y="-92233"/>
            <a:chExt cx="12310327" cy="5174988"/>
          </a:xfrm>
        </p:grpSpPr>
        <p:grpSp>
          <p:nvGrpSpPr>
            <p:cNvPr id="428" name="Group 427">
              <a:extLst>
                <a:ext uri="{FF2B5EF4-FFF2-40B4-BE49-F238E27FC236}">
                  <a16:creationId xmlns:a16="http://schemas.microsoft.com/office/drawing/2014/main" id="{CDF94A9A-C346-8D35-7C99-2EF6A1649960}"/>
                </a:ext>
              </a:extLst>
            </p:cNvPr>
            <p:cNvGrpSpPr/>
            <p:nvPr/>
          </p:nvGrpSpPr>
          <p:grpSpPr>
            <a:xfrm>
              <a:off x="14642464" y="1990805"/>
              <a:ext cx="7172352" cy="3091950"/>
              <a:chOff x="14642464" y="1990805"/>
              <a:chExt cx="7172352" cy="3091950"/>
            </a:xfrm>
            <a:solidFill>
              <a:schemeClr val="bg1"/>
            </a:solidFill>
          </p:grpSpPr>
          <p:pic>
            <p:nvPicPr>
              <p:cNvPr id="218" name="Graphic 217" descr="Fish with solid fill">
                <a:extLst>
                  <a:ext uri="{FF2B5EF4-FFF2-40B4-BE49-F238E27FC236}">
                    <a16:creationId xmlns:a16="http://schemas.microsoft.com/office/drawing/2014/main" id="{E3DBBB8F-2296-8FEB-9172-85CE50FB290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7648461" y="2436928"/>
                <a:ext cx="914400" cy="914400"/>
              </a:xfrm>
              <a:prstGeom prst="rect">
                <a:avLst/>
              </a:prstGeom>
            </p:spPr>
          </p:pic>
          <p:pic>
            <p:nvPicPr>
              <p:cNvPr id="219" name="Graphic 218" descr="Fish with solid fill">
                <a:extLst>
                  <a:ext uri="{FF2B5EF4-FFF2-40B4-BE49-F238E27FC236}">
                    <a16:creationId xmlns:a16="http://schemas.microsoft.com/office/drawing/2014/main" id="{36732D7B-6E09-6569-4178-2784EA729BF9}"/>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rot="1094886">
                <a:off x="17770381" y="2894128"/>
                <a:ext cx="914400" cy="914400"/>
              </a:xfrm>
              <a:prstGeom prst="rect">
                <a:avLst/>
              </a:prstGeom>
            </p:spPr>
          </p:pic>
          <p:pic>
            <p:nvPicPr>
              <p:cNvPr id="220" name="Graphic 219" descr="Fish with solid fill">
                <a:extLst>
                  <a:ext uri="{FF2B5EF4-FFF2-40B4-BE49-F238E27FC236}">
                    <a16:creationId xmlns:a16="http://schemas.microsoft.com/office/drawing/2014/main" id="{AC94B6AF-EC78-51E8-A0B5-25113A2708A6}"/>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rot="1094886">
                <a:off x="18459167" y="2857558"/>
                <a:ext cx="691570" cy="691570"/>
              </a:xfrm>
              <a:prstGeom prst="rect">
                <a:avLst/>
              </a:prstGeom>
            </p:spPr>
          </p:pic>
          <p:pic>
            <p:nvPicPr>
              <p:cNvPr id="221" name="Graphic 220" descr="Fish with solid fill">
                <a:extLst>
                  <a:ext uri="{FF2B5EF4-FFF2-40B4-BE49-F238E27FC236}">
                    <a16:creationId xmlns:a16="http://schemas.microsoft.com/office/drawing/2014/main" id="{FA7369A0-EF44-115D-5ADF-B5BC17C41388}"/>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rot="20990753">
                <a:off x="17759875" y="3438573"/>
                <a:ext cx="691570" cy="691570"/>
              </a:xfrm>
              <a:prstGeom prst="rect">
                <a:avLst/>
              </a:prstGeom>
            </p:spPr>
          </p:pic>
          <p:pic>
            <p:nvPicPr>
              <p:cNvPr id="416" name="Graphic 415" descr="Fish with solid fill">
                <a:extLst>
                  <a:ext uri="{FF2B5EF4-FFF2-40B4-BE49-F238E27FC236}">
                    <a16:creationId xmlns:a16="http://schemas.microsoft.com/office/drawing/2014/main" id="{FA575161-EAC2-CD8E-314D-704A16DEFB1D}"/>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rot="1094886">
                <a:off x="16447276" y="2514204"/>
                <a:ext cx="588011" cy="588011"/>
              </a:xfrm>
              <a:prstGeom prst="rect">
                <a:avLst/>
              </a:prstGeom>
            </p:spPr>
          </p:pic>
          <p:pic>
            <p:nvPicPr>
              <p:cNvPr id="417" name="Graphic 416" descr="Fish with solid fill">
                <a:extLst>
                  <a:ext uri="{FF2B5EF4-FFF2-40B4-BE49-F238E27FC236}">
                    <a16:creationId xmlns:a16="http://schemas.microsoft.com/office/drawing/2014/main" id="{C60DA795-41B6-DB17-EF27-0A3FB32C335B}"/>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rot="21315514">
                <a:off x="16796285" y="3431992"/>
                <a:ext cx="509320" cy="509320"/>
              </a:xfrm>
              <a:prstGeom prst="rect">
                <a:avLst/>
              </a:prstGeom>
            </p:spPr>
          </p:pic>
          <p:pic>
            <p:nvPicPr>
              <p:cNvPr id="418" name="Graphic 417" descr="Fish with solid fill">
                <a:extLst>
                  <a:ext uri="{FF2B5EF4-FFF2-40B4-BE49-F238E27FC236}">
                    <a16:creationId xmlns:a16="http://schemas.microsoft.com/office/drawing/2014/main" id="{52186BAC-ADF7-637C-9169-DB44AF0DD155}"/>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rot="504298">
                <a:off x="18525905" y="3689602"/>
                <a:ext cx="475495" cy="475495"/>
              </a:xfrm>
              <a:prstGeom prst="rect">
                <a:avLst/>
              </a:prstGeom>
            </p:spPr>
          </p:pic>
          <p:pic>
            <p:nvPicPr>
              <p:cNvPr id="419" name="Graphic 418" descr="Fish with solid fill">
                <a:extLst>
                  <a:ext uri="{FF2B5EF4-FFF2-40B4-BE49-F238E27FC236}">
                    <a16:creationId xmlns:a16="http://schemas.microsoft.com/office/drawing/2014/main" id="{4AC3A746-BF6D-A878-9F56-774F2CA2F516}"/>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rot="21330427">
                <a:off x="18816796" y="3763151"/>
                <a:ext cx="914400" cy="914400"/>
              </a:xfrm>
              <a:prstGeom prst="rect">
                <a:avLst/>
              </a:prstGeom>
            </p:spPr>
          </p:pic>
          <p:pic>
            <p:nvPicPr>
              <p:cNvPr id="420" name="Graphic 419" descr="Fish with solid fill">
                <a:extLst>
                  <a:ext uri="{FF2B5EF4-FFF2-40B4-BE49-F238E27FC236}">
                    <a16:creationId xmlns:a16="http://schemas.microsoft.com/office/drawing/2014/main" id="{20DC7F13-5EAB-28E9-72D3-D71376D77ADD}"/>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rot="429796">
                <a:off x="17196729" y="4287644"/>
                <a:ext cx="795111" cy="795111"/>
              </a:xfrm>
              <a:prstGeom prst="rect">
                <a:avLst/>
              </a:prstGeom>
            </p:spPr>
          </p:pic>
          <p:pic>
            <p:nvPicPr>
              <p:cNvPr id="421" name="Graphic 420" descr="Fish with solid fill">
                <a:extLst>
                  <a:ext uri="{FF2B5EF4-FFF2-40B4-BE49-F238E27FC236}">
                    <a16:creationId xmlns:a16="http://schemas.microsoft.com/office/drawing/2014/main" id="{3565B780-3E4B-59C4-366E-C2E46349A213}"/>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rot="1094886">
                <a:off x="14642464" y="1990805"/>
                <a:ext cx="417415" cy="417415"/>
              </a:xfrm>
              <a:prstGeom prst="rect">
                <a:avLst/>
              </a:prstGeom>
            </p:spPr>
          </p:pic>
          <p:pic>
            <p:nvPicPr>
              <p:cNvPr id="422" name="Graphic 421" descr="Fish with solid fill">
                <a:extLst>
                  <a:ext uri="{FF2B5EF4-FFF2-40B4-BE49-F238E27FC236}">
                    <a16:creationId xmlns:a16="http://schemas.microsoft.com/office/drawing/2014/main" id="{7AD688A1-A1AE-0A4A-FF03-34D7787F08EC}"/>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rot="21330427">
                <a:off x="18975817" y="3195997"/>
                <a:ext cx="914400" cy="914400"/>
              </a:xfrm>
              <a:prstGeom prst="rect">
                <a:avLst/>
              </a:prstGeom>
            </p:spPr>
          </p:pic>
          <p:pic>
            <p:nvPicPr>
              <p:cNvPr id="423" name="Graphic 422" descr="Fish with solid fill">
                <a:extLst>
                  <a:ext uri="{FF2B5EF4-FFF2-40B4-BE49-F238E27FC236}">
                    <a16:creationId xmlns:a16="http://schemas.microsoft.com/office/drawing/2014/main" id="{03930C04-27A9-B8AD-F7BE-AE88B51CA10D}"/>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rot="20601940">
                <a:off x="20518501" y="3465115"/>
                <a:ext cx="475495" cy="475495"/>
              </a:xfrm>
              <a:prstGeom prst="rect">
                <a:avLst/>
              </a:prstGeom>
            </p:spPr>
          </p:pic>
          <p:pic>
            <p:nvPicPr>
              <p:cNvPr id="424" name="Graphic 423" descr="Fish with solid fill">
                <a:extLst>
                  <a:ext uri="{FF2B5EF4-FFF2-40B4-BE49-F238E27FC236}">
                    <a16:creationId xmlns:a16="http://schemas.microsoft.com/office/drawing/2014/main" id="{254D7300-65C7-71A6-F04E-D92AFCF958DB}"/>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rot="21380790">
                <a:off x="20331415" y="3363738"/>
                <a:ext cx="402329" cy="402329"/>
              </a:xfrm>
              <a:prstGeom prst="rect">
                <a:avLst/>
              </a:prstGeom>
            </p:spPr>
          </p:pic>
          <p:pic>
            <p:nvPicPr>
              <p:cNvPr id="425" name="Graphic 424" descr="Fish with solid fill">
                <a:extLst>
                  <a:ext uri="{FF2B5EF4-FFF2-40B4-BE49-F238E27FC236}">
                    <a16:creationId xmlns:a16="http://schemas.microsoft.com/office/drawing/2014/main" id="{409CD4AD-392E-41EB-64F0-7807D0FAD38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rot="21008667">
                <a:off x="21320721" y="3225276"/>
                <a:ext cx="402329" cy="402329"/>
              </a:xfrm>
              <a:prstGeom prst="rect">
                <a:avLst/>
              </a:prstGeom>
            </p:spPr>
          </p:pic>
          <p:pic>
            <p:nvPicPr>
              <p:cNvPr id="426" name="Graphic 425" descr="Fish with solid fill">
                <a:extLst>
                  <a:ext uri="{FF2B5EF4-FFF2-40B4-BE49-F238E27FC236}">
                    <a16:creationId xmlns:a16="http://schemas.microsoft.com/office/drawing/2014/main" id="{D819723F-ECBA-7DC0-B966-2697A4DE4FDB}"/>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rot="21008667">
                <a:off x="21322541" y="2659300"/>
                <a:ext cx="492275" cy="492275"/>
              </a:xfrm>
              <a:prstGeom prst="rect">
                <a:avLst/>
              </a:prstGeom>
            </p:spPr>
          </p:pic>
          <p:pic>
            <p:nvPicPr>
              <p:cNvPr id="427" name="Graphic 426" descr="Fish with solid fill">
                <a:extLst>
                  <a:ext uri="{FF2B5EF4-FFF2-40B4-BE49-F238E27FC236}">
                    <a16:creationId xmlns:a16="http://schemas.microsoft.com/office/drawing/2014/main" id="{97A620F6-8040-01DD-D724-C903C19141B8}"/>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rot="21008667">
                <a:off x="19680136" y="2797176"/>
                <a:ext cx="492275" cy="492275"/>
              </a:xfrm>
              <a:prstGeom prst="rect">
                <a:avLst/>
              </a:prstGeom>
            </p:spPr>
          </p:pic>
        </p:grpSp>
        <p:pic>
          <p:nvPicPr>
            <p:cNvPr id="429" name="Graphic 428" descr="Fish with solid fill">
              <a:extLst>
                <a:ext uri="{FF2B5EF4-FFF2-40B4-BE49-F238E27FC236}">
                  <a16:creationId xmlns:a16="http://schemas.microsoft.com/office/drawing/2014/main" id="{E814B9E0-C64A-690A-1215-DE7961C4D7CB}"/>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rot="21008667">
              <a:off x="13678015" y="4420830"/>
              <a:ext cx="402329" cy="402329"/>
            </a:xfrm>
            <a:prstGeom prst="rect">
              <a:avLst/>
            </a:prstGeom>
          </p:spPr>
        </p:pic>
        <p:pic>
          <p:nvPicPr>
            <p:cNvPr id="430" name="Graphic 429" descr="Fish with solid fill">
              <a:extLst>
                <a:ext uri="{FF2B5EF4-FFF2-40B4-BE49-F238E27FC236}">
                  <a16:creationId xmlns:a16="http://schemas.microsoft.com/office/drawing/2014/main" id="{A4842FAD-C7B8-A56C-DAEF-F2C0EDE97468}"/>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rot="709083">
              <a:off x="13242501" y="1938228"/>
              <a:ext cx="268409" cy="268409"/>
            </a:xfrm>
            <a:prstGeom prst="rect">
              <a:avLst/>
            </a:prstGeom>
          </p:spPr>
        </p:pic>
        <p:pic>
          <p:nvPicPr>
            <p:cNvPr id="431" name="Graphic 430" descr="Fish with solid fill">
              <a:extLst>
                <a:ext uri="{FF2B5EF4-FFF2-40B4-BE49-F238E27FC236}">
                  <a16:creationId xmlns:a16="http://schemas.microsoft.com/office/drawing/2014/main" id="{90DE330B-07A7-A172-5840-DF21F4295AC5}"/>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rot="19569032">
              <a:off x="22660075" y="1897189"/>
              <a:ext cx="492275" cy="492275"/>
            </a:xfrm>
            <a:prstGeom prst="rect">
              <a:avLst/>
            </a:prstGeom>
          </p:spPr>
        </p:pic>
        <p:pic>
          <p:nvPicPr>
            <p:cNvPr id="432" name="Graphic 431" descr="Fish with solid fill">
              <a:extLst>
                <a:ext uri="{FF2B5EF4-FFF2-40B4-BE49-F238E27FC236}">
                  <a16:creationId xmlns:a16="http://schemas.microsoft.com/office/drawing/2014/main" id="{EE623990-0EEE-72B0-061B-E8F880C45BDC}"/>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rot="18755729">
              <a:off x="22224435" y="1573329"/>
              <a:ext cx="680515" cy="680515"/>
            </a:xfrm>
            <a:prstGeom prst="rect">
              <a:avLst/>
            </a:prstGeom>
          </p:spPr>
        </p:pic>
        <p:pic>
          <p:nvPicPr>
            <p:cNvPr id="434" name="Graphic 433" descr="Fish with solid fill">
              <a:extLst>
                <a:ext uri="{FF2B5EF4-FFF2-40B4-BE49-F238E27FC236}">
                  <a16:creationId xmlns:a16="http://schemas.microsoft.com/office/drawing/2014/main" id="{82157B4D-1EE7-8DC0-0B05-076597EEA055}"/>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rot="18390484">
              <a:off x="22843381" y="1482020"/>
              <a:ext cx="492275" cy="492275"/>
            </a:xfrm>
            <a:prstGeom prst="rect">
              <a:avLst/>
            </a:prstGeom>
          </p:spPr>
        </p:pic>
        <p:pic>
          <p:nvPicPr>
            <p:cNvPr id="435" name="Graphic 434" descr="Fish with solid fill">
              <a:extLst>
                <a:ext uri="{FF2B5EF4-FFF2-40B4-BE49-F238E27FC236}">
                  <a16:creationId xmlns:a16="http://schemas.microsoft.com/office/drawing/2014/main" id="{028F0A2A-9DF6-A8AB-3633-ACF7CB287F5B}"/>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rot="19886702">
              <a:off x="22785435" y="1119615"/>
              <a:ext cx="418144" cy="418144"/>
            </a:xfrm>
            <a:prstGeom prst="rect">
              <a:avLst/>
            </a:prstGeom>
          </p:spPr>
        </p:pic>
        <p:pic>
          <p:nvPicPr>
            <p:cNvPr id="436" name="Graphic 435" descr="Fish with solid fill">
              <a:extLst>
                <a:ext uri="{FF2B5EF4-FFF2-40B4-BE49-F238E27FC236}">
                  <a16:creationId xmlns:a16="http://schemas.microsoft.com/office/drawing/2014/main" id="{F7151AD0-2081-5DA4-64B8-86D2108C5B17}"/>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rot="20693346">
              <a:off x="23470830" y="129050"/>
              <a:ext cx="327603" cy="327603"/>
            </a:xfrm>
            <a:prstGeom prst="rect">
              <a:avLst/>
            </a:prstGeom>
          </p:spPr>
        </p:pic>
        <p:pic>
          <p:nvPicPr>
            <p:cNvPr id="437" name="Graphic 436" descr="Fish with solid fill">
              <a:extLst>
                <a:ext uri="{FF2B5EF4-FFF2-40B4-BE49-F238E27FC236}">
                  <a16:creationId xmlns:a16="http://schemas.microsoft.com/office/drawing/2014/main" id="{48C83D33-E53A-E53E-5D30-F9E8A34FDEBF}"/>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rot="20777254">
              <a:off x="24339889" y="-92233"/>
              <a:ext cx="561388" cy="561388"/>
            </a:xfrm>
            <a:prstGeom prst="rect">
              <a:avLst/>
            </a:prstGeom>
          </p:spPr>
        </p:pic>
        <p:pic>
          <p:nvPicPr>
            <p:cNvPr id="438" name="Graphic 437" descr="Fish with solid fill">
              <a:extLst>
                <a:ext uri="{FF2B5EF4-FFF2-40B4-BE49-F238E27FC236}">
                  <a16:creationId xmlns:a16="http://schemas.microsoft.com/office/drawing/2014/main" id="{2D7D420E-4F2E-4EC8-C9A8-41FDB7EEB534}"/>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rot="20228246">
              <a:off x="20928139" y="2421405"/>
              <a:ext cx="327603" cy="327603"/>
            </a:xfrm>
            <a:prstGeom prst="rect">
              <a:avLst/>
            </a:prstGeom>
          </p:spPr>
        </p:pic>
        <p:pic>
          <p:nvPicPr>
            <p:cNvPr id="439" name="Graphic 438" descr="Fish with solid fill">
              <a:extLst>
                <a:ext uri="{FF2B5EF4-FFF2-40B4-BE49-F238E27FC236}">
                  <a16:creationId xmlns:a16="http://schemas.microsoft.com/office/drawing/2014/main" id="{CC77B803-727A-B37C-A6E0-F3FF1B8A8C6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rot="18875428">
              <a:off x="23065202" y="236506"/>
              <a:ext cx="327603" cy="327603"/>
            </a:xfrm>
            <a:prstGeom prst="rect">
              <a:avLst/>
            </a:prstGeom>
          </p:spPr>
        </p:pic>
        <p:pic>
          <p:nvPicPr>
            <p:cNvPr id="440" name="Graphic 439" descr="Fish with solid fill">
              <a:extLst>
                <a:ext uri="{FF2B5EF4-FFF2-40B4-BE49-F238E27FC236}">
                  <a16:creationId xmlns:a16="http://schemas.microsoft.com/office/drawing/2014/main" id="{2A7772D3-8252-2652-EC2C-E0ED2C42A1C3}"/>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rot="20693346">
              <a:off x="23800313" y="119672"/>
              <a:ext cx="474196" cy="474196"/>
            </a:xfrm>
            <a:prstGeom prst="rect">
              <a:avLst/>
            </a:prstGeom>
          </p:spPr>
        </p:pic>
        <p:pic>
          <p:nvPicPr>
            <p:cNvPr id="441" name="Graphic 440" descr="Fish with solid fill">
              <a:extLst>
                <a:ext uri="{FF2B5EF4-FFF2-40B4-BE49-F238E27FC236}">
                  <a16:creationId xmlns:a16="http://schemas.microsoft.com/office/drawing/2014/main" id="{4A06E21D-4203-A70E-E0E8-98C675342F2D}"/>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rot="20382465">
              <a:off x="12590950" y="4027411"/>
              <a:ext cx="329144" cy="329144"/>
            </a:xfrm>
            <a:prstGeom prst="rect">
              <a:avLst/>
            </a:prstGeom>
          </p:spPr>
        </p:pic>
      </p:grpSp>
      <p:pic>
        <p:nvPicPr>
          <p:cNvPr id="453" name="Graphic 452" descr="Fish with solid fill">
            <a:extLst>
              <a:ext uri="{FF2B5EF4-FFF2-40B4-BE49-F238E27FC236}">
                <a16:creationId xmlns:a16="http://schemas.microsoft.com/office/drawing/2014/main" id="{96447156-E74F-9A75-E60A-579706437BE4}"/>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rot="19569032">
            <a:off x="20980660" y="4367411"/>
            <a:ext cx="492275" cy="492275"/>
          </a:xfrm>
          <a:prstGeom prst="rect">
            <a:avLst/>
          </a:prstGeom>
        </p:spPr>
      </p:pic>
      <p:sp>
        <p:nvSpPr>
          <p:cNvPr id="612" name="TextBox 611">
            <a:extLst>
              <a:ext uri="{FF2B5EF4-FFF2-40B4-BE49-F238E27FC236}">
                <a16:creationId xmlns:a16="http://schemas.microsoft.com/office/drawing/2014/main" id="{C056FE16-6892-A559-D6EE-C46D302E9D26}"/>
              </a:ext>
            </a:extLst>
          </p:cNvPr>
          <p:cNvSpPr txBox="1"/>
          <p:nvPr/>
        </p:nvSpPr>
        <p:spPr>
          <a:xfrm>
            <a:off x="20210056" y="5066238"/>
            <a:ext cx="9752009" cy="2277547"/>
          </a:xfrm>
          <a:prstGeom prst="rect">
            <a:avLst/>
          </a:prstGeom>
          <a:noFill/>
          <a:ln>
            <a:noFill/>
          </a:ln>
        </p:spPr>
        <p:txBody>
          <a:bodyPr wrap="square" rtlCol="0">
            <a:spAutoFit/>
          </a:bodyPr>
          <a:lstStyle/>
          <a:p>
            <a:pPr algn="just"/>
            <a:r>
              <a:rPr lang="en-GB" sz="3000" b="1" dirty="0">
                <a:solidFill>
                  <a:srgbClr val="0CA2A6"/>
                </a:solidFill>
                <a:cs typeface="Arial" panose="020B0604020202020204" pitchFamily="34" charset="0"/>
              </a:rPr>
              <a:t>		Results</a:t>
            </a:r>
          </a:p>
          <a:p>
            <a:pPr algn="just"/>
            <a:endParaRPr lang="en-GB" sz="1200" b="1" dirty="0">
              <a:solidFill>
                <a:srgbClr val="0CA2A6"/>
              </a:solidFill>
              <a:cs typeface="Arial" panose="020B0604020202020204" pitchFamily="34" charset="0"/>
            </a:endParaRPr>
          </a:p>
          <a:p>
            <a:pPr algn="just"/>
            <a:r>
              <a:rPr lang="en-GB" sz="2000" dirty="0">
                <a:cs typeface="Arial" panose="020B0604020202020204" pitchFamily="34" charset="0"/>
              </a:rPr>
              <a:t>The classification performance of spatial indicators </a:t>
            </a:r>
            <a:r>
              <a:rPr lang="en-GB" sz="2000" b="1" dirty="0">
                <a:cs typeface="Arial" panose="020B0604020202020204" pitchFamily="34" charset="0"/>
              </a:rPr>
              <a:t>differed across stocks, species, and surveys </a:t>
            </a:r>
            <a:r>
              <a:rPr lang="en-GB" sz="2000" dirty="0">
                <a:cs typeface="Arial" panose="020B0604020202020204" pitchFamily="34" charset="0"/>
              </a:rPr>
              <a:t>(Figure 1).  </a:t>
            </a:r>
            <a:r>
              <a:rPr lang="en-GB" sz="2000" b="1" dirty="0">
                <a:cs typeface="Arial" panose="020B0604020202020204" pitchFamily="34" charset="0"/>
              </a:rPr>
              <a:t>POPH</a:t>
            </a:r>
            <a:r>
              <a:rPr lang="en-GB" sz="2000" dirty="0">
                <a:cs typeface="Arial" panose="020B0604020202020204" pitchFamily="34" charset="0"/>
              </a:rPr>
              <a:t> scored the </a:t>
            </a:r>
            <a:r>
              <a:rPr lang="en-GB" sz="2000" b="1" dirty="0">
                <a:cs typeface="Arial" panose="020B0604020202020204" pitchFamily="34" charset="0"/>
              </a:rPr>
              <a:t>highest average AUC </a:t>
            </a:r>
            <a:r>
              <a:rPr lang="en-GB" sz="2000" dirty="0">
                <a:cs typeface="Arial" panose="020B0604020202020204" pitchFamily="34" charset="0"/>
              </a:rPr>
              <a:t>score (0.68), followed by </a:t>
            </a:r>
            <a:r>
              <a:rPr lang="en-GB" sz="2000" b="1" dirty="0">
                <a:cs typeface="Arial" panose="020B0604020202020204" pitchFamily="34" charset="0"/>
              </a:rPr>
              <a:t>Gini index </a:t>
            </a:r>
            <a:r>
              <a:rPr lang="en-GB" sz="2000" dirty="0">
                <a:cs typeface="Arial" panose="020B0604020202020204" pitchFamily="34" charset="0"/>
              </a:rPr>
              <a:t>(0.65)</a:t>
            </a:r>
            <a:r>
              <a:rPr lang="en-GB" sz="2000" b="1" dirty="0">
                <a:cs typeface="Arial" panose="020B0604020202020204" pitchFamily="34" charset="0"/>
              </a:rPr>
              <a:t> </a:t>
            </a:r>
            <a:r>
              <a:rPr lang="en-GB" sz="2000" dirty="0">
                <a:cs typeface="Arial" panose="020B0604020202020204" pitchFamily="34" charset="0"/>
              </a:rPr>
              <a:t>and </a:t>
            </a:r>
            <a:r>
              <a:rPr lang="en-GB" sz="2000" b="1" dirty="0">
                <a:cs typeface="Arial" panose="020B0604020202020204" pitchFamily="34" charset="0"/>
              </a:rPr>
              <a:t>D95 </a:t>
            </a:r>
            <a:r>
              <a:rPr lang="en-GB" sz="2000" dirty="0">
                <a:cs typeface="Arial" panose="020B0604020202020204" pitchFamily="34" charset="0"/>
              </a:rPr>
              <a:t>(0.64). </a:t>
            </a:r>
            <a:r>
              <a:rPr lang="en-GB" sz="2000" b="1" dirty="0">
                <a:cs typeface="Arial" panose="020B0604020202020204" pitchFamily="34" charset="0"/>
              </a:rPr>
              <a:t>POPH</a:t>
            </a:r>
            <a:r>
              <a:rPr lang="en-GB" sz="2000" dirty="0">
                <a:cs typeface="Arial" panose="020B0604020202020204" pitchFamily="34" charset="0"/>
              </a:rPr>
              <a:t> had the largest proportion of analyses with AUCs ≥ 0.8 (36%). </a:t>
            </a:r>
            <a:r>
              <a:rPr lang="en-GB" sz="2000" b="1" dirty="0">
                <a:cs typeface="Arial" panose="020B0604020202020204" pitchFamily="34" charset="0"/>
              </a:rPr>
              <a:t>Healthy stock status </a:t>
            </a:r>
            <a:r>
              <a:rPr lang="en-GB" sz="2000" dirty="0">
                <a:cs typeface="Arial" panose="020B0604020202020204" pitchFamily="34" charset="0"/>
              </a:rPr>
              <a:t>was associated with a </a:t>
            </a:r>
            <a:r>
              <a:rPr lang="en-GB" sz="2000" b="1" dirty="0">
                <a:cs typeface="Arial" panose="020B0604020202020204" pitchFamily="34" charset="0"/>
              </a:rPr>
              <a:t>lower level of aggregation </a:t>
            </a:r>
            <a:r>
              <a:rPr lang="en-GB" sz="2000" dirty="0">
                <a:cs typeface="Arial" panose="020B0604020202020204" pitchFamily="34" charset="0"/>
              </a:rPr>
              <a:t>and an </a:t>
            </a:r>
            <a:r>
              <a:rPr lang="en-GB" sz="2000" b="1" dirty="0">
                <a:cs typeface="Arial" panose="020B0604020202020204" pitchFamily="34" charset="0"/>
              </a:rPr>
              <a:t>increased occupancy </a:t>
            </a:r>
            <a:r>
              <a:rPr lang="en-GB" sz="2000" dirty="0">
                <a:cs typeface="Arial" panose="020B0604020202020204" pitchFamily="34" charset="0"/>
              </a:rPr>
              <a:t>of territories for many stocks. </a:t>
            </a:r>
          </a:p>
        </p:txBody>
      </p:sp>
      <p:sp>
        <p:nvSpPr>
          <p:cNvPr id="615" name="TextBox 614">
            <a:extLst>
              <a:ext uri="{FF2B5EF4-FFF2-40B4-BE49-F238E27FC236}">
                <a16:creationId xmlns:a16="http://schemas.microsoft.com/office/drawing/2014/main" id="{FA9ECA3D-FE7F-1F5E-5F32-3448F6055567}"/>
              </a:ext>
            </a:extLst>
          </p:cNvPr>
          <p:cNvSpPr txBox="1"/>
          <p:nvPr/>
        </p:nvSpPr>
        <p:spPr>
          <a:xfrm>
            <a:off x="20873357" y="15674051"/>
            <a:ext cx="8646025" cy="738664"/>
          </a:xfrm>
          <a:prstGeom prst="rect">
            <a:avLst/>
          </a:prstGeom>
          <a:noFill/>
          <a:ln>
            <a:noFill/>
          </a:ln>
        </p:spPr>
        <p:txBody>
          <a:bodyPr wrap="square" rtlCol="0">
            <a:spAutoFit/>
          </a:bodyPr>
          <a:lstStyle/>
          <a:p>
            <a:pPr algn="just"/>
            <a:r>
              <a:rPr lang="en-GB" sz="3000" b="1" dirty="0">
                <a:solidFill>
                  <a:srgbClr val="0CA2A6"/>
                </a:solidFill>
                <a:cs typeface="Arial" panose="020B0604020202020204" pitchFamily="34" charset="0"/>
              </a:rPr>
              <a:t>Conclusion</a:t>
            </a:r>
          </a:p>
          <a:p>
            <a:pPr algn="just"/>
            <a:endParaRPr lang="en-GB" sz="1200" b="1" dirty="0">
              <a:solidFill>
                <a:srgbClr val="0CA2A6"/>
              </a:solidFill>
              <a:cs typeface="Arial" panose="020B0604020202020204" pitchFamily="34" charset="0"/>
            </a:endParaRPr>
          </a:p>
        </p:txBody>
      </p:sp>
      <p:pic>
        <p:nvPicPr>
          <p:cNvPr id="74" name="Picture 73">
            <a:extLst>
              <a:ext uri="{FF2B5EF4-FFF2-40B4-BE49-F238E27FC236}">
                <a16:creationId xmlns:a16="http://schemas.microsoft.com/office/drawing/2014/main" id="{83B8503C-4F53-E238-8878-ED34B1ED6600}"/>
              </a:ext>
            </a:extLst>
          </p:cNvPr>
          <p:cNvPicPr>
            <a:picLocks noChangeAspect="1"/>
          </p:cNvPicPr>
          <p:nvPr/>
        </p:nvPicPr>
        <p:blipFill rotWithShape="1">
          <a:blip r:embed="rId16"/>
          <a:srcRect b="24831"/>
          <a:stretch/>
        </p:blipFill>
        <p:spPr>
          <a:xfrm>
            <a:off x="26086825" y="7389364"/>
            <a:ext cx="3805328" cy="2429203"/>
          </a:xfrm>
          <a:prstGeom prst="rect">
            <a:avLst/>
          </a:prstGeom>
        </p:spPr>
      </p:pic>
      <p:sp>
        <p:nvSpPr>
          <p:cNvPr id="677" name="Rectangle 676">
            <a:extLst>
              <a:ext uri="{FF2B5EF4-FFF2-40B4-BE49-F238E27FC236}">
                <a16:creationId xmlns:a16="http://schemas.microsoft.com/office/drawing/2014/main" id="{8C40F879-2250-44A5-F278-974752C76DBD}"/>
              </a:ext>
            </a:extLst>
          </p:cNvPr>
          <p:cNvSpPr/>
          <p:nvPr/>
        </p:nvSpPr>
        <p:spPr>
          <a:xfrm>
            <a:off x="20154489" y="13653510"/>
            <a:ext cx="5699063" cy="165725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just"/>
            <a:r>
              <a:rPr lang="en-GB" sz="2000" b="1" dirty="0">
                <a:solidFill>
                  <a:srgbClr val="0CA2A6"/>
                </a:solidFill>
                <a:cs typeface="Arial" panose="020B0604020202020204" pitchFamily="34" charset="0"/>
              </a:rPr>
              <a:t>Figure 3</a:t>
            </a:r>
            <a:r>
              <a:rPr lang="en-GB" sz="2000" dirty="0">
                <a:solidFill>
                  <a:schemeClr val="tx1"/>
                </a:solidFill>
                <a:cs typeface="Arial" panose="020B0604020202020204" pitchFamily="34" charset="0"/>
              </a:rPr>
              <a:t>. Regression tree describing eight distinct groupings of AUC scores. Highest AUC values were associated with nodes 8 and 7 (blue and pink bounding boxes). A guide to interpret the tree is displayed on the top left of the plot in orange.</a:t>
            </a:r>
          </a:p>
        </p:txBody>
      </p:sp>
      <p:sp>
        <p:nvSpPr>
          <p:cNvPr id="683" name="Rectangle 682">
            <a:extLst>
              <a:ext uri="{FF2B5EF4-FFF2-40B4-BE49-F238E27FC236}">
                <a16:creationId xmlns:a16="http://schemas.microsoft.com/office/drawing/2014/main" id="{1E494F9A-6BEE-FE4F-1CAA-2C8770FDD5C5}"/>
              </a:ext>
            </a:extLst>
          </p:cNvPr>
          <p:cNvSpPr/>
          <p:nvPr/>
        </p:nvSpPr>
        <p:spPr>
          <a:xfrm>
            <a:off x="26030363" y="9876916"/>
            <a:ext cx="3879510" cy="608601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just"/>
            <a:r>
              <a:rPr lang="en-GB" sz="2000" b="1" dirty="0">
                <a:solidFill>
                  <a:srgbClr val="0CA2A6"/>
                </a:solidFill>
                <a:cs typeface="Arial" panose="020B0604020202020204" pitchFamily="34" charset="0"/>
              </a:rPr>
              <a:t>Figure 2</a:t>
            </a:r>
            <a:r>
              <a:rPr lang="en-GB" sz="2000" dirty="0">
                <a:solidFill>
                  <a:schemeClr val="tx1"/>
                </a:solidFill>
                <a:cs typeface="Arial" panose="020B0604020202020204" pitchFamily="34" charset="0"/>
              </a:rPr>
              <a:t>. Importance of features used within the regression tree model to group AUC outcomes.</a:t>
            </a:r>
          </a:p>
          <a:p>
            <a:pPr algn="just"/>
            <a:endParaRPr lang="en-GB" sz="1600" dirty="0">
              <a:solidFill>
                <a:schemeClr val="tx1"/>
              </a:solidFill>
              <a:cs typeface="Arial" panose="020B0604020202020204" pitchFamily="34" charset="0"/>
            </a:endParaRPr>
          </a:p>
          <a:p>
            <a:pPr algn="just"/>
            <a:r>
              <a:rPr lang="en-GB" sz="2000" dirty="0">
                <a:solidFill>
                  <a:schemeClr val="tx1"/>
                </a:solidFill>
                <a:cs typeface="Arial" panose="020B0604020202020204" pitchFamily="34" charset="0"/>
              </a:rPr>
              <a:t>Feature selection revealed </a:t>
            </a:r>
            <a:r>
              <a:rPr lang="en-GB" sz="2000" b="1" dirty="0">
                <a:solidFill>
                  <a:schemeClr val="tx1"/>
                </a:solidFill>
                <a:cs typeface="Arial" panose="020B0604020202020204" pitchFamily="34" charset="0"/>
              </a:rPr>
              <a:t>six variables</a:t>
            </a:r>
            <a:r>
              <a:rPr lang="en-GB" sz="2000" dirty="0">
                <a:solidFill>
                  <a:schemeClr val="tx1"/>
                </a:solidFill>
                <a:cs typeface="Arial" panose="020B0604020202020204" pitchFamily="34" charset="0"/>
              </a:rPr>
              <a:t> that were useful for grouping AUC outputs (Figure 2). A regression tree revealed </a:t>
            </a:r>
            <a:r>
              <a:rPr lang="en-GB" sz="2000" b="1" dirty="0">
                <a:solidFill>
                  <a:schemeClr val="tx1"/>
                </a:solidFill>
                <a:cs typeface="Arial" panose="020B0604020202020204" pitchFamily="34" charset="0"/>
              </a:rPr>
              <a:t>eight groupings </a:t>
            </a:r>
            <a:r>
              <a:rPr lang="en-GB" sz="2000" dirty="0">
                <a:solidFill>
                  <a:schemeClr val="tx1"/>
                </a:solidFill>
                <a:cs typeface="Arial" panose="020B0604020202020204" pitchFamily="34" charset="0"/>
              </a:rPr>
              <a:t>of AUCs based on these features (Figure 3). </a:t>
            </a:r>
            <a:r>
              <a:rPr lang="en-GB" sz="2000" b="1" dirty="0">
                <a:solidFill>
                  <a:schemeClr val="tx1"/>
                </a:solidFill>
                <a:cs typeface="Arial" panose="020B0604020202020204" pitchFamily="34" charset="0"/>
              </a:rPr>
              <a:t>Occupancy and aggregation</a:t>
            </a:r>
            <a:r>
              <a:rPr lang="en-GB" sz="2000" dirty="0">
                <a:solidFill>
                  <a:schemeClr val="tx1"/>
                </a:solidFill>
                <a:cs typeface="Arial" panose="020B0604020202020204" pitchFamily="34" charset="0"/>
              </a:rPr>
              <a:t> indicators performed well for several stocks and species, but </a:t>
            </a:r>
            <a:r>
              <a:rPr lang="en-GB" sz="2000" b="1" dirty="0">
                <a:solidFill>
                  <a:schemeClr val="tx1"/>
                </a:solidFill>
                <a:cs typeface="Arial" panose="020B0604020202020204" pitchFamily="34" charset="0"/>
              </a:rPr>
              <a:t>performance depended on the survey data </a:t>
            </a:r>
            <a:r>
              <a:rPr lang="en-GB" sz="2000" dirty="0">
                <a:solidFill>
                  <a:schemeClr val="tx1"/>
                </a:solidFill>
                <a:cs typeface="Arial" panose="020B0604020202020204" pitchFamily="34" charset="0"/>
              </a:rPr>
              <a:t>used to calculate the indicators (Figure 3, node 7). </a:t>
            </a:r>
            <a:r>
              <a:rPr lang="en-GB" sz="2000" b="1" dirty="0">
                <a:solidFill>
                  <a:schemeClr val="tx1"/>
                </a:solidFill>
                <a:cs typeface="Arial" panose="020B0604020202020204" pitchFamily="34" charset="0"/>
              </a:rPr>
              <a:t>All indicator types performed well </a:t>
            </a:r>
            <a:r>
              <a:rPr lang="en-GB" sz="2000" dirty="0">
                <a:solidFill>
                  <a:schemeClr val="tx1"/>
                </a:solidFill>
                <a:cs typeface="Arial" panose="020B0604020202020204" pitchFamily="34" charset="0"/>
              </a:rPr>
              <a:t>for some black-bellied anglerfish, four-spot-megrim, haddock, and megrim stocks (Figure 3, node 8). </a:t>
            </a:r>
          </a:p>
          <a:p>
            <a:pPr algn="just"/>
            <a:endParaRPr lang="en-GB" sz="1600" dirty="0">
              <a:solidFill>
                <a:schemeClr val="tx1"/>
              </a:solidFill>
              <a:cs typeface="Arial" panose="020B0604020202020204" pitchFamily="34" charset="0"/>
            </a:endParaRPr>
          </a:p>
        </p:txBody>
      </p:sp>
      <p:sp>
        <p:nvSpPr>
          <p:cNvPr id="685" name="Rectangle 684">
            <a:extLst>
              <a:ext uri="{FF2B5EF4-FFF2-40B4-BE49-F238E27FC236}">
                <a16:creationId xmlns:a16="http://schemas.microsoft.com/office/drawing/2014/main" id="{DFE3CEF9-2F6A-5EDF-E46F-2038CD27DF37}"/>
              </a:ext>
            </a:extLst>
          </p:cNvPr>
          <p:cNvSpPr/>
          <p:nvPr/>
        </p:nvSpPr>
        <p:spPr>
          <a:xfrm>
            <a:off x="20034827" y="19456078"/>
            <a:ext cx="9812938" cy="150742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GB" sz="1400" b="1" dirty="0">
                <a:solidFill>
                  <a:srgbClr val="0CA2A6"/>
                </a:solidFill>
                <a:cs typeface="Arial" panose="020B0604020202020204" pitchFamily="34" charset="0"/>
              </a:rPr>
              <a:t>References</a:t>
            </a:r>
            <a:r>
              <a:rPr lang="en-GB" sz="1400" dirty="0">
                <a:solidFill>
                  <a:srgbClr val="0CA2A6"/>
                </a:solidFill>
                <a:cs typeface="Arial" panose="020B0604020202020204" pitchFamily="34" charset="0"/>
              </a:rPr>
              <a:t>.</a:t>
            </a:r>
          </a:p>
          <a:p>
            <a:r>
              <a:rPr lang="en-GB" sz="1400" dirty="0">
                <a:solidFill>
                  <a:schemeClr val="tx1"/>
                </a:solidFill>
                <a:cs typeface="Arial" panose="020B0604020202020204" pitchFamily="34" charset="0"/>
              </a:rPr>
              <a:t>[1] </a:t>
            </a:r>
            <a:r>
              <a:rPr lang="en-GB" sz="1400" dirty="0" err="1">
                <a:solidFill>
                  <a:schemeClr val="tx1"/>
                </a:solidFill>
                <a:cs typeface="Arial" panose="020B0604020202020204" pitchFamily="34" charset="0"/>
              </a:rPr>
              <a:t>Zwanenburg</a:t>
            </a:r>
            <a:r>
              <a:rPr lang="en-GB" sz="1400" dirty="0">
                <a:solidFill>
                  <a:schemeClr val="tx1"/>
                </a:solidFill>
                <a:cs typeface="Arial" panose="020B0604020202020204" pitchFamily="34" charset="0"/>
              </a:rPr>
              <a:t>, K., </a:t>
            </a:r>
            <a:r>
              <a:rPr lang="en-GB" sz="1400" dirty="0" err="1">
                <a:solidFill>
                  <a:schemeClr val="tx1"/>
                </a:solidFill>
                <a:cs typeface="Arial" panose="020B0604020202020204" pitchFamily="34" charset="0"/>
              </a:rPr>
              <a:t>Mohn</a:t>
            </a:r>
            <a:r>
              <a:rPr lang="en-GB" sz="1400" dirty="0">
                <a:solidFill>
                  <a:schemeClr val="tx1"/>
                </a:solidFill>
                <a:cs typeface="Arial" panose="020B0604020202020204" pitchFamily="34" charset="0"/>
              </a:rPr>
              <a:t>, R., &amp; Black, J. 2002. “Indices of Fish Distribution as Indicators of Population Status.” Fisheries &amp; Oceans Canada, Science, Canadian Science Advisory Secretariat.</a:t>
            </a:r>
          </a:p>
          <a:p>
            <a:r>
              <a:rPr lang="en-GB" sz="1400" dirty="0">
                <a:solidFill>
                  <a:schemeClr val="tx1"/>
                </a:solidFill>
                <a:cs typeface="Arial" panose="020B0604020202020204" pitchFamily="34" charset="0"/>
              </a:rPr>
              <a:t>[2] European Commission. 2008. “Directive 2008/56/EC of the European Parliament and the Council establishing a framework for community action in the field of marine environmental policy (Marine Strategy Framework Directive).” L 164/19-40.</a:t>
            </a:r>
          </a:p>
          <a:p>
            <a:r>
              <a:rPr lang="en-GB" sz="1400" dirty="0">
                <a:solidFill>
                  <a:schemeClr val="tx1"/>
                </a:solidFill>
                <a:cs typeface="Arial" panose="020B0604020202020204" pitchFamily="34" charset="0"/>
              </a:rPr>
              <a:t>[3] </a:t>
            </a:r>
            <a:r>
              <a:rPr lang="en-GB" sz="1400" dirty="0" err="1">
                <a:solidFill>
                  <a:schemeClr val="tx1"/>
                </a:solidFill>
                <a:cs typeface="Arial" panose="020B0604020202020204" pitchFamily="34" charset="0"/>
              </a:rPr>
              <a:t>Woillez</a:t>
            </a:r>
            <a:r>
              <a:rPr lang="en-GB" sz="1400" dirty="0">
                <a:solidFill>
                  <a:schemeClr val="tx1"/>
                </a:solidFill>
                <a:cs typeface="Arial" panose="020B0604020202020204" pitchFamily="34" charset="0"/>
              </a:rPr>
              <a:t>, M.,  </a:t>
            </a:r>
            <a:r>
              <a:rPr lang="en-GB" sz="1400" dirty="0" err="1">
                <a:solidFill>
                  <a:schemeClr val="tx1"/>
                </a:solidFill>
                <a:cs typeface="Arial" panose="020B0604020202020204" pitchFamily="34" charset="0"/>
              </a:rPr>
              <a:t>Rivoirard</a:t>
            </a:r>
            <a:r>
              <a:rPr lang="en-GB" sz="1400" dirty="0">
                <a:solidFill>
                  <a:schemeClr val="tx1"/>
                </a:solidFill>
                <a:cs typeface="Arial" panose="020B0604020202020204" pitchFamily="34" charset="0"/>
              </a:rPr>
              <a:t>, J., &amp; </a:t>
            </a:r>
            <a:r>
              <a:rPr lang="en-GB" sz="1400" dirty="0" err="1">
                <a:solidFill>
                  <a:schemeClr val="tx1"/>
                </a:solidFill>
                <a:cs typeface="Arial" panose="020B0604020202020204" pitchFamily="34" charset="0"/>
              </a:rPr>
              <a:t>Petitgas</a:t>
            </a:r>
            <a:r>
              <a:rPr lang="en-GB" sz="1400" dirty="0">
                <a:solidFill>
                  <a:schemeClr val="tx1"/>
                </a:solidFill>
                <a:cs typeface="Arial" panose="020B0604020202020204" pitchFamily="34" charset="0"/>
              </a:rPr>
              <a:t>, P. 2009. “Notes on Survey-Based Spatial Indicators for Monitoring Fish Populations.” Aquatic Living Resources 22 (2): 155–64. https://doi.org/10.1051/alr/2009017.</a:t>
            </a:r>
          </a:p>
          <a:p>
            <a:endParaRPr lang="en-GB" sz="1400" dirty="0">
              <a:solidFill>
                <a:schemeClr val="tx1"/>
              </a:solidFill>
              <a:cs typeface="Arial" panose="020B0604020202020204" pitchFamily="34" charset="0"/>
            </a:endParaRPr>
          </a:p>
        </p:txBody>
      </p:sp>
      <p:grpSp>
        <p:nvGrpSpPr>
          <p:cNvPr id="310" name="Group 309">
            <a:extLst>
              <a:ext uri="{FF2B5EF4-FFF2-40B4-BE49-F238E27FC236}">
                <a16:creationId xmlns:a16="http://schemas.microsoft.com/office/drawing/2014/main" id="{FA9EE0BF-2B7B-8B6E-C853-CAACD5D01C83}"/>
              </a:ext>
            </a:extLst>
          </p:cNvPr>
          <p:cNvGrpSpPr/>
          <p:nvPr/>
        </p:nvGrpSpPr>
        <p:grpSpPr>
          <a:xfrm rot="16200000">
            <a:off x="8273676" y="7215202"/>
            <a:ext cx="4179420" cy="1379895"/>
            <a:chOff x="9747252" y="5268730"/>
            <a:chExt cx="4179420" cy="1379895"/>
          </a:xfrm>
        </p:grpSpPr>
        <p:grpSp>
          <p:nvGrpSpPr>
            <p:cNvPr id="7" name="Group 6">
              <a:extLst>
                <a:ext uri="{FF2B5EF4-FFF2-40B4-BE49-F238E27FC236}">
                  <a16:creationId xmlns:a16="http://schemas.microsoft.com/office/drawing/2014/main" id="{F4C943B1-8706-075F-3924-FA3508CF5957}"/>
                </a:ext>
              </a:extLst>
            </p:cNvPr>
            <p:cNvGrpSpPr/>
            <p:nvPr/>
          </p:nvGrpSpPr>
          <p:grpSpPr>
            <a:xfrm rot="5400000">
              <a:off x="11147014" y="3868968"/>
              <a:ext cx="1379895" cy="4179420"/>
              <a:chOff x="25983007" y="6872991"/>
              <a:chExt cx="1379895" cy="4179420"/>
            </a:xfrm>
          </p:grpSpPr>
          <p:grpSp>
            <p:nvGrpSpPr>
              <p:cNvPr id="8" name="Group 7">
                <a:extLst>
                  <a:ext uri="{FF2B5EF4-FFF2-40B4-BE49-F238E27FC236}">
                    <a16:creationId xmlns:a16="http://schemas.microsoft.com/office/drawing/2014/main" id="{576AD326-FD66-1DEC-DE7F-4E0C8D0B9BBB}"/>
                  </a:ext>
                </a:extLst>
              </p:cNvPr>
              <p:cNvGrpSpPr/>
              <p:nvPr/>
            </p:nvGrpSpPr>
            <p:grpSpPr>
              <a:xfrm>
                <a:off x="25983007" y="6872991"/>
                <a:ext cx="1379895" cy="4179420"/>
                <a:chOff x="25983007" y="6872991"/>
                <a:chExt cx="1379895" cy="4179420"/>
              </a:xfrm>
            </p:grpSpPr>
            <p:grpSp>
              <p:nvGrpSpPr>
                <p:cNvPr id="13" name="Group 12">
                  <a:extLst>
                    <a:ext uri="{FF2B5EF4-FFF2-40B4-BE49-F238E27FC236}">
                      <a16:creationId xmlns:a16="http://schemas.microsoft.com/office/drawing/2014/main" id="{176296CB-8AC7-F912-D4D1-4F3C92C37E02}"/>
                    </a:ext>
                  </a:extLst>
                </p:cNvPr>
                <p:cNvGrpSpPr/>
                <p:nvPr/>
              </p:nvGrpSpPr>
              <p:grpSpPr>
                <a:xfrm>
                  <a:off x="26395072" y="7406328"/>
                  <a:ext cx="967830" cy="3128456"/>
                  <a:chOff x="26395071" y="7406329"/>
                  <a:chExt cx="967830" cy="3128456"/>
                </a:xfrm>
              </p:grpSpPr>
              <p:sp>
                <p:nvSpPr>
                  <p:cNvPr id="19" name="Rectangle: Rounded Corners 18">
                    <a:extLst>
                      <a:ext uri="{FF2B5EF4-FFF2-40B4-BE49-F238E27FC236}">
                        <a16:creationId xmlns:a16="http://schemas.microsoft.com/office/drawing/2014/main" id="{FA8F24E0-1ED6-B8A2-7913-3C2F1DEC39BE}"/>
                      </a:ext>
                    </a:extLst>
                  </p:cNvPr>
                  <p:cNvSpPr/>
                  <p:nvPr/>
                </p:nvSpPr>
                <p:spPr>
                  <a:xfrm rot="10800000" flipV="1">
                    <a:off x="26395071" y="7406329"/>
                    <a:ext cx="361628" cy="3128456"/>
                  </a:xfrm>
                  <a:prstGeom prst="roundRect">
                    <a:avLst>
                      <a:gd name="adj" fmla="val 50000"/>
                    </a:avLst>
                  </a:prstGeom>
                  <a:gradFill flip="none" rotWithShape="1">
                    <a:gsLst>
                      <a:gs pos="0">
                        <a:schemeClr val="accent6"/>
                      </a:gs>
                      <a:gs pos="79000">
                        <a:schemeClr val="accent2">
                          <a:lumMod val="60000"/>
                          <a:lumOff val="40000"/>
                        </a:schemeClr>
                      </a:gs>
                      <a:gs pos="53000">
                        <a:schemeClr val="bg1"/>
                      </a:gs>
                      <a:gs pos="20000">
                        <a:schemeClr val="accent6">
                          <a:lumMod val="60000"/>
                          <a:lumOff val="40000"/>
                        </a:schemeClr>
                      </a:gs>
                      <a:gs pos="100000">
                        <a:srgbClr val="FF0000"/>
                      </a:gs>
                    </a:gsLst>
                    <a:lin ang="5400000" scaled="1"/>
                    <a:tileRect/>
                  </a:gra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extLst>
                      <a:ext uri="{FF2B5EF4-FFF2-40B4-BE49-F238E27FC236}">
                        <a16:creationId xmlns:a16="http://schemas.microsoft.com/office/drawing/2014/main" id="{30A80D5F-3750-75FE-6924-7E29430F3940}"/>
                      </a:ext>
                    </a:extLst>
                  </p:cNvPr>
                  <p:cNvSpPr/>
                  <p:nvPr/>
                </p:nvSpPr>
                <p:spPr>
                  <a:xfrm>
                    <a:off x="26817407" y="7829566"/>
                    <a:ext cx="545494" cy="42565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0.8</a:t>
                    </a:r>
                  </a:p>
                </p:txBody>
              </p:sp>
              <p:sp>
                <p:nvSpPr>
                  <p:cNvPr id="21" name="Rectangle 20">
                    <a:extLst>
                      <a:ext uri="{FF2B5EF4-FFF2-40B4-BE49-F238E27FC236}">
                        <a16:creationId xmlns:a16="http://schemas.microsoft.com/office/drawing/2014/main" id="{D87799B2-0926-631D-7A8A-5CFB5AF87ACE}"/>
                      </a:ext>
                    </a:extLst>
                  </p:cNvPr>
                  <p:cNvSpPr/>
                  <p:nvPr/>
                </p:nvSpPr>
                <p:spPr>
                  <a:xfrm>
                    <a:off x="26814056" y="8390060"/>
                    <a:ext cx="545494" cy="42565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0.6</a:t>
                    </a:r>
                  </a:p>
                </p:txBody>
              </p:sp>
              <p:sp>
                <p:nvSpPr>
                  <p:cNvPr id="22" name="Rectangle 21">
                    <a:extLst>
                      <a:ext uri="{FF2B5EF4-FFF2-40B4-BE49-F238E27FC236}">
                        <a16:creationId xmlns:a16="http://schemas.microsoft.com/office/drawing/2014/main" id="{DA4C5150-BFBE-E29A-F982-724BD918C099}"/>
                      </a:ext>
                    </a:extLst>
                  </p:cNvPr>
                  <p:cNvSpPr/>
                  <p:nvPr/>
                </p:nvSpPr>
                <p:spPr>
                  <a:xfrm>
                    <a:off x="26811641" y="9164092"/>
                    <a:ext cx="545494" cy="42565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0.4</a:t>
                    </a:r>
                  </a:p>
                </p:txBody>
              </p:sp>
              <p:sp>
                <p:nvSpPr>
                  <p:cNvPr id="23" name="Rectangle 22">
                    <a:extLst>
                      <a:ext uri="{FF2B5EF4-FFF2-40B4-BE49-F238E27FC236}">
                        <a16:creationId xmlns:a16="http://schemas.microsoft.com/office/drawing/2014/main" id="{16F644B7-A320-793D-4F56-7943F69AA0AC}"/>
                      </a:ext>
                    </a:extLst>
                  </p:cNvPr>
                  <p:cNvSpPr/>
                  <p:nvPr/>
                </p:nvSpPr>
                <p:spPr>
                  <a:xfrm>
                    <a:off x="26805123" y="9748637"/>
                    <a:ext cx="545494" cy="42565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0.2</a:t>
                    </a:r>
                  </a:p>
                </p:txBody>
              </p:sp>
            </p:grpSp>
            <p:sp>
              <p:nvSpPr>
                <p:cNvPr id="14" name="Rectangle 13">
                  <a:extLst>
                    <a:ext uri="{FF2B5EF4-FFF2-40B4-BE49-F238E27FC236}">
                      <a16:creationId xmlns:a16="http://schemas.microsoft.com/office/drawing/2014/main" id="{C95EDDD2-105A-61E0-E234-EC90DABD340E}"/>
                    </a:ext>
                  </a:extLst>
                </p:cNvPr>
                <p:cNvSpPr/>
                <p:nvPr/>
              </p:nvSpPr>
              <p:spPr>
                <a:xfrm rot="16200000">
                  <a:off x="24106124" y="8749874"/>
                  <a:ext cx="4179420" cy="42565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950" b="1" dirty="0">
                      <a:solidFill>
                        <a:schemeClr val="tx1"/>
                      </a:solidFill>
                    </a:rPr>
                    <a:t>Indicator Performance (AUC)</a:t>
                  </a:r>
                </a:p>
              </p:txBody>
            </p:sp>
            <p:sp>
              <p:nvSpPr>
                <p:cNvPr id="15" name="Rectangle 14">
                  <a:extLst>
                    <a:ext uri="{FF2B5EF4-FFF2-40B4-BE49-F238E27FC236}">
                      <a16:creationId xmlns:a16="http://schemas.microsoft.com/office/drawing/2014/main" id="{430B07EC-C559-873B-6CC1-3508EAB698C4}"/>
                    </a:ext>
                  </a:extLst>
                </p:cNvPr>
                <p:cNvSpPr/>
                <p:nvPr/>
              </p:nvSpPr>
              <p:spPr>
                <a:xfrm>
                  <a:off x="26348882" y="7547989"/>
                  <a:ext cx="471748" cy="37981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a:t>
                  </a:r>
                </a:p>
              </p:txBody>
            </p:sp>
            <p:sp>
              <p:nvSpPr>
                <p:cNvPr id="16" name="Rectangle 15">
                  <a:extLst>
                    <a:ext uri="{FF2B5EF4-FFF2-40B4-BE49-F238E27FC236}">
                      <a16:creationId xmlns:a16="http://schemas.microsoft.com/office/drawing/2014/main" id="{6471ECBD-1FD3-0FC5-1AF4-193FA2182C4C}"/>
                    </a:ext>
                  </a:extLst>
                </p:cNvPr>
                <p:cNvSpPr/>
                <p:nvPr/>
              </p:nvSpPr>
              <p:spPr>
                <a:xfrm rot="16200000">
                  <a:off x="26472238" y="8199699"/>
                  <a:ext cx="211055" cy="23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a:t>
                  </a:r>
                </a:p>
              </p:txBody>
            </p:sp>
            <p:sp>
              <p:nvSpPr>
                <p:cNvPr id="17" name="Rectangle 16">
                  <a:extLst>
                    <a:ext uri="{FF2B5EF4-FFF2-40B4-BE49-F238E27FC236}">
                      <a16:creationId xmlns:a16="http://schemas.microsoft.com/office/drawing/2014/main" id="{2480B2E6-5DD1-A7B8-76B6-3FE7AE743285}"/>
                    </a:ext>
                  </a:extLst>
                </p:cNvPr>
                <p:cNvSpPr/>
                <p:nvPr/>
              </p:nvSpPr>
              <p:spPr>
                <a:xfrm>
                  <a:off x="26461885" y="9599412"/>
                  <a:ext cx="219789" cy="12159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rPr>
                    <a:t>-</a:t>
                  </a:r>
                </a:p>
              </p:txBody>
            </p:sp>
            <p:sp>
              <p:nvSpPr>
                <p:cNvPr id="18" name="Rectangle 17">
                  <a:extLst>
                    <a:ext uri="{FF2B5EF4-FFF2-40B4-BE49-F238E27FC236}">
                      <a16:creationId xmlns:a16="http://schemas.microsoft.com/office/drawing/2014/main" id="{6B760D23-E552-7142-C3DC-DD867E5020EC}"/>
                    </a:ext>
                  </a:extLst>
                </p:cNvPr>
                <p:cNvSpPr/>
                <p:nvPr/>
              </p:nvSpPr>
              <p:spPr>
                <a:xfrm>
                  <a:off x="26357054" y="10173234"/>
                  <a:ext cx="448501" cy="14760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 -</a:t>
                  </a:r>
                </a:p>
              </p:txBody>
            </p:sp>
          </p:grpSp>
          <p:cxnSp>
            <p:nvCxnSpPr>
              <p:cNvPr id="9" name="Straight Connector 8">
                <a:extLst>
                  <a:ext uri="{FF2B5EF4-FFF2-40B4-BE49-F238E27FC236}">
                    <a16:creationId xmlns:a16="http://schemas.microsoft.com/office/drawing/2014/main" id="{2958A382-EE42-5FA4-21C6-E48F6A43FDD5}"/>
                  </a:ext>
                </a:extLst>
              </p:cNvPr>
              <p:cNvCxnSpPr>
                <a:cxnSpLocks/>
              </p:cNvCxnSpPr>
              <p:nvPr/>
            </p:nvCxnSpPr>
            <p:spPr>
              <a:xfrm rot="16200000" flipV="1">
                <a:off x="26820450" y="7952911"/>
                <a:ext cx="0" cy="180000"/>
              </a:xfrm>
              <a:prstGeom prst="line">
                <a:avLst/>
              </a:prstGeom>
              <a:ln w="381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EEE932BD-FAF2-BB0C-F5D4-8887CFE8247A}"/>
                  </a:ext>
                </a:extLst>
              </p:cNvPr>
              <p:cNvCxnSpPr>
                <a:cxnSpLocks/>
              </p:cNvCxnSpPr>
              <p:nvPr/>
            </p:nvCxnSpPr>
            <p:spPr>
              <a:xfrm rot="10800000" flipV="1">
                <a:off x="26728947" y="8602885"/>
                <a:ext cx="180000" cy="0"/>
              </a:xfrm>
              <a:prstGeom prst="line">
                <a:avLst/>
              </a:prstGeom>
              <a:ln w="381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408051F0-B51B-1C02-92A4-0A96C289CB3C}"/>
                  </a:ext>
                </a:extLst>
              </p:cNvPr>
              <p:cNvCxnSpPr>
                <a:cxnSpLocks/>
              </p:cNvCxnSpPr>
              <p:nvPr/>
            </p:nvCxnSpPr>
            <p:spPr>
              <a:xfrm rot="10800000" flipV="1">
                <a:off x="26728930" y="9381136"/>
                <a:ext cx="180000" cy="0"/>
              </a:xfrm>
              <a:prstGeom prst="line">
                <a:avLst/>
              </a:prstGeom>
              <a:ln w="381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80B8D151-27A5-F817-FA42-FFF2A7E7EEBC}"/>
                  </a:ext>
                </a:extLst>
              </p:cNvPr>
              <p:cNvCxnSpPr>
                <a:cxnSpLocks/>
              </p:cNvCxnSpPr>
              <p:nvPr/>
            </p:nvCxnSpPr>
            <p:spPr>
              <a:xfrm rot="10800000" flipV="1">
                <a:off x="26730836" y="9959292"/>
                <a:ext cx="180000" cy="0"/>
              </a:xfrm>
              <a:prstGeom prst="line">
                <a:avLst/>
              </a:prstGeom>
              <a:ln w="38100">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302" name="Straight Connector 301">
              <a:extLst>
                <a:ext uri="{FF2B5EF4-FFF2-40B4-BE49-F238E27FC236}">
                  <a16:creationId xmlns:a16="http://schemas.microsoft.com/office/drawing/2014/main" id="{EC9E0C41-9FFD-F4CC-EDAF-ED404C5243BA}"/>
                </a:ext>
              </a:extLst>
            </p:cNvPr>
            <p:cNvCxnSpPr>
              <a:cxnSpLocks/>
            </p:cNvCxnSpPr>
            <p:nvPr/>
          </p:nvCxnSpPr>
          <p:spPr>
            <a:xfrm flipV="1">
              <a:off x="10840365" y="5696283"/>
              <a:ext cx="0" cy="373046"/>
            </a:xfrm>
            <a:prstGeom prst="line">
              <a:avLst/>
            </a:prstGeom>
            <a:ln w="38100">
              <a:solidFill>
                <a:schemeClr val="tx1"/>
              </a:solidFill>
              <a:prstDash val="sysDot"/>
            </a:ln>
          </p:spPr>
          <p:style>
            <a:lnRef idx="2">
              <a:schemeClr val="accent1"/>
            </a:lnRef>
            <a:fillRef idx="0">
              <a:schemeClr val="accent1"/>
            </a:fillRef>
            <a:effectRef idx="1">
              <a:schemeClr val="accent1"/>
            </a:effectRef>
            <a:fontRef idx="minor">
              <a:schemeClr val="tx1"/>
            </a:fontRef>
          </p:style>
        </p:cxnSp>
        <p:cxnSp>
          <p:nvCxnSpPr>
            <p:cNvPr id="305" name="Straight Connector 304">
              <a:extLst>
                <a:ext uri="{FF2B5EF4-FFF2-40B4-BE49-F238E27FC236}">
                  <a16:creationId xmlns:a16="http://schemas.microsoft.com/office/drawing/2014/main" id="{15446056-09F4-C2AA-4087-22B0749FE5E6}"/>
                </a:ext>
              </a:extLst>
            </p:cNvPr>
            <p:cNvCxnSpPr>
              <a:cxnSpLocks/>
            </p:cNvCxnSpPr>
            <p:nvPr/>
          </p:nvCxnSpPr>
          <p:spPr>
            <a:xfrm flipV="1">
              <a:off x="11419434" y="5695464"/>
              <a:ext cx="0" cy="373866"/>
            </a:xfrm>
            <a:prstGeom prst="line">
              <a:avLst/>
            </a:prstGeom>
            <a:ln w="38100">
              <a:solidFill>
                <a:schemeClr val="tx1"/>
              </a:solidFill>
              <a:prstDash val="sysDot"/>
            </a:ln>
          </p:spPr>
          <p:style>
            <a:lnRef idx="2">
              <a:schemeClr val="accent1"/>
            </a:lnRef>
            <a:fillRef idx="0">
              <a:schemeClr val="accent1"/>
            </a:fillRef>
            <a:effectRef idx="1">
              <a:schemeClr val="accent1"/>
            </a:effectRef>
            <a:fontRef idx="minor">
              <a:schemeClr val="tx1"/>
            </a:fontRef>
          </p:style>
        </p:cxnSp>
        <p:cxnSp>
          <p:nvCxnSpPr>
            <p:cNvPr id="306" name="Straight Connector 305">
              <a:extLst>
                <a:ext uri="{FF2B5EF4-FFF2-40B4-BE49-F238E27FC236}">
                  <a16:creationId xmlns:a16="http://schemas.microsoft.com/office/drawing/2014/main" id="{717FA4FD-F7E6-1C2D-CF01-9B678A46737D}"/>
                </a:ext>
              </a:extLst>
            </p:cNvPr>
            <p:cNvCxnSpPr>
              <a:cxnSpLocks/>
            </p:cNvCxnSpPr>
            <p:nvPr/>
          </p:nvCxnSpPr>
          <p:spPr>
            <a:xfrm flipV="1">
              <a:off x="12196772" y="5721427"/>
              <a:ext cx="0" cy="347903"/>
            </a:xfrm>
            <a:prstGeom prst="line">
              <a:avLst/>
            </a:prstGeom>
            <a:ln w="38100">
              <a:solidFill>
                <a:schemeClr val="tx1"/>
              </a:solidFill>
              <a:prstDash val="sysDot"/>
            </a:ln>
          </p:spPr>
          <p:style>
            <a:lnRef idx="2">
              <a:schemeClr val="accent1"/>
            </a:lnRef>
            <a:fillRef idx="0">
              <a:schemeClr val="accent1"/>
            </a:fillRef>
            <a:effectRef idx="1">
              <a:schemeClr val="accent1"/>
            </a:effectRef>
            <a:fontRef idx="minor">
              <a:schemeClr val="tx1"/>
            </a:fontRef>
          </p:style>
        </p:cxnSp>
        <p:cxnSp>
          <p:nvCxnSpPr>
            <p:cNvPr id="307" name="Straight Connector 306">
              <a:extLst>
                <a:ext uri="{FF2B5EF4-FFF2-40B4-BE49-F238E27FC236}">
                  <a16:creationId xmlns:a16="http://schemas.microsoft.com/office/drawing/2014/main" id="{BF2C5D96-5333-D690-71DA-B57C7DE2DAC2}"/>
                </a:ext>
              </a:extLst>
            </p:cNvPr>
            <p:cNvCxnSpPr>
              <a:cxnSpLocks/>
            </p:cNvCxnSpPr>
            <p:nvPr/>
          </p:nvCxnSpPr>
          <p:spPr>
            <a:xfrm flipV="1">
              <a:off x="12756745" y="5721428"/>
              <a:ext cx="0" cy="347903"/>
            </a:xfrm>
            <a:prstGeom prst="line">
              <a:avLst/>
            </a:prstGeom>
            <a:ln w="38100">
              <a:solidFill>
                <a:schemeClr val="tx1"/>
              </a:solidFill>
              <a:prstDash val="sysDot"/>
            </a:ln>
          </p:spPr>
          <p:style>
            <a:lnRef idx="2">
              <a:schemeClr val="accent1"/>
            </a:lnRef>
            <a:fillRef idx="0">
              <a:schemeClr val="accent1"/>
            </a:fillRef>
            <a:effectRef idx="1">
              <a:schemeClr val="accent1"/>
            </a:effectRef>
            <a:fontRef idx="minor">
              <a:schemeClr val="tx1"/>
            </a:fontRef>
          </p:style>
        </p:cxnSp>
      </p:grpSp>
      <p:sp>
        <p:nvSpPr>
          <p:cNvPr id="696" name="Rectangle 695">
            <a:extLst>
              <a:ext uri="{FF2B5EF4-FFF2-40B4-BE49-F238E27FC236}">
                <a16:creationId xmlns:a16="http://schemas.microsoft.com/office/drawing/2014/main" id="{9B04F952-9E65-4D94-20D2-9507120DA96D}"/>
              </a:ext>
            </a:extLst>
          </p:cNvPr>
          <p:cNvSpPr/>
          <p:nvPr/>
        </p:nvSpPr>
        <p:spPr>
          <a:xfrm>
            <a:off x="14561484" y="18259406"/>
            <a:ext cx="5207667" cy="1524487"/>
          </a:xfrm>
          <a:prstGeom prst="rect">
            <a:avLst/>
          </a:prstGeom>
          <a:noFill/>
          <a:ln w="76200">
            <a:solidFill>
              <a:schemeClr val="accent4">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7" name="Rectangle 696">
            <a:extLst>
              <a:ext uri="{FF2B5EF4-FFF2-40B4-BE49-F238E27FC236}">
                <a16:creationId xmlns:a16="http://schemas.microsoft.com/office/drawing/2014/main" id="{0ADD9645-0C22-37C4-B666-ED4A9B21615A}"/>
              </a:ext>
            </a:extLst>
          </p:cNvPr>
          <p:cNvSpPr/>
          <p:nvPr/>
        </p:nvSpPr>
        <p:spPr>
          <a:xfrm>
            <a:off x="16077382" y="13926294"/>
            <a:ext cx="3691769" cy="4291931"/>
          </a:xfrm>
          <a:prstGeom prst="rect">
            <a:avLst/>
          </a:prstGeom>
          <a:no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00" name="Picture 699">
            <a:extLst>
              <a:ext uri="{FF2B5EF4-FFF2-40B4-BE49-F238E27FC236}">
                <a16:creationId xmlns:a16="http://schemas.microsoft.com/office/drawing/2014/main" id="{B731F49A-A8B4-453D-9C87-2A77A3F47E97}"/>
              </a:ext>
            </a:extLst>
          </p:cNvPr>
          <p:cNvPicPr>
            <a:picLocks noChangeAspect="1"/>
          </p:cNvPicPr>
          <p:nvPr/>
        </p:nvPicPr>
        <p:blipFill>
          <a:blip r:embed="rId17"/>
          <a:stretch>
            <a:fillRect/>
          </a:stretch>
        </p:blipFill>
        <p:spPr>
          <a:xfrm>
            <a:off x="20078392" y="7726187"/>
            <a:ext cx="5655913" cy="5785461"/>
          </a:xfrm>
          <a:prstGeom prst="rect">
            <a:avLst/>
          </a:prstGeom>
        </p:spPr>
      </p:pic>
      <p:pic>
        <p:nvPicPr>
          <p:cNvPr id="701" name="Graphic 700" descr="Fish with solid fill">
            <a:extLst>
              <a:ext uri="{FF2B5EF4-FFF2-40B4-BE49-F238E27FC236}">
                <a16:creationId xmlns:a16="http://schemas.microsoft.com/office/drawing/2014/main" id="{CF8A696F-DA72-5712-ACD3-F3371E33D474}"/>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rot="1351833">
            <a:off x="533633" y="4803244"/>
            <a:ext cx="552651" cy="552651"/>
          </a:xfrm>
          <a:prstGeom prst="rect">
            <a:avLst/>
          </a:prstGeom>
        </p:spPr>
      </p:pic>
      <p:pic>
        <p:nvPicPr>
          <p:cNvPr id="702" name="Graphic 701" descr="Fish with solid fill">
            <a:extLst>
              <a:ext uri="{FF2B5EF4-FFF2-40B4-BE49-F238E27FC236}">
                <a16:creationId xmlns:a16="http://schemas.microsoft.com/office/drawing/2014/main" id="{8090F68D-8B25-6130-1F7F-9384B71FC818}"/>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259530" y="4953985"/>
            <a:ext cx="819485" cy="819485"/>
          </a:xfrm>
          <a:prstGeom prst="rect">
            <a:avLst/>
          </a:prstGeom>
        </p:spPr>
      </p:pic>
      <p:pic>
        <p:nvPicPr>
          <p:cNvPr id="703" name="Graphic 702" descr="Fish with solid fill">
            <a:extLst>
              <a:ext uri="{FF2B5EF4-FFF2-40B4-BE49-F238E27FC236}">
                <a16:creationId xmlns:a16="http://schemas.microsoft.com/office/drawing/2014/main" id="{7A1CF5C3-06AB-AD10-9FFC-C9E8EB058A21}"/>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rot="692138">
            <a:off x="921772" y="4796794"/>
            <a:ext cx="326053" cy="326053"/>
          </a:xfrm>
          <a:prstGeom prst="rect">
            <a:avLst/>
          </a:prstGeom>
        </p:spPr>
      </p:pic>
      <p:pic>
        <p:nvPicPr>
          <p:cNvPr id="705" name="Graphic 704" descr="Fish with solid fill">
            <a:extLst>
              <a:ext uri="{FF2B5EF4-FFF2-40B4-BE49-F238E27FC236}">
                <a16:creationId xmlns:a16="http://schemas.microsoft.com/office/drawing/2014/main" id="{C34E003F-89F5-E64C-8A0A-431A6E2A2A1D}"/>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rot="20656969">
            <a:off x="112000" y="4992052"/>
            <a:ext cx="326053" cy="326053"/>
          </a:xfrm>
          <a:prstGeom prst="rect">
            <a:avLst/>
          </a:prstGeom>
        </p:spPr>
      </p:pic>
      <p:pic>
        <p:nvPicPr>
          <p:cNvPr id="706" name="Graphic 705" descr="Fish with solid fill">
            <a:extLst>
              <a:ext uri="{FF2B5EF4-FFF2-40B4-BE49-F238E27FC236}">
                <a16:creationId xmlns:a16="http://schemas.microsoft.com/office/drawing/2014/main" id="{A9F23EC6-54AC-8189-F502-1F57F868FA40}"/>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rot="692138">
            <a:off x="329098" y="4889287"/>
            <a:ext cx="194498" cy="194498"/>
          </a:xfrm>
          <a:prstGeom prst="rect">
            <a:avLst/>
          </a:prstGeom>
        </p:spPr>
      </p:pic>
      <p:sp>
        <p:nvSpPr>
          <p:cNvPr id="716" name="Rectangle: Rounded Corners 715">
            <a:extLst>
              <a:ext uri="{FF2B5EF4-FFF2-40B4-BE49-F238E27FC236}">
                <a16:creationId xmlns:a16="http://schemas.microsoft.com/office/drawing/2014/main" id="{8A76C759-01EE-BCD8-0FC4-F884051E4764}"/>
              </a:ext>
            </a:extLst>
          </p:cNvPr>
          <p:cNvSpPr/>
          <p:nvPr/>
        </p:nvSpPr>
        <p:spPr>
          <a:xfrm>
            <a:off x="20078392" y="16230739"/>
            <a:ext cx="9869418" cy="3085962"/>
          </a:xfrm>
          <a:prstGeom prst="roundRect">
            <a:avLst>
              <a:gd name="adj" fmla="val 9300"/>
            </a:avLst>
          </a:prstGeom>
          <a:solidFill>
            <a:schemeClr val="tx2">
              <a:lumMod val="10000"/>
              <a:lumOff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indent="-342900" algn="just">
              <a:buFont typeface="Arial" panose="020B0604020202020204" pitchFamily="34" charset="0"/>
              <a:buChar char="•"/>
            </a:pPr>
            <a:r>
              <a:rPr lang="en-GB" sz="2000" dirty="0">
                <a:solidFill>
                  <a:schemeClr val="tx1"/>
                </a:solidFill>
                <a:cs typeface="Arial" panose="020B0604020202020204" pitchFamily="34" charset="0"/>
              </a:rPr>
              <a:t>This work tested the ability of </a:t>
            </a:r>
            <a:r>
              <a:rPr lang="en-GB" sz="2000" b="1" dirty="0">
                <a:solidFill>
                  <a:schemeClr val="tx1"/>
                </a:solidFill>
                <a:cs typeface="Arial" panose="020B0604020202020204" pitchFamily="34" charset="0"/>
              </a:rPr>
              <a:t>ten spatial indicators </a:t>
            </a:r>
            <a:r>
              <a:rPr lang="en-GB" sz="2000" dirty="0">
                <a:solidFill>
                  <a:schemeClr val="tx1"/>
                </a:solidFill>
                <a:cs typeface="Arial" panose="020B0604020202020204" pitchFamily="34" charset="0"/>
              </a:rPr>
              <a:t>to classify stock status. </a:t>
            </a:r>
          </a:p>
          <a:p>
            <a:pPr marL="342900" indent="-342900" algn="just">
              <a:buFont typeface="Arial" panose="020B0604020202020204" pitchFamily="34" charset="0"/>
              <a:buChar char="•"/>
            </a:pPr>
            <a:endParaRPr lang="en-GB" sz="500" dirty="0">
              <a:solidFill>
                <a:schemeClr val="tx1"/>
              </a:solidFill>
              <a:cs typeface="Arial" panose="020B0604020202020204" pitchFamily="34" charset="0"/>
            </a:endParaRPr>
          </a:p>
          <a:p>
            <a:pPr marL="342900" indent="-342900" algn="just">
              <a:buFont typeface="Arial" panose="020B0604020202020204" pitchFamily="34" charset="0"/>
              <a:buChar char="•"/>
            </a:pPr>
            <a:r>
              <a:rPr lang="en-GB" sz="2000" b="1" dirty="0">
                <a:solidFill>
                  <a:schemeClr val="tx1"/>
                </a:solidFill>
                <a:cs typeface="Arial" panose="020B0604020202020204" pitchFamily="34" charset="0"/>
              </a:rPr>
              <a:t>Occupancy</a:t>
            </a:r>
            <a:r>
              <a:rPr lang="en-GB" sz="2000" dirty="0">
                <a:solidFill>
                  <a:schemeClr val="tx1"/>
                </a:solidFill>
                <a:cs typeface="Arial" panose="020B0604020202020204" pitchFamily="34" charset="0"/>
              </a:rPr>
              <a:t> and </a:t>
            </a:r>
            <a:r>
              <a:rPr lang="en-GB" sz="2000" b="1" dirty="0">
                <a:solidFill>
                  <a:schemeClr val="tx1"/>
                </a:solidFill>
                <a:cs typeface="Arial" panose="020B0604020202020204" pitchFamily="34" charset="0"/>
              </a:rPr>
              <a:t>aggregation</a:t>
            </a:r>
            <a:r>
              <a:rPr lang="en-GB" sz="2000" dirty="0">
                <a:solidFill>
                  <a:schemeClr val="tx1"/>
                </a:solidFill>
                <a:cs typeface="Arial" panose="020B0604020202020204" pitchFamily="34" charset="0"/>
              </a:rPr>
              <a:t> indicators correctly signalled the health status of many stocks, but performance was </a:t>
            </a:r>
            <a:r>
              <a:rPr lang="en-GB" sz="2000" b="1" dirty="0">
                <a:solidFill>
                  <a:schemeClr val="tx1"/>
                </a:solidFill>
                <a:cs typeface="Arial" panose="020B0604020202020204" pitchFamily="34" charset="0"/>
              </a:rPr>
              <a:t>influenced by the survey data</a:t>
            </a:r>
            <a:endParaRPr lang="en-GB" sz="500" dirty="0">
              <a:solidFill>
                <a:schemeClr val="tx1"/>
              </a:solidFill>
              <a:cs typeface="Arial" panose="020B0604020202020204" pitchFamily="34" charset="0"/>
            </a:endParaRPr>
          </a:p>
          <a:p>
            <a:pPr marL="342900" indent="-342900" algn="just">
              <a:buFont typeface="Arial" panose="020B0604020202020204" pitchFamily="34" charset="0"/>
              <a:buChar char="•"/>
            </a:pPr>
            <a:r>
              <a:rPr lang="en-GB" sz="2000" dirty="0">
                <a:solidFill>
                  <a:schemeClr val="tx1"/>
                </a:solidFill>
                <a:cs typeface="Arial" panose="020B0604020202020204" pitchFamily="34" charset="0"/>
              </a:rPr>
              <a:t>Suggests that as the health of certain stocks improved, the stock </a:t>
            </a:r>
            <a:r>
              <a:rPr lang="en-GB" sz="2000" b="1" dirty="0">
                <a:solidFill>
                  <a:schemeClr val="tx1"/>
                </a:solidFill>
                <a:cs typeface="Arial" panose="020B0604020202020204" pitchFamily="34" charset="0"/>
              </a:rPr>
              <a:t>occupied more regions </a:t>
            </a:r>
            <a:r>
              <a:rPr lang="en-GB" sz="2000" dirty="0">
                <a:solidFill>
                  <a:schemeClr val="tx1"/>
                </a:solidFill>
                <a:cs typeface="Arial" panose="020B0604020202020204" pitchFamily="34" charset="0"/>
              </a:rPr>
              <a:t>and were </a:t>
            </a:r>
            <a:r>
              <a:rPr lang="en-GB" sz="2000" b="1" dirty="0">
                <a:solidFill>
                  <a:schemeClr val="tx1"/>
                </a:solidFill>
                <a:cs typeface="Arial" panose="020B0604020202020204" pitchFamily="34" charset="0"/>
              </a:rPr>
              <a:t>more evenly spread</a:t>
            </a:r>
            <a:r>
              <a:rPr lang="en-GB" sz="2000" dirty="0">
                <a:solidFill>
                  <a:schemeClr val="tx1"/>
                </a:solidFill>
                <a:cs typeface="Arial" panose="020B0604020202020204" pitchFamily="34" charset="0"/>
              </a:rPr>
              <a:t> across space.</a:t>
            </a:r>
          </a:p>
          <a:p>
            <a:pPr marL="342900" indent="-342900" algn="just">
              <a:buFont typeface="Arial" panose="020B0604020202020204" pitchFamily="34" charset="0"/>
              <a:buChar char="•"/>
            </a:pPr>
            <a:endParaRPr lang="en-GB" sz="500" dirty="0">
              <a:solidFill>
                <a:schemeClr val="tx1"/>
              </a:solidFill>
              <a:cs typeface="Arial" panose="020B0604020202020204" pitchFamily="34" charset="0"/>
            </a:endParaRPr>
          </a:p>
          <a:p>
            <a:pPr marL="342900" indent="-342900" algn="just">
              <a:buFont typeface="Arial" panose="020B0604020202020204" pitchFamily="34" charset="0"/>
              <a:buChar char="•"/>
            </a:pPr>
            <a:r>
              <a:rPr lang="en-GB" sz="2000" dirty="0">
                <a:solidFill>
                  <a:schemeClr val="tx1"/>
                </a:solidFill>
                <a:cs typeface="Arial" panose="020B0604020202020204" pitchFamily="34" charset="0"/>
              </a:rPr>
              <a:t>These results provide initial support for the incorporation of spatial indicators within </a:t>
            </a:r>
            <a:r>
              <a:rPr lang="en-GB" sz="2000" b="1" dirty="0">
                <a:solidFill>
                  <a:schemeClr val="tx1"/>
                </a:solidFill>
                <a:cs typeface="Arial" panose="020B0604020202020204" pitchFamily="34" charset="0"/>
              </a:rPr>
              <a:t>fisheries management</a:t>
            </a:r>
            <a:r>
              <a:rPr lang="en-GB" sz="2000" dirty="0">
                <a:solidFill>
                  <a:schemeClr val="tx1"/>
                </a:solidFill>
                <a:cs typeface="Arial" panose="020B0604020202020204" pitchFamily="34" charset="0"/>
              </a:rPr>
              <a:t> and identifies the </a:t>
            </a:r>
            <a:r>
              <a:rPr lang="en-GB" sz="2000" b="1" dirty="0">
                <a:solidFill>
                  <a:schemeClr val="tx1"/>
                </a:solidFill>
                <a:cs typeface="Arial" panose="020B0604020202020204" pitchFamily="34" charset="0"/>
              </a:rPr>
              <a:t>most useful candidates</a:t>
            </a:r>
            <a:r>
              <a:rPr lang="en-GB" sz="2000" dirty="0">
                <a:solidFill>
                  <a:schemeClr val="tx1"/>
                </a:solidFill>
                <a:cs typeface="Arial" panose="020B0604020202020204" pitchFamily="34" charset="0"/>
              </a:rPr>
              <a:t>.</a:t>
            </a:r>
          </a:p>
          <a:p>
            <a:pPr marL="342900" indent="-342900" algn="just">
              <a:buFont typeface="Arial" panose="020B0604020202020204" pitchFamily="34" charset="0"/>
              <a:buChar char="•"/>
            </a:pPr>
            <a:endParaRPr lang="en-GB" sz="500" dirty="0">
              <a:solidFill>
                <a:schemeClr val="tx1"/>
              </a:solidFill>
              <a:cs typeface="Arial" panose="020B0604020202020204" pitchFamily="34" charset="0"/>
            </a:endParaRPr>
          </a:p>
          <a:p>
            <a:pPr marL="342900" indent="-342900" algn="just">
              <a:buFont typeface="Arial" panose="020B0604020202020204" pitchFamily="34" charset="0"/>
              <a:buChar char="•"/>
            </a:pPr>
            <a:r>
              <a:rPr lang="en-GB" sz="2000" b="1" dirty="0">
                <a:solidFill>
                  <a:schemeClr val="tx1"/>
                </a:solidFill>
                <a:cs typeface="Arial" panose="020B0604020202020204" pitchFamily="34" charset="0"/>
              </a:rPr>
              <a:t>Future work </a:t>
            </a:r>
            <a:r>
              <a:rPr lang="en-GB" sz="2000" dirty="0">
                <a:solidFill>
                  <a:schemeClr val="tx1"/>
                </a:solidFill>
                <a:cs typeface="Arial" panose="020B0604020202020204" pitchFamily="34" charset="0"/>
              </a:rPr>
              <a:t>aims to integrate spatial indicators within the rules that govern catch advice and test how well they can maintain the health of a stock.</a:t>
            </a:r>
          </a:p>
        </p:txBody>
      </p:sp>
      <p:pic>
        <p:nvPicPr>
          <p:cNvPr id="718" name="Graphic 717" descr="Lights On with solid fill">
            <a:extLst>
              <a:ext uri="{FF2B5EF4-FFF2-40B4-BE49-F238E27FC236}">
                <a16:creationId xmlns:a16="http://schemas.microsoft.com/office/drawing/2014/main" id="{FE68BA79-9FB1-7EFB-E34E-C24BF50DABB7}"/>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rot="20582045">
            <a:off x="20257226" y="15472653"/>
            <a:ext cx="713907" cy="713907"/>
          </a:xfrm>
          <a:prstGeom prst="rect">
            <a:avLst/>
          </a:prstGeom>
        </p:spPr>
      </p:pic>
    </p:spTree>
    <p:extLst>
      <p:ext uri="{BB962C8B-B14F-4D97-AF65-F5344CB8AC3E}">
        <p14:creationId xmlns:p14="http://schemas.microsoft.com/office/powerpoint/2010/main" val="147164467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5739FA8A735574E9075D3A592FB6AAD" ma:contentTypeVersion="17" ma:contentTypeDescription="Create a new document." ma:contentTypeScope="" ma:versionID="752a5d33c9f85f1fb11a9d06ff24569e">
  <xsd:schema xmlns:xsd="http://www.w3.org/2001/XMLSchema" xmlns:xs="http://www.w3.org/2001/XMLSchema" xmlns:p="http://schemas.microsoft.com/office/2006/metadata/properties" xmlns:ns2="358b34ed-30db-4eda-8c5d-dc435726729f" xmlns:ns3="ce723d52-c7a9-4a5c-9737-c30359fbc71c" targetNamespace="http://schemas.microsoft.com/office/2006/metadata/properties" ma:root="true" ma:fieldsID="ea86e01ae3b7fa8bf279c294d047dc6c" ns2:_="" ns3:_="">
    <xsd:import namespace="358b34ed-30db-4eda-8c5d-dc435726729f"/>
    <xsd:import namespace="ce723d52-c7a9-4a5c-9737-c30359fbc71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3:SharedWithUsers" minOccurs="0"/>
                <xsd:element ref="ns3:SharedWithDetails" minOccurs="0"/>
                <xsd:element ref="ns2:MediaServiceAutoKeyPoints" minOccurs="0"/>
                <xsd:element ref="ns2:MediaServiceKeyPoints" minOccurs="0"/>
                <xsd:element ref="ns2:MediaServiceDateTaken" minOccurs="0"/>
                <xsd:element ref="ns2:MediaLengthInSeconds" minOccurs="0"/>
                <xsd:element ref="ns2:MediaServiceGenerationTime" minOccurs="0"/>
                <xsd:element ref="ns2:MediaServiceEventHashCode"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58b34ed-30db-4eda-8c5d-dc43572672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74661dae-d6df-48fc-a54e-a577d2899e9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e723d52-c7a9-4a5c-9737-c30359fbc71c"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757016b3-8bca-425f-8391-4ed3f61b5e41}" ma:internalName="TaxCatchAll" ma:showField="CatchAllData" ma:web="ce723d52-c7a9-4a5c-9737-c30359fbc71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58b34ed-30db-4eda-8c5d-dc435726729f">
      <Terms xmlns="http://schemas.microsoft.com/office/infopath/2007/PartnerControls"/>
    </lcf76f155ced4ddcb4097134ff3c332f>
    <TaxCatchAll xmlns="ce723d52-c7a9-4a5c-9737-c30359fbc71c" xsi:nil="true"/>
  </documentManagement>
</p:properties>
</file>

<file path=customXml/itemProps1.xml><?xml version="1.0" encoding="utf-8"?>
<ds:datastoreItem xmlns:ds="http://schemas.openxmlformats.org/officeDocument/2006/customXml" ds:itemID="{0F6230BA-C515-4ABE-BD2A-DCA3CC591CEA}"/>
</file>

<file path=customXml/itemProps2.xml><?xml version="1.0" encoding="utf-8"?>
<ds:datastoreItem xmlns:ds="http://schemas.openxmlformats.org/officeDocument/2006/customXml" ds:itemID="{DE4E6355-B185-41BD-83CD-8816ECA03E74}"/>
</file>

<file path=customXml/itemProps3.xml><?xml version="1.0" encoding="utf-8"?>
<ds:datastoreItem xmlns:ds="http://schemas.openxmlformats.org/officeDocument/2006/customXml" ds:itemID="{72257C11-E919-4E88-82A1-DA0E2598F35D}"/>
</file>

<file path=docProps/app.xml><?xml version="1.0" encoding="utf-8"?>
<Properties xmlns="http://schemas.openxmlformats.org/officeDocument/2006/extended-properties" xmlns:vt="http://schemas.openxmlformats.org/officeDocument/2006/docPropsVTypes">
  <Template>Office Theme</Template>
  <TotalTime>9041</TotalTime>
  <Words>2029</Words>
  <Application>Microsoft Office PowerPoint</Application>
  <PresentationFormat>Custom</PresentationFormat>
  <Paragraphs>132</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Aptos</vt:lpstr>
      <vt:lpstr>Aptos Display</vt:lpstr>
      <vt:lpstr>Arial</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Peter Kidd</dc:creator>
  <cp:lastModifiedBy>Peter Kidd (Cefas)</cp:lastModifiedBy>
  <cp:revision>2</cp:revision>
  <dcterms:created xsi:type="dcterms:W3CDTF">2024-05-09T09:02:19Z</dcterms:created>
  <dcterms:modified xsi:type="dcterms:W3CDTF">2024-05-16T09:11:38Z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0x01010015739FA8A735574E9075D3A592FB6AAD</vt:lpwstr>
  </property>
</Properties>
</file>