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396" r:id="rId6"/>
    <p:sldId id="382" r:id="rId7"/>
    <p:sldId id="379" r:id="rId8"/>
    <p:sldId id="384" r:id="rId9"/>
    <p:sldId id="380" r:id="rId10"/>
    <p:sldId id="392" r:id="rId11"/>
    <p:sldId id="385" r:id="rId12"/>
    <p:sldId id="390" r:id="rId13"/>
    <p:sldId id="393" r:id="rId14"/>
    <p:sldId id="367" r:id="rId15"/>
    <p:sldId id="368" r:id="rId16"/>
    <p:sldId id="387" r:id="rId17"/>
    <p:sldId id="391" r:id="rId18"/>
    <p:sldId id="395" r:id="rId19"/>
    <p:sldId id="388" r:id="rId20"/>
    <p:sldId id="397" r:id="rId21"/>
    <p:sldId id="389" r:id="rId22"/>
    <p:sldId id="394" r:id="rId23"/>
    <p:sldId id="398" r:id="rId24"/>
    <p:sldId id="399" r:id="rId25"/>
    <p:sldId id="383" r:id="rId26"/>
    <p:sldId id="3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44C77F-9BD7-467C-AC8B-D4861642789C}">
          <p14:sldIdLst>
            <p14:sldId id="256"/>
            <p14:sldId id="396"/>
            <p14:sldId id="382"/>
            <p14:sldId id="379"/>
            <p14:sldId id="384"/>
            <p14:sldId id="380"/>
            <p14:sldId id="392"/>
            <p14:sldId id="385"/>
            <p14:sldId id="390"/>
            <p14:sldId id="393"/>
            <p14:sldId id="367"/>
            <p14:sldId id="368"/>
            <p14:sldId id="387"/>
            <p14:sldId id="391"/>
            <p14:sldId id="395"/>
            <p14:sldId id="388"/>
            <p14:sldId id="397"/>
            <p14:sldId id="389"/>
            <p14:sldId id="394"/>
            <p14:sldId id="398"/>
            <p14:sldId id="399"/>
            <p14:sldId id="383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e, Judy" initials="XJ" lastIdx="1" clrIdx="0">
    <p:extLst>
      <p:ext uri="{19B8F6BF-5375-455C-9EA6-DF929625EA0E}">
        <p15:presenceInfo xmlns:p15="http://schemas.microsoft.com/office/powerpoint/2012/main" userId="S::jxie75@gatech.edu::85533638-b225-4bcb-a590-b14faec80c71" providerId="AD"/>
      </p:ext>
    </p:extLst>
  </p:cmAuthor>
  <p:cmAuthor id="2" name="Judy Xie" initials="JX" lastIdx="1" clrIdx="1">
    <p:extLst>
      <p:ext uri="{19B8F6BF-5375-455C-9EA6-DF929625EA0E}">
        <p15:presenceInfo xmlns:p15="http://schemas.microsoft.com/office/powerpoint/2012/main" userId="Judy Xie" providerId="None"/>
      </p:ext>
    </p:extLst>
  </p:cmAuthor>
  <p:cmAuthor id="3" name="Xie, Judy" initials="XJ [2]" lastIdx="2" clrIdx="2">
    <p:extLst>
      <p:ext uri="{19B8F6BF-5375-455C-9EA6-DF929625EA0E}">
        <p15:presenceInfo xmlns:p15="http://schemas.microsoft.com/office/powerpoint/2012/main" userId="S::jx920@ic.ac.uk::5b6006c2-b482-4fff-908c-99a64f96c5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C92"/>
    <a:srgbClr val="C2525A"/>
    <a:srgbClr val="144D83"/>
    <a:srgbClr val="829DBF"/>
    <a:srgbClr val="DC7AC2"/>
    <a:srgbClr val="F6A8A8"/>
    <a:srgbClr val="F2CEE9"/>
    <a:srgbClr val="FBD7D7"/>
    <a:srgbClr val="F6DCEF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9F3C7-7170-4949-9905-7F89EA61AF17}" v="884" dt="2022-06-30T08:38:23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68723" autoAdjust="0"/>
  </p:normalViewPr>
  <p:slideViewPr>
    <p:cSldViewPr snapToGrid="0">
      <p:cViewPr varScale="1">
        <p:scale>
          <a:sx n="43" d="100"/>
          <a:sy n="43" d="100"/>
        </p:scale>
        <p:origin x="912" y="4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0B8DA-94B8-FA49-AC04-721494501AA0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0157D-0F81-DA41-9E73-12986AFD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9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Preamble of the Paris Agreement</a:t>
            </a:r>
          </a:p>
          <a:p>
            <a:pPr marL="171450" indent="-171450">
              <a:buFontTx/>
              <a:buChar char="-"/>
            </a:pPr>
            <a:r>
              <a:rPr lang="en-GB" dirty="0"/>
              <a:t>Developed through the Silesia Declaration in Poland</a:t>
            </a:r>
          </a:p>
          <a:p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Declaration “Supporting the Conditions for a Just Transition Internationally”</a:t>
            </a:r>
          </a:p>
          <a:p>
            <a:pPr marL="320406" indent="-320406">
              <a:buFont typeface="+mj-lt"/>
              <a:buAutoNum type="arabicPeriod"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Support for workers in the transition to new jobs</a:t>
            </a:r>
          </a:p>
          <a:p>
            <a:pPr marL="320406" indent="-320406">
              <a:buFont typeface="+mj-lt"/>
              <a:buAutoNum type="arabicPeriod"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Support and promote social dialogue and stakeholder engagement</a:t>
            </a:r>
          </a:p>
          <a:p>
            <a:pPr marL="320406" indent="-320406">
              <a:buFont typeface="+mj-lt"/>
              <a:buAutoNum type="arabicPeriod"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Economic Strategies</a:t>
            </a:r>
          </a:p>
          <a:p>
            <a:pPr marL="320406" indent="-320406">
              <a:buFont typeface="+mj-lt"/>
              <a:buAutoNum type="arabicPeriod"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Local, inclusive, and decent work</a:t>
            </a:r>
          </a:p>
          <a:p>
            <a:pPr marL="320406" indent="-320406">
              <a:buFont typeface="+mj-lt"/>
              <a:buAutoNum type="arabicPeriod"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Supply chains</a:t>
            </a:r>
          </a:p>
          <a:p>
            <a:pPr marL="320406" indent="-320406">
              <a:buFont typeface="+mj-lt"/>
              <a:buAutoNum type="arabicPeriod"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Paris Agreement reporting and Just Transition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157D-0F81-DA41-9E73-12986AFD3B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9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157D-0F81-DA41-9E73-12986AFD3B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4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157D-0F81-DA41-9E73-12986AFD3B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80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https://www.dol.gov/agencies/wb/data/occupations-stem?_ga=2.25754357.979025751.1655142867-1412523775.1655142867</a:t>
            </a:r>
          </a:p>
          <a:p>
            <a:r>
              <a:rPr lang="en-GB" dirty="0"/>
              <a:t>https://data.bls.gov/pdq/SurveyOutputServlet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157D-0F81-DA41-9E73-12986AFD3B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0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5EA8DB-1C5B-7A46-ACB1-1878A9631D67}"/>
              </a:ext>
            </a:extLst>
          </p:cNvPr>
          <p:cNvSpPr/>
          <p:nvPr userDrawn="1"/>
        </p:nvSpPr>
        <p:spPr>
          <a:xfrm>
            <a:off x="-21019" y="2129658"/>
            <a:ext cx="12213020" cy="25986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B65C2-5EEA-4245-A2B3-9A2E59315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4C4B9-313B-7740-920F-B11B99E61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4D6E9-0F19-6745-9AA4-C5783DBF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B988-FD0D-AC4A-88FE-8700E6E99682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AC07B-D747-0B45-9C5A-10A5AC40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90F7B-A3F2-6942-B6B2-1A2B3B32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BC901F8-CC0D-A444-BF03-1EA65E3E3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6802" y="136525"/>
            <a:ext cx="866998" cy="86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9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7881-3637-8843-9479-4E6FB48D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DD87-463F-B645-8C09-9D8CC53E8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1306B-25A1-E544-AB1F-897B9B09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E71-9580-B646-B39B-C837F4960908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3F495-EE8C-1747-BCD9-DFED8703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222E9-1254-5F47-9558-5C9C2A87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4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409BA7-3F43-E740-87AC-A9F4F02047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74B5A-B6AF-9B40-A2ED-DBB1DF2EB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1DDF4-0C91-1247-8A88-D405D58A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1FD5-3AAA-BB4F-88EA-0623AC77B682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4C989-3555-EE4F-B993-0811B159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93D8E-562A-994F-A0C7-020EDF5D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8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CB46D-800A-9B40-AEF1-075F620F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68CAB-F96C-6A48-AC6F-D80EF8DB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D07B6-B899-6345-A7BE-497FBE31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8661-4832-094D-A308-B0D7F928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B7AC39-D4A5-46D3-90B7-352C135127EC}"/>
              </a:ext>
            </a:extLst>
          </p:cNvPr>
          <p:cNvSpPr txBox="1">
            <a:spLocks/>
          </p:cNvSpPr>
          <p:nvPr userDrawn="1"/>
        </p:nvSpPr>
        <p:spPr>
          <a:xfrm>
            <a:off x="838200" y="6341046"/>
            <a:ext cx="4248150" cy="395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Judy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Jingwei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Xie | CEP PhD Symposium | 30</a:t>
            </a:r>
            <a:r>
              <a:rPr lang="en-US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June 2022</a:t>
            </a:r>
          </a:p>
        </p:txBody>
      </p:sp>
    </p:spTree>
    <p:extLst>
      <p:ext uri="{BB962C8B-B14F-4D97-AF65-F5344CB8AC3E}">
        <p14:creationId xmlns:p14="http://schemas.microsoft.com/office/powerpoint/2010/main" val="53883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BB44AC-B037-F04E-A26E-3A9A2B8FAA05}"/>
              </a:ext>
            </a:extLst>
          </p:cNvPr>
          <p:cNvSpPr/>
          <p:nvPr userDrawn="1"/>
        </p:nvSpPr>
        <p:spPr>
          <a:xfrm>
            <a:off x="-10509" y="3498197"/>
            <a:ext cx="12202510" cy="25986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65B70-3C99-B741-A3B0-FC30022F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5B981-4D9E-7441-B55C-A670369D5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36DD-E087-BC47-B6AA-C3115A893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A1D88D9-239A-ED4C-9984-78576329BFB3}" type="datetime1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D2A45-C1F9-7745-AF6E-AA68E86B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73F26-EBA5-B349-A545-D4E59AD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2FD51E0-4B08-1A4D-A13E-64CBF7E27C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C731306-875A-DB48-85BD-21C4EB6B71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6802" y="136525"/>
            <a:ext cx="866998" cy="86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1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4D05-4A79-F544-9F88-E83CBB77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9C167-CDE5-A94C-9FE1-C41622ACB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8E3FD-36E5-2B44-992A-C19362B86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1F480-B692-9A4A-8864-7D59DD95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084B33-55FF-3146-A3A4-BB42713FAE3C}" type="datetime1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0AF85-F548-C14A-99DE-B778AA2D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17926-FC23-B642-B15F-272C3A5E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2FD51E0-4B08-1A4D-A13E-64CBF7E27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5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6F80-F3B7-4C43-B424-6FFA1E91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C82D5-D84E-374A-8562-C72F030F0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49167-7AE7-FC42-8005-8830D317D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34E77-00B7-184D-9512-D6052F921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67825-E541-6348-9866-5FE32B8AB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34076B-79B3-DB44-B8C2-A53BB8C6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1528-3396-1648-BC96-F7CC5985E256}" type="datetime1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1BF0C0-BBDF-7F4C-BA15-92988B9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625689-1EF3-7447-869B-43403A07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3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841B-19A6-604A-8AC4-73344D64E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C4B66-0F94-5A4B-A616-7AD085A3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E78-E07B-5040-A9EE-70738710387C}" type="datetime1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B854B-8F40-904F-9E7A-66819B2F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E78FB-7889-DE4A-904E-507C1A01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8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C7CC0E-9550-6145-95BC-F6F7129A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F55C-B5D9-5944-9014-1B687370FA52}" type="datetime1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4E93D-1E35-2D49-9D3C-499D98EB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6F059-2860-B14B-8DF3-43DFBA37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7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FF7D-A93B-9C49-88D2-E44AAD42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B7277-B917-FA4B-AB26-EECC78CD1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A20C5-25EB-194C-869A-0672AE735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5B831-B0C4-7A46-8697-30912E24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F661-07C1-1E4A-913A-2186DE0E0170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FB4FF-777D-DA46-87AC-F5516844E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CFC35-85AA-1641-A117-23FFB06C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2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B00E-210E-504A-8F47-7C864FCA1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5C09F-411A-F849-AF35-C3F1C09F61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32C19-EA0E-C044-9AE6-E3DD20B70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67A36-E606-854E-BF8A-567093C3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51AF-4196-0B46-A91D-DD885DBD9F2E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9F026-4F51-0845-BF1A-CB36CCBE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6FA7B-344B-E34B-B23B-E8D3A2DF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8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BED64D4-6CC5-1E44-9046-24B0E1E319E6}"/>
              </a:ext>
            </a:extLst>
          </p:cNvPr>
          <p:cNvSpPr/>
          <p:nvPr userDrawn="1"/>
        </p:nvSpPr>
        <p:spPr>
          <a:xfrm>
            <a:off x="0" y="6335330"/>
            <a:ext cx="12192000" cy="4167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3BE468-6810-EC46-9C37-73D93A14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1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02483-E6A4-624F-98E8-899361AA9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38703"/>
            <a:ext cx="10515600" cy="393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0FE3A-C336-4E4C-ADCA-78A277ABB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556000" cy="395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Xie | CEP PhD Symposium | 30</a:t>
            </a:r>
            <a:r>
              <a:rPr lang="en-US" baseline="30000" dirty="0"/>
              <a:t>th</a:t>
            </a:r>
            <a:r>
              <a:rPr lang="en-US" dirty="0"/>
              <a:t> June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72151-423A-BB4B-993A-5AF7DC824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5B5A0-33E9-8A43-A08A-68C10EBFA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2FD51E0-4B08-1A4D-A13E-64CBF7E27C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4A8E013-4803-E640-AB76-40244DCC30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200" y="365125"/>
            <a:ext cx="1583658" cy="4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3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53.png"/><Relationship Id="rId3" Type="http://schemas.openxmlformats.org/officeDocument/2006/relationships/image" Target="../media/image2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31.svg"/><Relationship Id="rId2" Type="http://schemas.openxmlformats.org/officeDocument/2006/relationships/image" Target="../media/image28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33.svg"/><Relationship Id="rId15" Type="http://schemas.openxmlformats.org/officeDocument/2006/relationships/image" Target="../media/image7.svg"/><Relationship Id="rId10" Type="http://schemas.openxmlformats.org/officeDocument/2006/relationships/image" Target="../media/image16.png"/><Relationship Id="rId19" Type="http://schemas.openxmlformats.org/officeDocument/2006/relationships/image" Target="../media/image54.svg"/><Relationship Id="rId4" Type="http://schemas.openxmlformats.org/officeDocument/2006/relationships/image" Target="../media/image32.png"/><Relationship Id="rId9" Type="http://schemas.openxmlformats.org/officeDocument/2006/relationships/image" Target="../media/image15.sv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3BA5-306E-244D-B700-22784AD62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94" y="1222564"/>
            <a:ext cx="11302409" cy="1828800"/>
          </a:xfrm>
        </p:spPr>
        <p:txBody>
          <a:bodyPr>
            <a:normAutofit/>
          </a:bodyPr>
          <a:lstStyle/>
          <a:p>
            <a:pPr lvl="0"/>
            <a:r>
              <a:rPr lang="en-GB" sz="3400" dirty="0">
                <a:ea typeface="Lato" panose="020F0502020204030203" pitchFamily="34" charset="0"/>
              </a:rPr>
              <a:t>Modelling regional attitude-driven just energy transitions</a:t>
            </a:r>
            <a:endParaRPr lang="en-US" sz="3400" dirty="0">
              <a:ea typeface="Lato" panose="020F050202020403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921ED-CDD5-7C40-91F6-29EC5D894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14120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u="sng" dirty="0">
                <a:ea typeface="Lato" panose="020F0502020204030203" pitchFamily="34" charset="0"/>
              </a:rPr>
              <a:t>Judy </a:t>
            </a:r>
            <a:r>
              <a:rPr lang="en-US" sz="2000" u="sng" dirty="0" err="1">
                <a:ea typeface="Lato" panose="020F0502020204030203" pitchFamily="34" charset="0"/>
              </a:rPr>
              <a:t>Jingwei</a:t>
            </a:r>
            <a:r>
              <a:rPr lang="en-US" sz="2000" u="sng" dirty="0">
                <a:ea typeface="Lato" panose="020F0502020204030203" pitchFamily="34" charset="0"/>
              </a:rPr>
              <a:t> Xie</a:t>
            </a:r>
            <a:r>
              <a:rPr lang="en-US" sz="2000" dirty="0">
                <a:ea typeface="Lato" panose="020F0502020204030203" pitchFamily="34" charset="0"/>
              </a:rPr>
              <a:t>, Iain Staffell, Joeri Rogelj</a:t>
            </a:r>
          </a:p>
          <a:p>
            <a:r>
              <a:rPr lang="en-US" sz="2000" dirty="0">
                <a:ea typeface="Lato" panose="020F0502020204030203" pitchFamily="34" charset="0"/>
              </a:rPr>
              <a:t>Centre for Environmental Policy</a:t>
            </a:r>
          </a:p>
          <a:p>
            <a:r>
              <a:rPr lang="en-US" sz="2000" dirty="0">
                <a:ea typeface="Lato" panose="020F0502020204030203" pitchFamily="34" charset="0"/>
              </a:rPr>
              <a:t>Imperial College London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7DE5B3-6F69-4D64-83DF-3E83C58E3135}"/>
              </a:ext>
            </a:extLst>
          </p:cNvPr>
          <p:cNvSpPr txBox="1"/>
          <p:nvPr/>
        </p:nvSpPr>
        <p:spPr>
          <a:xfrm>
            <a:off x="3043352" y="5072171"/>
            <a:ext cx="61052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CEP PhD Symposium</a:t>
            </a:r>
          </a:p>
          <a:p>
            <a:pPr algn="ctr"/>
            <a:r>
              <a:rPr lang="en-US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30</a:t>
            </a:r>
            <a:r>
              <a:rPr lang="en-US" baseline="30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th</a:t>
            </a:r>
            <a:r>
              <a:rPr lang="en-US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June 2022</a:t>
            </a:r>
          </a:p>
          <a:p>
            <a:pPr algn="ctr"/>
            <a:r>
              <a:rPr lang="en-US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Contact: j.xie20@imperial.ac.uk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51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457E3-5F66-4CAC-A4A8-0DA0E239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7CEB66-9ED7-4E1B-881D-618623E27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6" b="977"/>
          <a:stretch/>
        </p:blipFill>
        <p:spPr>
          <a:xfrm>
            <a:off x="6467427" y="2580463"/>
            <a:ext cx="5418608" cy="3578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499EFA-A8E0-41BF-9AA7-EDD19E9EF4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151"/>
          <a:stretch/>
        </p:blipFill>
        <p:spPr>
          <a:xfrm>
            <a:off x="838200" y="2029635"/>
            <a:ext cx="4372685" cy="15543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E00F15-E873-4053-B708-BA4DA956892B}"/>
              </a:ext>
            </a:extLst>
          </p:cNvPr>
          <p:cNvSpPr txBox="1"/>
          <p:nvPr/>
        </p:nvSpPr>
        <p:spPr>
          <a:xfrm>
            <a:off x="5205790" y="2206669"/>
            <a:ext cx="1298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Segoe UI" panose="020B0502040204020203" pitchFamily="34" charset="0"/>
                <a:cs typeface="Segoe UI" panose="020B0502040204020203" pitchFamily="34" charset="0"/>
              </a:rPr>
              <a:t>(Figure source: IRENA 2019)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F6F902-EFB1-4DBC-A70B-4979E3FA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104"/>
            <a:ext cx="10515600" cy="1325563"/>
          </a:xfrm>
        </p:spPr>
        <p:txBody>
          <a:bodyPr/>
          <a:lstStyle/>
          <a:p>
            <a:r>
              <a:rPr lang="en-GB" dirty="0"/>
              <a:t>Women in energy and 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CBC60-C8AB-47EB-810B-87F9EA3EBD1D}"/>
              </a:ext>
            </a:extLst>
          </p:cNvPr>
          <p:cNvSpPr txBox="1"/>
          <p:nvPr/>
        </p:nvSpPr>
        <p:spPr>
          <a:xfrm>
            <a:off x="6654889" y="191260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Percentage of women workers in science, technology, engineering, and math (STEM)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ADCBC1-DFF4-4912-B3DF-DE026D352316}"/>
              </a:ext>
            </a:extLst>
          </p:cNvPr>
          <p:cNvSpPr txBox="1"/>
          <p:nvPr/>
        </p:nvSpPr>
        <p:spPr>
          <a:xfrm>
            <a:off x="6654889" y="2528983"/>
            <a:ext cx="311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Segoe UI" panose="020B0502040204020203" pitchFamily="34" charset="0"/>
                <a:cs typeface="Segoe UI" panose="020B0502040204020203" pitchFamily="34" charset="0"/>
              </a:rPr>
              <a:t>(Figure source: US </a:t>
            </a:r>
            <a:r>
              <a:rPr lang="en-GB" i="1" dirty="0" err="1">
                <a:latin typeface="Segoe UI" panose="020B0502040204020203" pitchFamily="34" charset="0"/>
                <a:cs typeface="Segoe UI" panose="020B0502040204020203" pitchFamily="34" charset="0"/>
              </a:rPr>
              <a:t>DoL</a:t>
            </a:r>
            <a:r>
              <a:rPr lang="en-GB" i="1" dirty="0">
                <a:latin typeface="Segoe UI" panose="020B0502040204020203" pitchFamily="34" charset="0"/>
                <a:cs typeface="Segoe UI" panose="020B0502040204020203" pitchFamily="34" charset="0"/>
              </a:rPr>
              <a:t> 2019)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8604D-8A0E-4372-ABA8-1F363AD6B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574596"/>
            <a:ext cx="5418609" cy="26276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68A77E-E4EC-441E-B4B2-DB508A32E507}"/>
              </a:ext>
            </a:extLst>
          </p:cNvPr>
          <p:cNvSpPr txBox="1"/>
          <p:nvPr/>
        </p:nvSpPr>
        <p:spPr>
          <a:xfrm>
            <a:off x="3660307" y="243171"/>
            <a:ext cx="8126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 | Questions | </a:t>
            </a:r>
            <a:r>
              <a:rPr lang="en-GB" sz="2000" b="1" dirty="0">
                <a:solidFill>
                  <a:srgbClr val="144D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Distribution</a:t>
            </a:r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 Recognition | Path Forward</a:t>
            </a:r>
          </a:p>
        </p:txBody>
      </p:sp>
    </p:spTree>
    <p:extLst>
      <p:ext uri="{BB962C8B-B14F-4D97-AF65-F5344CB8AC3E}">
        <p14:creationId xmlns:p14="http://schemas.microsoft.com/office/powerpoint/2010/main" val="361596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1E5B360-BB99-418B-A21D-084F1BB24ECE}"/>
              </a:ext>
            </a:extLst>
          </p:cNvPr>
          <p:cNvSpPr/>
          <p:nvPr/>
        </p:nvSpPr>
        <p:spPr>
          <a:xfrm>
            <a:off x="6087805" y="2184666"/>
            <a:ext cx="2559006" cy="3903613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4BF7E9D5-8DB4-450C-9983-E2FAD631A74C}"/>
              </a:ext>
            </a:extLst>
          </p:cNvPr>
          <p:cNvSpPr/>
          <p:nvPr/>
        </p:nvSpPr>
        <p:spPr>
          <a:xfrm rot="16200000">
            <a:off x="6900670" y="1593895"/>
            <a:ext cx="923329" cy="2568954"/>
          </a:xfrm>
          <a:prstGeom prst="triangle">
            <a:avLst/>
          </a:prstGeom>
          <a:solidFill>
            <a:schemeClr val="accent4">
              <a:lumMod val="60000"/>
              <a:lumOff val="40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50AE56-0981-4A57-9EFE-A82FB4F7993B}"/>
              </a:ext>
            </a:extLst>
          </p:cNvPr>
          <p:cNvSpPr/>
          <p:nvPr/>
        </p:nvSpPr>
        <p:spPr>
          <a:xfrm>
            <a:off x="1098644" y="2184665"/>
            <a:ext cx="2502031" cy="3903613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C21B255-6D0A-4FD9-BE46-3B056A023F9A}"/>
              </a:ext>
            </a:extLst>
          </p:cNvPr>
          <p:cNvSpPr/>
          <p:nvPr/>
        </p:nvSpPr>
        <p:spPr>
          <a:xfrm rot="16200000">
            <a:off x="4211496" y="2594852"/>
            <a:ext cx="1200473" cy="2568955"/>
          </a:xfrm>
          <a:prstGeom prst="triangle">
            <a:avLst/>
          </a:prstGeom>
          <a:solidFill>
            <a:schemeClr val="accent6">
              <a:lumMod val="60000"/>
              <a:lumOff val="40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2DDBC62-432D-491C-8665-C47512E47FE8}"/>
              </a:ext>
            </a:extLst>
          </p:cNvPr>
          <p:cNvSpPr/>
          <p:nvPr/>
        </p:nvSpPr>
        <p:spPr>
          <a:xfrm rot="16200000">
            <a:off x="4350068" y="2043420"/>
            <a:ext cx="923329" cy="2568954"/>
          </a:xfrm>
          <a:prstGeom prst="triangle">
            <a:avLst/>
          </a:prstGeom>
          <a:solidFill>
            <a:schemeClr val="accent6">
              <a:lumMod val="60000"/>
              <a:lumOff val="40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D2EBBAB-9292-4C51-BD94-62ADAEFB870A}"/>
              </a:ext>
            </a:extLst>
          </p:cNvPr>
          <p:cNvSpPr/>
          <p:nvPr/>
        </p:nvSpPr>
        <p:spPr>
          <a:xfrm rot="16200000">
            <a:off x="1825950" y="3334657"/>
            <a:ext cx="959005" cy="2592986"/>
          </a:xfrm>
          <a:prstGeom prst="triangl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87919FC-AD0B-45F2-B824-5B3B4E8A43AC}"/>
              </a:ext>
            </a:extLst>
          </p:cNvPr>
          <p:cNvSpPr/>
          <p:nvPr/>
        </p:nvSpPr>
        <p:spPr>
          <a:xfrm rot="16200000">
            <a:off x="1931425" y="2964064"/>
            <a:ext cx="760071" cy="2580970"/>
          </a:xfrm>
          <a:prstGeom prst="triangl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FEB1D5A-906F-4DFD-868B-9101F25C19DC}"/>
              </a:ext>
            </a:extLst>
          </p:cNvPr>
          <p:cNvSpPr/>
          <p:nvPr/>
        </p:nvSpPr>
        <p:spPr>
          <a:xfrm rot="16200000">
            <a:off x="1994854" y="2312510"/>
            <a:ext cx="621195" cy="2592985"/>
          </a:xfrm>
          <a:prstGeom prst="triangl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8CC7E-C6E1-4301-866D-85F9D917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10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8FD462-27D7-4FBE-911F-12F6311C5F55}"/>
              </a:ext>
            </a:extLst>
          </p:cNvPr>
          <p:cNvSpPr/>
          <p:nvPr/>
        </p:nvSpPr>
        <p:spPr>
          <a:xfrm>
            <a:off x="951987" y="3482745"/>
            <a:ext cx="284356" cy="2843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9F8D67-A289-4260-A7AF-A74F9869F4FF}"/>
              </a:ext>
            </a:extLst>
          </p:cNvPr>
          <p:cNvSpPr/>
          <p:nvPr/>
        </p:nvSpPr>
        <p:spPr>
          <a:xfrm>
            <a:off x="959074" y="4112697"/>
            <a:ext cx="284356" cy="2843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641C2D-DB0D-4130-BA3C-D49566361A9E}"/>
              </a:ext>
            </a:extLst>
          </p:cNvPr>
          <p:cNvSpPr/>
          <p:nvPr/>
        </p:nvSpPr>
        <p:spPr>
          <a:xfrm>
            <a:off x="959074" y="4495709"/>
            <a:ext cx="284356" cy="2843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5CA449-DF88-4F19-B4E3-1F149571D23A}"/>
              </a:ext>
            </a:extLst>
          </p:cNvPr>
          <p:cNvSpPr txBox="1"/>
          <p:nvPr/>
        </p:nvSpPr>
        <p:spPr>
          <a:xfrm>
            <a:off x="1499876" y="5295935"/>
            <a:ext cx="1611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Power Sector</a:t>
            </a:r>
          </a:p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D29501-2E56-4C15-AEAA-79885F468859}"/>
              </a:ext>
            </a:extLst>
          </p:cNvPr>
          <p:cNvSpPr txBox="1"/>
          <p:nvPr/>
        </p:nvSpPr>
        <p:spPr>
          <a:xfrm>
            <a:off x="211870" y="3440257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BAU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40A732-FC18-4DAA-AE9C-76EFB81A2B2D}"/>
              </a:ext>
            </a:extLst>
          </p:cNvPr>
          <p:cNvSpPr txBox="1"/>
          <p:nvPr/>
        </p:nvSpPr>
        <p:spPr>
          <a:xfrm>
            <a:off x="124492" y="404232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NZ50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215730-7C8F-4B31-9F1B-7C85810425C0}"/>
              </a:ext>
            </a:extLst>
          </p:cNvPr>
          <p:cNvSpPr txBox="1"/>
          <p:nvPr/>
        </p:nvSpPr>
        <p:spPr>
          <a:xfrm>
            <a:off x="124492" y="4436315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NZ35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997F895-0420-4640-AA03-D397ACC3ECE9}"/>
              </a:ext>
            </a:extLst>
          </p:cNvPr>
          <p:cNvSpPr/>
          <p:nvPr/>
        </p:nvSpPr>
        <p:spPr>
          <a:xfrm>
            <a:off x="3425813" y="3720475"/>
            <a:ext cx="284356" cy="2843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6F9929-9D8B-4FF7-94CE-EBD014BB7A88}"/>
              </a:ext>
            </a:extLst>
          </p:cNvPr>
          <p:cNvSpPr/>
          <p:nvPr/>
        </p:nvSpPr>
        <p:spPr>
          <a:xfrm>
            <a:off x="3430495" y="3182657"/>
            <a:ext cx="284356" cy="2843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F45392-15CB-4F0E-99AA-DA622F71F232}"/>
              </a:ext>
            </a:extLst>
          </p:cNvPr>
          <p:cNvSpPr txBox="1"/>
          <p:nvPr/>
        </p:nvSpPr>
        <p:spPr>
          <a:xfrm>
            <a:off x="3616115" y="5280277"/>
            <a:ext cx="2520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Labour Impact </a:t>
            </a:r>
          </a:p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435504-7F69-4A7E-BED3-D66DA179E726}"/>
              </a:ext>
            </a:extLst>
          </p:cNvPr>
          <p:cNvSpPr/>
          <p:nvPr/>
        </p:nvSpPr>
        <p:spPr>
          <a:xfrm>
            <a:off x="5944536" y="2735300"/>
            <a:ext cx="284356" cy="2843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8F9BB9D-49BC-4C55-AE63-C39D8ACB1E97}"/>
              </a:ext>
            </a:extLst>
          </p:cNvPr>
          <p:cNvSpPr/>
          <p:nvPr/>
        </p:nvSpPr>
        <p:spPr>
          <a:xfrm rot="16200000">
            <a:off x="7124819" y="3176212"/>
            <a:ext cx="474735" cy="2568954"/>
          </a:xfrm>
          <a:prstGeom prst="triangle">
            <a:avLst/>
          </a:prstGeom>
          <a:solidFill>
            <a:schemeClr val="accent4">
              <a:lumMod val="60000"/>
              <a:lumOff val="40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E130ABE-72CD-4973-AF68-CB7336A57D87}"/>
              </a:ext>
            </a:extLst>
          </p:cNvPr>
          <p:cNvSpPr/>
          <p:nvPr/>
        </p:nvSpPr>
        <p:spPr>
          <a:xfrm>
            <a:off x="3425812" y="3504889"/>
            <a:ext cx="284356" cy="2843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514B5072-27A0-4ED4-BA9E-54323971888D}"/>
              </a:ext>
            </a:extLst>
          </p:cNvPr>
          <p:cNvSpPr/>
          <p:nvPr/>
        </p:nvSpPr>
        <p:spPr>
          <a:xfrm rot="16200000">
            <a:off x="4499423" y="2374508"/>
            <a:ext cx="612264" cy="2568955"/>
          </a:xfrm>
          <a:prstGeom prst="triangle">
            <a:avLst/>
          </a:prstGeom>
          <a:solidFill>
            <a:schemeClr val="accent6">
              <a:lumMod val="60000"/>
              <a:lumOff val="40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278773BB-9889-46D2-8CBC-6A7F714DD3DC}"/>
              </a:ext>
            </a:extLst>
          </p:cNvPr>
          <p:cNvSpPr/>
          <p:nvPr/>
        </p:nvSpPr>
        <p:spPr>
          <a:xfrm rot="16200000">
            <a:off x="6903582" y="1942676"/>
            <a:ext cx="923329" cy="2568954"/>
          </a:xfrm>
          <a:prstGeom prst="triangle">
            <a:avLst/>
          </a:prstGeom>
          <a:solidFill>
            <a:schemeClr val="accent4">
              <a:lumMod val="60000"/>
              <a:lumOff val="40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9F24DEE1-D5D1-41BB-A59C-3E94ED56F0CE}"/>
              </a:ext>
            </a:extLst>
          </p:cNvPr>
          <p:cNvSpPr/>
          <p:nvPr/>
        </p:nvSpPr>
        <p:spPr>
          <a:xfrm rot="16200000">
            <a:off x="6861298" y="2151996"/>
            <a:ext cx="1013604" cy="2568954"/>
          </a:xfrm>
          <a:prstGeom prst="triangle">
            <a:avLst/>
          </a:prstGeom>
          <a:solidFill>
            <a:schemeClr val="accent4">
              <a:lumMod val="60000"/>
              <a:lumOff val="40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361D4AA9-9223-44B8-B43A-0594CC71E90B}"/>
              </a:ext>
            </a:extLst>
          </p:cNvPr>
          <p:cNvSpPr/>
          <p:nvPr/>
        </p:nvSpPr>
        <p:spPr>
          <a:xfrm rot="16200000">
            <a:off x="6899399" y="2629432"/>
            <a:ext cx="923329" cy="2568954"/>
          </a:xfrm>
          <a:prstGeom prst="triangle">
            <a:avLst/>
          </a:prstGeom>
          <a:solidFill>
            <a:schemeClr val="accent4">
              <a:lumMod val="60000"/>
              <a:lumOff val="40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6159EFD-4015-490E-8BDF-ED283B211769}"/>
              </a:ext>
            </a:extLst>
          </p:cNvPr>
          <p:cNvSpPr/>
          <p:nvPr/>
        </p:nvSpPr>
        <p:spPr>
          <a:xfrm>
            <a:off x="5945625" y="3081079"/>
            <a:ext cx="284356" cy="2843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644A634-EC96-4736-B85D-3BF1DE6AFC9C}"/>
              </a:ext>
            </a:extLst>
          </p:cNvPr>
          <p:cNvSpPr/>
          <p:nvPr/>
        </p:nvSpPr>
        <p:spPr>
          <a:xfrm>
            <a:off x="5948537" y="3306543"/>
            <a:ext cx="284356" cy="2843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89BA66B-BCED-4475-BBCF-DA5D80B68170}"/>
              </a:ext>
            </a:extLst>
          </p:cNvPr>
          <p:cNvSpPr/>
          <p:nvPr/>
        </p:nvSpPr>
        <p:spPr>
          <a:xfrm>
            <a:off x="5947856" y="3797407"/>
            <a:ext cx="284356" cy="2843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8950A42-BBE4-40A5-AAA6-A3B27F1172B6}"/>
              </a:ext>
            </a:extLst>
          </p:cNvPr>
          <p:cNvSpPr/>
          <p:nvPr/>
        </p:nvSpPr>
        <p:spPr>
          <a:xfrm>
            <a:off x="5948537" y="4311552"/>
            <a:ext cx="284356" cy="2843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5522B0-43DB-491A-AB87-E6FF3E5AC3BF}"/>
              </a:ext>
            </a:extLst>
          </p:cNvPr>
          <p:cNvSpPr txBox="1"/>
          <p:nvPr/>
        </p:nvSpPr>
        <p:spPr>
          <a:xfrm>
            <a:off x="6136556" y="5276913"/>
            <a:ext cx="2438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Distributional Impact</a:t>
            </a:r>
          </a:p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44C48F-77F4-4D3D-A20E-2CFBC103E89E}"/>
              </a:ext>
            </a:extLst>
          </p:cNvPr>
          <p:cNvSpPr/>
          <p:nvPr/>
        </p:nvSpPr>
        <p:spPr>
          <a:xfrm>
            <a:off x="8498111" y="2421898"/>
            <a:ext cx="284356" cy="2276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319499A-F54C-47B8-8181-E031809945D5}"/>
              </a:ext>
            </a:extLst>
          </p:cNvPr>
          <p:cNvSpPr/>
          <p:nvPr/>
        </p:nvSpPr>
        <p:spPr>
          <a:xfrm>
            <a:off x="8497652" y="2283270"/>
            <a:ext cx="284356" cy="2843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80BE2B6-F318-4E42-8089-7F4C552E62CE}"/>
              </a:ext>
            </a:extLst>
          </p:cNvPr>
          <p:cNvSpPr/>
          <p:nvPr/>
        </p:nvSpPr>
        <p:spPr>
          <a:xfrm>
            <a:off x="8493345" y="4562109"/>
            <a:ext cx="284356" cy="2843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73D6DBA-6124-4BF2-BD36-DB533F83E448}"/>
              </a:ext>
            </a:extLst>
          </p:cNvPr>
          <p:cNvGrpSpPr/>
          <p:nvPr/>
        </p:nvGrpSpPr>
        <p:grpSpPr>
          <a:xfrm>
            <a:off x="9124008" y="4253855"/>
            <a:ext cx="3320559" cy="1834424"/>
            <a:chOff x="9165283" y="4237980"/>
            <a:chExt cx="3320559" cy="18344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2DB64C-32B4-48FD-A7FB-E285FA853834}"/>
                </a:ext>
              </a:extLst>
            </p:cNvPr>
            <p:cNvSpPr txBox="1"/>
            <p:nvPr/>
          </p:nvSpPr>
          <p:spPr>
            <a:xfrm>
              <a:off x="9449639" y="4237980"/>
              <a:ext cx="30362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Segoe UI" panose="020B0502040204020203" pitchFamily="34" charset="0"/>
                  <a:cs typeface="Segoe UI" panose="020B0502040204020203" pitchFamily="34" charset="0"/>
                </a:rPr>
                <a:t>Emission reduction </a:t>
              </a:r>
            </a:p>
            <a:p>
              <a:r>
                <a:rPr lang="en-GB" dirty="0">
                  <a:latin typeface="Segoe UI" panose="020B0502040204020203" pitchFamily="34" charset="0"/>
                  <a:cs typeface="Segoe UI" panose="020B0502040204020203" pitchFamily="34" charset="0"/>
                </a:rPr>
                <a:t>scenarios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4BB357-DEC7-403E-A933-7A317D7388C9}"/>
                </a:ext>
              </a:extLst>
            </p:cNvPr>
            <p:cNvSpPr txBox="1"/>
            <p:nvPr/>
          </p:nvSpPr>
          <p:spPr>
            <a:xfrm>
              <a:off x="9449639" y="4891639"/>
              <a:ext cx="229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Segoe UI" panose="020B0502040204020203" pitchFamily="34" charset="0"/>
                  <a:cs typeface="Segoe UI" panose="020B0502040204020203" pitchFamily="34" charset="0"/>
                </a:rPr>
                <a:t>Technology portfolio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DD9F819-FEE3-435D-A125-DC900D218C13}"/>
                </a:ext>
              </a:extLst>
            </p:cNvPr>
            <p:cNvSpPr/>
            <p:nvPr/>
          </p:nvSpPr>
          <p:spPr>
            <a:xfrm>
              <a:off x="9165283" y="4293631"/>
              <a:ext cx="284356" cy="2843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7D0C357-178A-45C9-83E6-1BE853526D07}"/>
                </a:ext>
              </a:extLst>
            </p:cNvPr>
            <p:cNvSpPr/>
            <p:nvPr/>
          </p:nvSpPr>
          <p:spPr>
            <a:xfrm>
              <a:off x="9166981" y="4934127"/>
              <a:ext cx="284356" cy="28435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2711FEF-54C5-44E7-8E0D-992DC9F6DB7D}"/>
                </a:ext>
              </a:extLst>
            </p:cNvPr>
            <p:cNvSpPr/>
            <p:nvPr/>
          </p:nvSpPr>
          <p:spPr>
            <a:xfrm>
              <a:off x="9165283" y="5347455"/>
              <a:ext cx="284356" cy="28435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56BA7A-A20D-4A55-8B7C-5C34B543CBBB}"/>
                </a:ext>
              </a:extLst>
            </p:cNvPr>
            <p:cNvSpPr txBox="1"/>
            <p:nvPr/>
          </p:nvSpPr>
          <p:spPr>
            <a:xfrm>
              <a:off x="9449639" y="5304907"/>
              <a:ext cx="1645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Segoe UI" panose="020B0502040204020203" pitchFamily="34" charset="0"/>
                  <a:cs typeface="Segoe UI" panose="020B0502040204020203" pitchFamily="34" charset="0"/>
                </a:rPr>
                <a:t>Labour impact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3CFCFA6-DA2A-4524-A5E0-248A5CE3D4A4}"/>
                </a:ext>
              </a:extLst>
            </p:cNvPr>
            <p:cNvSpPr/>
            <p:nvPr/>
          </p:nvSpPr>
          <p:spPr>
            <a:xfrm>
              <a:off x="9165283" y="5742541"/>
              <a:ext cx="284356" cy="28435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779B1A6-45C8-426B-90BA-6C6965B34830}"/>
                </a:ext>
              </a:extLst>
            </p:cNvPr>
            <p:cNvSpPr txBox="1"/>
            <p:nvPr/>
          </p:nvSpPr>
          <p:spPr>
            <a:xfrm>
              <a:off x="9455871" y="5703072"/>
              <a:ext cx="2307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Segoe UI" panose="020B0502040204020203" pitchFamily="34" charset="0"/>
                  <a:cs typeface="Segoe UI" panose="020B0502040204020203" pitchFamily="34" charset="0"/>
                </a:rPr>
                <a:t>Distributional impact</a:t>
              </a:r>
            </a:p>
          </p:txBody>
        </p:sp>
      </p:grpSp>
      <p:pic>
        <p:nvPicPr>
          <p:cNvPr id="56" name="Graphic 55" descr="Gender with solid fill">
            <a:extLst>
              <a:ext uri="{FF2B5EF4-FFF2-40B4-BE49-F238E27FC236}">
                <a16:creationId xmlns:a16="http://schemas.microsoft.com/office/drawing/2014/main" id="{D2246EE4-3681-46F9-B9CA-AB66226E3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0753" y="3230765"/>
            <a:ext cx="532967" cy="532967"/>
          </a:xfrm>
          <a:prstGeom prst="rect">
            <a:avLst/>
          </a:prstGeom>
        </p:spPr>
      </p:pic>
      <p:pic>
        <p:nvPicPr>
          <p:cNvPr id="57" name="Graphic 56" descr="Briefcase with solid fill">
            <a:extLst>
              <a:ext uri="{FF2B5EF4-FFF2-40B4-BE49-F238E27FC236}">
                <a16:creationId xmlns:a16="http://schemas.microsoft.com/office/drawing/2014/main" id="{041E7F60-1B50-4C86-A2E7-6BC0FF91B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82067" y="3301105"/>
            <a:ext cx="615794" cy="615794"/>
          </a:xfrm>
          <a:prstGeom prst="rect">
            <a:avLst/>
          </a:prstGeom>
        </p:spPr>
      </p:pic>
      <p:pic>
        <p:nvPicPr>
          <p:cNvPr id="58" name="Graphic 57" descr="Battery charging with solid fill">
            <a:extLst>
              <a:ext uri="{FF2B5EF4-FFF2-40B4-BE49-F238E27FC236}">
                <a16:creationId xmlns:a16="http://schemas.microsoft.com/office/drawing/2014/main" id="{860427DE-6733-4ED3-8709-E503B0DE3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6483" y="3849737"/>
            <a:ext cx="615794" cy="615794"/>
          </a:xfrm>
          <a:prstGeom prst="rect">
            <a:avLst/>
          </a:prstGeom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C247D6C7-6B89-4470-988A-48BCAA07B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104"/>
            <a:ext cx="10515600" cy="1325563"/>
          </a:xfrm>
        </p:spPr>
        <p:txBody>
          <a:bodyPr/>
          <a:lstStyle/>
          <a:p>
            <a:r>
              <a:rPr lang="en-GB" dirty="0"/>
              <a:t>Uncertainties in distributional impacts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697226B-6CCB-4EAF-BFFB-CC530A86F972}"/>
              </a:ext>
            </a:extLst>
          </p:cNvPr>
          <p:cNvSpPr txBox="1"/>
          <p:nvPr/>
        </p:nvSpPr>
        <p:spPr>
          <a:xfrm>
            <a:off x="3660307" y="243171"/>
            <a:ext cx="8126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 | Questions | </a:t>
            </a:r>
            <a:r>
              <a:rPr lang="en-GB" sz="2000" b="1" dirty="0">
                <a:solidFill>
                  <a:srgbClr val="144D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Distribution</a:t>
            </a:r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 Recognition | Path Forward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DE9876-5FAF-4261-A0F1-84A367B2D5E7}"/>
              </a:ext>
            </a:extLst>
          </p:cNvPr>
          <p:cNvSpPr txBox="1"/>
          <p:nvPr/>
        </p:nvSpPr>
        <p:spPr>
          <a:xfrm>
            <a:off x="9124821" y="3365435"/>
            <a:ext cx="243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Segoe UI" panose="020B0502040204020203" pitchFamily="34" charset="0"/>
                <a:cs typeface="Segoe UI" panose="020B0502040204020203" pitchFamily="34" charset="0"/>
              </a:rPr>
              <a:t>(Framework adapted from Rogelj 2013)</a:t>
            </a:r>
          </a:p>
        </p:txBody>
      </p:sp>
    </p:spTree>
    <p:extLst>
      <p:ext uri="{BB962C8B-B14F-4D97-AF65-F5344CB8AC3E}">
        <p14:creationId xmlns:p14="http://schemas.microsoft.com/office/powerpoint/2010/main" val="50749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6117C8-A025-4AE7-A544-C1197B8B5F9B}"/>
              </a:ext>
            </a:extLst>
          </p:cNvPr>
          <p:cNvSpPr txBox="1"/>
          <p:nvPr/>
        </p:nvSpPr>
        <p:spPr>
          <a:xfrm>
            <a:off x="7454736" y="2104805"/>
            <a:ext cx="37454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Regional Energy Deployment System (</a:t>
            </a:r>
            <a:r>
              <a:rPr lang="en-GB" b="1" dirty="0" err="1">
                <a:latin typeface="Segoe UI" panose="020B0502040204020203" pitchFamily="34" charset="0"/>
                <a:cs typeface="Segoe UI" panose="020B0502040204020203" pitchFamily="34" charset="0"/>
              </a:rPr>
              <a:t>ReEDS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) model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National Renewable Energy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Supply (min cost) and demand (max utilities) equilibrium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143 Balancing Areas in the US</a:t>
            </a: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Global Change Analysis Model (GCAM)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Pacific Northwest National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Global integrated assessment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US state-level details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FFC41ED-C17F-4B72-A621-D7D8CC320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49" y="2057667"/>
            <a:ext cx="5843702" cy="38142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45668-7E83-492A-B6DB-E1F41734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11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EFCA69-7676-49EF-BCCA-F334578AD0DE}"/>
              </a:ext>
            </a:extLst>
          </p:cNvPr>
          <p:cNvSpPr txBox="1"/>
          <p:nvPr/>
        </p:nvSpPr>
        <p:spPr>
          <a:xfrm rot="685889">
            <a:off x="3938375" y="3095074"/>
            <a:ext cx="648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2"/>
                </a:solidFill>
              </a:rPr>
              <a:t>GCAM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A008A1-898B-40AD-9125-4801CDBA8E29}"/>
              </a:ext>
            </a:extLst>
          </p:cNvPr>
          <p:cNvSpPr txBox="1"/>
          <p:nvPr/>
        </p:nvSpPr>
        <p:spPr>
          <a:xfrm>
            <a:off x="5003862" y="3624348"/>
            <a:ext cx="97161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High RE Cost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6E5032-E663-448F-9244-16E98B91197F}"/>
              </a:ext>
            </a:extLst>
          </p:cNvPr>
          <p:cNvSpPr txBox="1"/>
          <p:nvPr/>
        </p:nvSpPr>
        <p:spPr>
          <a:xfrm>
            <a:off x="5003862" y="4654202"/>
            <a:ext cx="9437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Low RE Cost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76C3ADD3-A8B5-42D3-8F0B-5EEBCDDE3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104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    Uncertainties in the power sector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460F4-869E-4F37-A409-2635F8D938C1}"/>
              </a:ext>
            </a:extLst>
          </p:cNvPr>
          <p:cNvSpPr txBox="1"/>
          <p:nvPr/>
        </p:nvSpPr>
        <p:spPr>
          <a:xfrm rot="1807880">
            <a:off x="4226382" y="4865680"/>
            <a:ext cx="5808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GCAM</a:t>
            </a:r>
          </a:p>
        </p:txBody>
      </p:sp>
      <p:pic>
        <p:nvPicPr>
          <p:cNvPr id="14" name="Graphic 13" descr="Battery charging with solid fill">
            <a:extLst>
              <a:ext uri="{FF2B5EF4-FFF2-40B4-BE49-F238E27FC236}">
                <a16:creationId xmlns:a16="http://schemas.microsoft.com/office/drawing/2014/main" id="{8B6E91BE-1B7C-45B0-8FD4-A579CEFB6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213988"/>
            <a:ext cx="615794" cy="615794"/>
          </a:xfrm>
          <a:prstGeom prst="rect">
            <a:avLst/>
          </a:prstGeom>
        </p:spPr>
      </p:pic>
      <p:sp>
        <p:nvSpPr>
          <p:cNvPr id="2" name="Right Bracket 1">
            <a:extLst>
              <a:ext uri="{FF2B5EF4-FFF2-40B4-BE49-F238E27FC236}">
                <a16:creationId xmlns:a16="http://schemas.microsoft.com/office/drawing/2014/main" id="{1020F4FD-F788-4FB9-9A0A-06E0485358FF}"/>
              </a:ext>
            </a:extLst>
          </p:cNvPr>
          <p:cNvSpPr/>
          <p:nvPr/>
        </p:nvSpPr>
        <p:spPr>
          <a:xfrm>
            <a:off x="5975475" y="3624348"/>
            <a:ext cx="166384" cy="1325563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ReEDS logo">
            <a:extLst>
              <a:ext uri="{FF2B5EF4-FFF2-40B4-BE49-F238E27FC236}">
                <a16:creationId xmlns:a16="http://schemas.microsoft.com/office/drawing/2014/main" id="{F809DA96-4823-42CF-B153-EAD212CED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86" y="2196288"/>
            <a:ext cx="581214" cy="5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CAM v5.1: Representing the Linkages between Energy, Water, Land, Climate,  and Economic Systems | PNNL">
            <a:extLst>
              <a:ext uri="{FF2B5EF4-FFF2-40B4-BE49-F238E27FC236}">
                <a16:creationId xmlns:a16="http://schemas.microsoft.com/office/drawing/2014/main" id="{EF632D25-FDDC-4E0D-9E65-968673115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100" y="4105106"/>
            <a:ext cx="780289" cy="6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7A7945-6DAF-41CE-866F-F76A1820BB73}"/>
              </a:ext>
            </a:extLst>
          </p:cNvPr>
          <p:cNvSpPr txBox="1"/>
          <p:nvPr/>
        </p:nvSpPr>
        <p:spPr>
          <a:xfrm>
            <a:off x="3660307" y="243171"/>
            <a:ext cx="8126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 | Questions | </a:t>
            </a:r>
            <a:r>
              <a:rPr lang="en-GB" sz="2000" b="1" dirty="0">
                <a:solidFill>
                  <a:srgbClr val="144D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Distribution</a:t>
            </a:r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 Recognition | Path Forward</a:t>
            </a:r>
          </a:p>
        </p:txBody>
      </p:sp>
    </p:spTree>
    <p:extLst>
      <p:ext uri="{BB962C8B-B14F-4D97-AF65-F5344CB8AC3E}">
        <p14:creationId xmlns:p14="http://schemas.microsoft.com/office/powerpoint/2010/main" val="3929982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645563-FC34-4839-9C94-4DD2DB5ACDE8}"/>
              </a:ext>
            </a:extLst>
          </p:cNvPr>
          <p:cNvSpPr txBox="1">
            <a:spLocks/>
          </p:cNvSpPr>
          <p:nvPr/>
        </p:nvSpPr>
        <p:spPr>
          <a:xfrm>
            <a:off x="838200" y="8591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     </a:t>
            </a:r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Business as usual, unusual for women 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" name="Graphic 13" descr="Gender with solid fill">
            <a:extLst>
              <a:ext uri="{FF2B5EF4-FFF2-40B4-BE49-F238E27FC236}">
                <a16:creationId xmlns:a16="http://schemas.microsoft.com/office/drawing/2014/main" id="{8777081A-5168-4303-A723-CCDD08B7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255401"/>
            <a:ext cx="532967" cy="5329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9B5CB-7678-451F-AB0F-633C343F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3C6C5-B303-4028-9D1D-DAFA61326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26518"/>
            <a:ext cx="10515600" cy="2604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D3F5CA-FA93-41A8-8AC3-D7B2377AD5EF}"/>
              </a:ext>
            </a:extLst>
          </p:cNvPr>
          <p:cNvSpPr txBox="1"/>
          <p:nvPr/>
        </p:nvSpPr>
        <p:spPr>
          <a:xfrm>
            <a:off x="838200" y="4780700"/>
            <a:ext cx="6324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Large variations across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The reduced use of coal and increased use of RE encourages employment in sectors with more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Construction related fields employ less women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30D0F-F37E-48EF-B385-EB7C64F93D98}"/>
              </a:ext>
            </a:extLst>
          </p:cNvPr>
          <p:cNvSpPr/>
          <p:nvPr/>
        </p:nvSpPr>
        <p:spPr>
          <a:xfrm>
            <a:off x="1793032" y="2203328"/>
            <a:ext cx="233266" cy="2107413"/>
          </a:xfrm>
          <a:prstGeom prst="rect">
            <a:avLst/>
          </a:prstGeom>
          <a:solidFill>
            <a:schemeClr val="bg2">
              <a:lumMod val="9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7DCC2C-7474-44A5-99A0-D7ADF3930C69}"/>
              </a:ext>
            </a:extLst>
          </p:cNvPr>
          <p:cNvSpPr/>
          <p:nvPr/>
        </p:nvSpPr>
        <p:spPr>
          <a:xfrm>
            <a:off x="4259424" y="2208358"/>
            <a:ext cx="233266" cy="2107413"/>
          </a:xfrm>
          <a:prstGeom prst="rect">
            <a:avLst/>
          </a:prstGeom>
          <a:solidFill>
            <a:schemeClr val="bg2">
              <a:lumMod val="9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80599-C8DB-43DB-9DCB-C58162B3B9D7}"/>
              </a:ext>
            </a:extLst>
          </p:cNvPr>
          <p:cNvSpPr/>
          <p:nvPr/>
        </p:nvSpPr>
        <p:spPr>
          <a:xfrm>
            <a:off x="7564014" y="2203327"/>
            <a:ext cx="233266" cy="2107413"/>
          </a:xfrm>
          <a:prstGeom prst="rect">
            <a:avLst/>
          </a:prstGeom>
          <a:solidFill>
            <a:schemeClr val="bg2">
              <a:lumMod val="9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561227-0E51-422A-94A9-90CC1BD652A6}"/>
              </a:ext>
            </a:extLst>
          </p:cNvPr>
          <p:cNvCxnSpPr/>
          <p:nvPr/>
        </p:nvCxnSpPr>
        <p:spPr>
          <a:xfrm>
            <a:off x="1380931" y="2995127"/>
            <a:ext cx="989977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970AC9-3F3C-43C3-84EF-34AB72AEC35C}"/>
              </a:ext>
            </a:extLst>
          </p:cNvPr>
          <p:cNvCxnSpPr/>
          <p:nvPr/>
        </p:nvCxnSpPr>
        <p:spPr>
          <a:xfrm>
            <a:off x="1380931" y="3278156"/>
            <a:ext cx="989977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F9FBBC-4103-4352-8F13-342B9C52E6A9}"/>
                  </a:ext>
                </a:extLst>
              </p:cNvPr>
              <p:cNvSpPr txBox="1"/>
              <p:nvPr/>
            </p:nvSpPr>
            <p:spPr>
              <a:xfrm>
                <a:off x="7162800" y="4780700"/>
                <a:ext cx="4216399" cy="875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𝐹𝑒𝑚𝑎𝑙𝑒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𝐸𝑚𝑝𝑙𝑜𝑦𝑚𝑒𝑛𝑡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𝐶h𝑎𝑛𝑔𝑒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𝑃𝑒𝑟𝑐𝑒𝑛𝑡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𝑓𝑒𝑚𝑎𝑙𝑒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,2050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𝑃𝑒𝑟𝑐𝑒𝑛𝑡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𝑓𝑒𝑚𝑎𝑙𝑒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,2022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F9FBBC-4103-4352-8F13-342B9C52E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780700"/>
                <a:ext cx="4216399" cy="875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753918F-8915-4F63-80A4-54F4CADA569D}"/>
              </a:ext>
            </a:extLst>
          </p:cNvPr>
          <p:cNvSpPr txBox="1"/>
          <p:nvPr/>
        </p:nvSpPr>
        <p:spPr>
          <a:xfrm>
            <a:off x="3660307" y="243171"/>
            <a:ext cx="8126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 | Questions | </a:t>
            </a:r>
            <a:r>
              <a:rPr lang="en-GB" sz="2000" b="1" dirty="0">
                <a:solidFill>
                  <a:srgbClr val="144D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Distribution</a:t>
            </a:r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 Recognition | Path Forward</a:t>
            </a:r>
          </a:p>
        </p:txBody>
      </p:sp>
    </p:spTree>
    <p:extLst>
      <p:ext uri="{BB962C8B-B14F-4D97-AF65-F5344CB8AC3E}">
        <p14:creationId xmlns:p14="http://schemas.microsoft.com/office/powerpoint/2010/main" val="103848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3B39-F512-429E-B3C3-3C0F0B15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05097-AE61-4904-B161-20818960F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86C00-C58C-4B5C-AAFA-75BD6283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D9778-63EC-449C-B2F2-51C997936D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FF3755-8D5D-440E-9AEE-7421FDD28A24}"/>
              </a:ext>
            </a:extLst>
          </p:cNvPr>
          <p:cNvSpPr txBox="1">
            <a:spLocks/>
          </p:cNvSpPr>
          <p:nvPr/>
        </p:nvSpPr>
        <p:spPr>
          <a:xfrm>
            <a:off x="838200" y="26552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3. Modelling local attitude-driven energy transitions  </a:t>
            </a:r>
          </a:p>
        </p:txBody>
      </p:sp>
    </p:spTree>
    <p:extLst>
      <p:ext uri="{BB962C8B-B14F-4D97-AF65-F5344CB8AC3E}">
        <p14:creationId xmlns:p14="http://schemas.microsoft.com/office/powerpoint/2010/main" val="54333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ED4F-C0E2-4667-AFF2-B99C3F82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there is a national carbon price…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6A71E-7726-42C2-BA75-65052894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BD69950-5D68-4F97-9F41-C1CCA4AD7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1" t="30400" r="33215" b="31064"/>
          <a:stretch/>
        </p:blipFill>
        <p:spPr>
          <a:xfrm>
            <a:off x="838200" y="2009600"/>
            <a:ext cx="5730286" cy="3577011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33688086-9E03-414C-B866-9360A87D1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5" t="32914" r="14778" b="35694"/>
          <a:stretch/>
        </p:blipFill>
        <p:spPr>
          <a:xfrm>
            <a:off x="6335725" y="2148680"/>
            <a:ext cx="1702498" cy="1955462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3B85B4A-EE3B-4BA5-84B1-DE6724249C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20"/>
          <a:stretch/>
        </p:blipFill>
        <p:spPr>
          <a:xfrm>
            <a:off x="8448796" y="4223379"/>
            <a:ext cx="2486311" cy="1955462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D0EA57-6B22-4AE9-8B7F-9BB1D3B6F90F}"/>
              </a:ext>
            </a:extLst>
          </p:cNvPr>
          <p:cNvSpPr/>
          <p:nvPr/>
        </p:nvSpPr>
        <p:spPr>
          <a:xfrm>
            <a:off x="9128901" y="4401017"/>
            <a:ext cx="1603868" cy="1419128"/>
          </a:xfrm>
          <a:custGeom>
            <a:avLst/>
            <a:gdLst>
              <a:gd name="connsiteX0" fmla="*/ 0 w 2425700"/>
              <a:gd name="connsiteY0" fmla="*/ 0 h 2146300"/>
              <a:gd name="connsiteX1" fmla="*/ 469900 w 2425700"/>
              <a:gd name="connsiteY1" fmla="*/ 342900 h 2146300"/>
              <a:gd name="connsiteX2" fmla="*/ 736600 w 2425700"/>
              <a:gd name="connsiteY2" fmla="*/ 596900 h 2146300"/>
              <a:gd name="connsiteX3" fmla="*/ 965200 w 2425700"/>
              <a:gd name="connsiteY3" fmla="*/ 812800 h 2146300"/>
              <a:gd name="connsiteX4" fmla="*/ 1206500 w 2425700"/>
              <a:gd name="connsiteY4" fmla="*/ 1143000 h 2146300"/>
              <a:gd name="connsiteX5" fmla="*/ 1295400 w 2425700"/>
              <a:gd name="connsiteY5" fmla="*/ 1358900 h 2146300"/>
              <a:gd name="connsiteX6" fmla="*/ 1574800 w 2425700"/>
              <a:gd name="connsiteY6" fmla="*/ 1663700 h 2146300"/>
              <a:gd name="connsiteX7" fmla="*/ 1879600 w 2425700"/>
              <a:gd name="connsiteY7" fmla="*/ 1879600 h 2146300"/>
              <a:gd name="connsiteX8" fmla="*/ 2260600 w 2425700"/>
              <a:gd name="connsiteY8" fmla="*/ 2057400 h 2146300"/>
              <a:gd name="connsiteX9" fmla="*/ 2425700 w 2425700"/>
              <a:gd name="connsiteY9" fmla="*/ 214630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5700" h="2146300">
                <a:moveTo>
                  <a:pt x="0" y="0"/>
                </a:moveTo>
                <a:cubicBezTo>
                  <a:pt x="173566" y="121708"/>
                  <a:pt x="347133" y="243417"/>
                  <a:pt x="469900" y="342900"/>
                </a:cubicBezTo>
                <a:cubicBezTo>
                  <a:pt x="592667" y="442383"/>
                  <a:pt x="654050" y="518583"/>
                  <a:pt x="736600" y="596900"/>
                </a:cubicBezTo>
                <a:cubicBezTo>
                  <a:pt x="819150" y="675217"/>
                  <a:pt x="886883" y="721783"/>
                  <a:pt x="965200" y="812800"/>
                </a:cubicBezTo>
                <a:cubicBezTo>
                  <a:pt x="1043517" y="903817"/>
                  <a:pt x="1151467" y="1051983"/>
                  <a:pt x="1206500" y="1143000"/>
                </a:cubicBezTo>
                <a:cubicBezTo>
                  <a:pt x="1261533" y="1234017"/>
                  <a:pt x="1234017" y="1272117"/>
                  <a:pt x="1295400" y="1358900"/>
                </a:cubicBezTo>
                <a:cubicBezTo>
                  <a:pt x="1356783" y="1445683"/>
                  <a:pt x="1477433" y="1576917"/>
                  <a:pt x="1574800" y="1663700"/>
                </a:cubicBezTo>
                <a:cubicBezTo>
                  <a:pt x="1672167" y="1750483"/>
                  <a:pt x="1765300" y="1813983"/>
                  <a:pt x="1879600" y="1879600"/>
                </a:cubicBezTo>
                <a:cubicBezTo>
                  <a:pt x="1993900" y="1945217"/>
                  <a:pt x="2169583" y="2012950"/>
                  <a:pt x="2260600" y="2057400"/>
                </a:cubicBezTo>
                <a:cubicBezTo>
                  <a:pt x="2351617" y="2101850"/>
                  <a:pt x="2388658" y="2124075"/>
                  <a:pt x="2425700" y="2146300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5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A96DB-175D-40D3-9547-7F2BD0530BB9}"/>
              </a:ext>
            </a:extLst>
          </p:cNvPr>
          <p:cNvSpPr txBox="1"/>
          <p:nvPr/>
        </p:nvSpPr>
        <p:spPr>
          <a:xfrm>
            <a:off x="10723454" y="5632123"/>
            <a:ext cx="441052" cy="26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9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1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D70275-0875-4EBA-98EF-68FCA84245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" r="41694"/>
          <a:stretch/>
        </p:blipFill>
        <p:spPr>
          <a:xfrm>
            <a:off x="8377767" y="2086883"/>
            <a:ext cx="2572281" cy="1955462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283083-F1FD-46DE-97AD-0C9A626ABEF0}"/>
              </a:ext>
            </a:extLst>
          </p:cNvPr>
          <p:cNvSpPr/>
          <p:nvPr/>
        </p:nvSpPr>
        <p:spPr>
          <a:xfrm>
            <a:off x="9124811" y="2436597"/>
            <a:ext cx="1613519" cy="554647"/>
          </a:xfrm>
          <a:custGeom>
            <a:avLst/>
            <a:gdLst>
              <a:gd name="connsiteX0" fmla="*/ 0 w 2438400"/>
              <a:gd name="connsiteY0" fmla="*/ 0 h 838200"/>
              <a:gd name="connsiteX1" fmla="*/ 698500 w 2438400"/>
              <a:gd name="connsiteY1" fmla="*/ 88900 h 838200"/>
              <a:gd name="connsiteX2" fmla="*/ 952500 w 2438400"/>
              <a:gd name="connsiteY2" fmla="*/ 241300 h 838200"/>
              <a:gd name="connsiteX3" fmla="*/ 1079500 w 2438400"/>
              <a:gd name="connsiteY3" fmla="*/ 304800 h 838200"/>
              <a:gd name="connsiteX4" fmla="*/ 1333500 w 2438400"/>
              <a:gd name="connsiteY4" fmla="*/ 444500 h 838200"/>
              <a:gd name="connsiteX5" fmla="*/ 1473200 w 2438400"/>
              <a:gd name="connsiteY5" fmla="*/ 571500 h 838200"/>
              <a:gd name="connsiteX6" fmla="*/ 1625600 w 2438400"/>
              <a:gd name="connsiteY6" fmla="*/ 673100 h 838200"/>
              <a:gd name="connsiteX7" fmla="*/ 1943100 w 2438400"/>
              <a:gd name="connsiteY7" fmla="*/ 787400 h 838200"/>
              <a:gd name="connsiteX8" fmla="*/ 2235200 w 2438400"/>
              <a:gd name="connsiteY8" fmla="*/ 812800 h 838200"/>
              <a:gd name="connsiteX9" fmla="*/ 2438400 w 2438400"/>
              <a:gd name="connsiteY9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838200">
                <a:moveTo>
                  <a:pt x="0" y="0"/>
                </a:moveTo>
                <a:cubicBezTo>
                  <a:pt x="269875" y="24341"/>
                  <a:pt x="539750" y="48683"/>
                  <a:pt x="698500" y="88900"/>
                </a:cubicBezTo>
                <a:cubicBezTo>
                  <a:pt x="857250" y="129117"/>
                  <a:pt x="889000" y="205317"/>
                  <a:pt x="952500" y="241300"/>
                </a:cubicBezTo>
                <a:cubicBezTo>
                  <a:pt x="1016000" y="277283"/>
                  <a:pt x="1016000" y="270933"/>
                  <a:pt x="1079500" y="304800"/>
                </a:cubicBezTo>
                <a:cubicBezTo>
                  <a:pt x="1143000" y="338667"/>
                  <a:pt x="1267883" y="400050"/>
                  <a:pt x="1333500" y="444500"/>
                </a:cubicBezTo>
                <a:cubicBezTo>
                  <a:pt x="1399117" y="488950"/>
                  <a:pt x="1424517" y="533400"/>
                  <a:pt x="1473200" y="571500"/>
                </a:cubicBezTo>
                <a:cubicBezTo>
                  <a:pt x="1521883" y="609600"/>
                  <a:pt x="1547283" y="637117"/>
                  <a:pt x="1625600" y="673100"/>
                </a:cubicBezTo>
                <a:cubicBezTo>
                  <a:pt x="1703917" y="709083"/>
                  <a:pt x="1841500" y="764117"/>
                  <a:pt x="1943100" y="787400"/>
                </a:cubicBezTo>
                <a:cubicBezTo>
                  <a:pt x="2044700" y="810683"/>
                  <a:pt x="2152650" y="804333"/>
                  <a:pt x="2235200" y="812800"/>
                </a:cubicBezTo>
                <a:cubicBezTo>
                  <a:pt x="2317750" y="821267"/>
                  <a:pt x="2378075" y="829733"/>
                  <a:pt x="2438400" y="838200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5">
              <a:solidFill>
                <a:schemeClr val="accent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1F5671-F1A3-4741-AAF7-22774362E39B}"/>
              </a:ext>
            </a:extLst>
          </p:cNvPr>
          <p:cNvSpPr txBox="1"/>
          <p:nvPr/>
        </p:nvSpPr>
        <p:spPr>
          <a:xfrm>
            <a:off x="10708688" y="2845653"/>
            <a:ext cx="441395" cy="379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9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998C5-DFA4-4B70-8127-FE6192A2E7D9}"/>
              </a:ext>
            </a:extLst>
          </p:cNvPr>
          <p:cNvSpPr txBox="1"/>
          <p:nvPr/>
        </p:nvSpPr>
        <p:spPr>
          <a:xfrm>
            <a:off x="1320220" y="3647222"/>
            <a:ext cx="460382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0C7AEB-32E2-4697-9A3F-9B8770031880}"/>
              </a:ext>
            </a:extLst>
          </p:cNvPr>
          <p:cNvSpPr txBox="1"/>
          <p:nvPr/>
        </p:nvSpPr>
        <p:spPr>
          <a:xfrm>
            <a:off x="3185160" y="2895337"/>
            <a:ext cx="450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SD</a:t>
            </a:r>
          </a:p>
        </p:txBody>
      </p:sp>
      <p:pic>
        <p:nvPicPr>
          <p:cNvPr id="22" name="Picture 2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5F31855-2CFF-4314-B3E2-66A5E32A70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7" r="1436"/>
          <a:stretch/>
        </p:blipFill>
        <p:spPr>
          <a:xfrm>
            <a:off x="6344088" y="4223379"/>
            <a:ext cx="1818951" cy="19554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D253D65-599E-4FD5-AB92-0EC22419DF25}"/>
              </a:ext>
            </a:extLst>
          </p:cNvPr>
          <p:cNvSpPr txBox="1"/>
          <p:nvPr/>
        </p:nvSpPr>
        <p:spPr>
          <a:xfrm>
            <a:off x="1025587" y="5716323"/>
            <a:ext cx="3651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Segoe UI" panose="020B0502040204020203" pitchFamily="34" charset="0"/>
                <a:cs typeface="Segoe UI" panose="020B0502040204020203" pitchFamily="34" charset="0"/>
              </a:rPr>
              <a:t>(Data source: GCAM model results)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8C0E55-2E1F-44E2-B1CD-BE9F0AA141A8}"/>
              </a:ext>
            </a:extLst>
          </p:cNvPr>
          <p:cNvSpPr txBox="1"/>
          <p:nvPr/>
        </p:nvSpPr>
        <p:spPr>
          <a:xfrm>
            <a:off x="10718598" y="2098832"/>
            <a:ext cx="450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SD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7285E0-8297-4A6A-BD3C-F8C0460BFED5}"/>
              </a:ext>
            </a:extLst>
          </p:cNvPr>
          <p:cNvSpPr txBox="1"/>
          <p:nvPr/>
        </p:nvSpPr>
        <p:spPr>
          <a:xfrm>
            <a:off x="10731971" y="4274213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CA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314890-EAA1-425B-BAAD-78073CE92CCF}"/>
              </a:ext>
            </a:extLst>
          </p:cNvPr>
          <p:cNvSpPr txBox="1"/>
          <p:nvPr/>
        </p:nvSpPr>
        <p:spPr>
          <a:xfrm>
            <a:off x="3660307" y="243171"/>
            <a:ext cx="8126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 | Questions | Distribution | </a:t>
            </a:r>
            <a:r>
              <a:rPr lang="en-GB" sz="2000" b="1" dirty="0">
                <a:solidFill>
                  <a:srgbClr val="144D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Recognition</a:t>
            </a:r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 Path Forward</a:t>
            </a:r>
          </a:p>
        </p:txBody>
      </p:sp>
    </p:spTree>
    <p:extLst>
      <p:ext uri="{BB962C8B-B14F-4D97-AF65-F5344CB8AC3E}">
        <p14:creationId xmlns:p14="http://schemas.microsoft.com/office/powerpoint/2010/main" val="10774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6" grpId="0" animBg="1"/>
      <p:bldP spid="1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EEA20C21-2D77-47ED-8638-421D931F18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6" t="29677" r="18197" b="28240"/>
          <a:stretch/>
        </p:blipFill>
        <p:spPr>
          <a:xfrm>
            <a:off x="516068" y="2003939"/>
            <a:ext cx="5681532" cy="2890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01FCA0-B12D-4E12-A0A6-8A0DE0CD0FE4}"/>
              </a:ext>
            </a:extLst>
          </p:cNvPr>
          <p:cNvSpPr txBox="1"/>
          <p:nvPr/>
        </p:nvSpPr>
        <p:spPr>
          <a:xfrm>
            <a:off x="516068" y="4879022"/>
            <a:ext cx="5681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% of adults who support requiring utilities to produce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20% electricity from renewable sources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. The national average is 64%. </a:t>
            </a:r>
            <a:r>
              <a:rPr lang="en-GB" i="1" dirty="0">
                <a:latin typeface="Segoe UI" panose="020B0502040204020203" pitchFamily="34" charset="0"/>
                <a:cs typeface="Segoe UI" panose="020B0502040204020203" pitchFamily="34" charset="0"/>
              </a:rPr>
              <a:t>(Data source: Yale Climate Opinion Maps 2021, Howe et al. 2015)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8B09E-88AC-4C5F-858F-DD25D835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9FF1A-EB60-4539-9B13-64C4C41DDEE1}"/>
              </a:ext>
            </a:extLst>
          </p:cNvPr>
          <p:cNvSpPr txBox="1"/>
          <p:nvPr/>
        </p:nvSpPr>
        <p:spPr>
          <a:xfrm>
            <a:off x="6408926" y="4894265"/>
            <a:ext cx="5229002" cy="124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% of adults who support providing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tax rebates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for people who purchase energy-efficient vehicles or solar panels. The national average is 77%. (</a:t>
            </a:r>
            <a:r>
              <a:rPr lang="en-GB" i="1" dirty="0">
                <a:latin typeface="Segoe UI" panose="020B0502040204020203" pitchFamily="34" charset="0"/>
                <a:cs typeface="Segoe UI" panose="020B0502040204020203" pitchFamily="34" charset="0"/>
              </a:rPr>
              <a:t>Same data source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GB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2CF3EA90-D381-4DA4-AA52-BC7C70F41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9723" r="18523" b="30726"/>
          <a:stretch/>
        </p:blipFill>
        <p:spPr>
          <a:xfrm>
            <a:off x="6096000" y="2001403"/>
            <a:ext cx="5679612" cy="26956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44505D-8717-40D4-82B5-5D9FDB6C2C4C}"/>
              </a:ext>
            </a:extLst>
          </p:cNvPr>
          <p:cNvSpPr txBox="1"/>
          <p:nvPr/>
        </p:nvSpPr>
        <p:spPr>
          <a:xfrm>
            <a:off x="3660307" y="243171"/>
            <a:ext cx="8126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 | Questions | Distribution | </a:t>
            </a:r>
            <a:r>
              <a:rPr lang="en-GB" sz="2000" b="1" dirty="0">
                <a:solidFill>
                  <a:srgbClr val="144D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Recognition</a:t>
            </a:r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 Path Forward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59F6907-EE43-423D-AAB1-794CB77E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Reality: varying policy support</a:t>
            </a:r>
          </a:p>
        </p:txBody>
      </p:sp>
    </p:spTree>
    <p:extLst>
      <p:ext uri="{BB962C8B-B14F-4D97-AF65-F5344CB8AC3E}">
        <p14:creationId xmlns:p14="http://schemas.microsoft.com/office/powerpoint/2010/main" val="19863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3B39-F512-429E-B3C3-3C0F0B15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05097-AE61-4904-B161-20818960F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86C00-C58C-4B5C-AAFA-75BD6283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D9778-63EC-449C-B2F2-51C997936D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FF3755-8D5D-440E-9AEE-7421FDD28A24}"/>
              </a:ext>
            </a:extLst>
          </p:cNvPr>
          <p:cNvSpPr txBox="1">
            <a:spLocks/>
          </p:cNvSpPr>
          <p:nvPr/>
        </p:nvSpPr>
        <p:spPr>
          <a:xfrm>
            <a:off x="838200" y="26552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4. Path forward</a:t>
            </a:r>
          </a:p>
        </p:txBody>
      </p:sp>
    </p:spTree>
    <p:extLst>
      <p:ext uri="{BB962C8B-B14F-4D97-AF65-F5344CB8AC3E}">
        <p14:creationId xmlns:p14="http://schemas.microsoft.com/office/powerpoint/2010/main" val="2903303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9C88E-8F16-48A4-83E4-D700C9A1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BC368-5E53-452C-8B39-2F153DE80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 the distributional impact analyses on all available model scenarios </a:t>
            </a:r>
          </a:p>
          <a:p>
            <a:r>
              <a:rPr lang="en-GB" dirty="0"/>
              <a:t>Review USA state-level surveys on behavioural change</a:t>
            </a:r>
          </a:p>
          <a:p>
            <a:r>
              <a:rPr lang="en-GB" dirty="0"/>
              <a:t>Discuss intended modelling methods with psychologists and social scientists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3377B-4BF0-4206-98A9-7906766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F3A27-1787-4231-8D72-76D40FFAAC22}"/>
              </a:ext>
            </a:extLst>
          </p:cNvPr>
          <p:cNvSpPr txBox="1"/>
          <p:nvPr/>
        </p:nvSpPr>
        <p:spPr>
          <a:xfrm>
            <a:off x="3660307" y="243171"/>
            <a:ext cx="8126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 | Questions | Distribution | Recognition | </a:t>
            </a:r>
            <a:r>
              <a:rPr lang="en-GB" sz="2000" b="1" dirty="0">
                <a:solidFill>
                  <a:srgbClr val="144D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Path Forward</a:t>
            </a:r>
          </a:p>
        </p:txBody>
      </p:sp>
    </p:spTree>
    <p:extLst>
      <p:ext uri="{BB962C8B-B14F-4D97-AF65-F5344CB8AC3E}">
        <p14:creationId xmlns:p14="http://schemas.microsoft.com/office/powerpoint/2010/main" val="2824071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6BE0-158B-438B-A386-A881C5AF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Merging “two worlds”?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E6656-D280-4DFB-9FB1-93BA7362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18</a:t>
            </a:fld>
            <a:endParaRPr lang="en-US"/>
          </a:p>
        </p:txBody>
      </p:sp>
      <p:pic>
        <p:nvPicPr>
          <p:cNvPr id="6" name="Content Placeholder 5" descr="Share with solid fill">
            <a:extLst>
              <a:ext uri="{FF2B5EF4-FFF2-40B4-BE49-F238E27FC236}">
                <a16:creationId xmlns:a16="http://schemas.microsoft.com/office/drawing/2014/main" id="{76B6DCCC-601B-4363-956B-09BF8F11F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4814" y="3544370"/>
            <a:ext cx="914400" cy="914400"/>
          </a:xfrm>
        </p:spPr>
      </p:pic>
      <p:pic>
        <p:nvPicPr>
          <p:cNvPr id="10" name="Graphic 9" descr="Subtitles with solid fill">
            <a:extLst>
              <a:ext uri="{FF2B5EF4-FFF2-40B4-BE49-F238E27FC236}">
                <a16:creationId xmlns:a16="http://schemas.microsoft.com/office/drawing/2014/main" id="{F005E7A1-A562-4C17-B79A-D057AD731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7054" y="3544370"/>
            <a:ext cx="914400" cy="914400"/>
          </a:xfrm>
          <a:prstGeom prst="rect">
            <a:avLst/>
          </a:prstGeom>
        </p:spPr>
      </p:pic>
      <p:pic>
        <p:nvPicPr>
          <p:cNvPr id="11" name="Graphic 10" descr="Professor female with solid fill">
            <a:extLst>
              <a:ext uri="{FF2B5EF4-FFF2-40B4-BE49-F238E27FC236}">
                <a16:creationId xmlns:a16="http://schemas.microsoft.com/office/drawing/2014/main" id="{5AEEEE67-A611-4DFC-B9C0-9E3458086E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0452" y="2304869"/>
            <a:ext cx="452178" cy="45217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FCBE904-91A8-4CB2-9166-C091DDF7700C}"/>
              </a:ext>
            </a:extLst>
          </p:cNvPr>
          <p:cNvGrpSpPr/>
          <p:nvPr/>
        </p:nvGrpSpPr>
        <p:grpSpPr>
          <a:xfrm>
            <a:off x="10679598" y="1926562"/>
            <a:ext cx="812493" cy="756613"/>
            <a:chOff x="5552441" y="4693959"/>
            <a:chExt cx="1580343" cy="1471654"/>
          </a:xfrm>
        </p:grpSpPr>
        <p:pic>
          <p:nvPicPr>
            <p:cNvPr id="13" name="Graphic 12" descr="Programmer female with solid fill">
              <a:extLst>
                <a:ext uri="{FF2B5EF4-FFF2-40B4-BE49-F238E27FC236}">
                  <a16:creationId xmlns:a16="http://schemas.microsoft.com/office/drawing/2014/main" id="{01798A80-8CB2-4979-8A74-395C7CF0C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52441" y="5311160"/>
              <a:ext cx="854453" cy="854453"/>
            </a:xfrm>
            <a:prstGeom prst="rect">
              <a:avLst/>
            </a:prstGeom>
          </p:spPr>
        </p:pic>
        <p:pic>
          <p:nvPicPr>
            <p:cNvPr id="14" name="Graphic 13" descr="Thought bubble outline">
              <a:extLst>
                <a:ext uri="{FF2B5EF4-FFF2-40B4-BE49-F238E27FC236}">
                  <a16:creationId xmlns:a16="http://schemas.microsoft.com/office/drawing/2014/main" id="{ABD52879-C529-4D58-AB1F-47AA52DF2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28841" y="4693959"/>
              <a:ext cx="1003943" cy="1003943"/>
            </a:xfrm>
            <a:prstGeom prst="rect">
              <a:avLst/>
            </a:prstGeom>
          </p:spPr>
        </p:pic>
        <p:pic>
          <p:nvPicPr>
            <p:cNvPr id="15" name="Graphic 14" descr="Question mark with solid fill">
              <a:extLst>
                <a:ext uri="{FF2B5EF4-FFF2-40B4-BE49-F238E27FC236}">
                  <a16:creationId xmlns:a16="http://schemas.microsoft.com/office/drawing/2014/main" id="{364AFF5B-6E53-49EE-93D4-C7B7260B8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444053" y="4914255"/>
              <a:ext cx="334634" cy="334634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929214-C47C-4260-9179-8B9F9043BF10}"/>
              </a:ext>
            </a:extLst>
          </p:cNvPr>
          <p:cNvCxnSpPr/>
          <p:nvPr/>
        </p:nvCxnSpPr>
        <p:spPr>
          <a:xfrm>
            <a:off x="6096000" y="2451100"/>
            <a:ext cx="0" cy="3290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CA7296F4-7E0B-43CB-973A-34C41B72A51D}"/>
              </a:ext>
            </a:extLst>
          </p:cNvPr>
          <p:cNvSpPr/>
          <p:nvPr/>
        </p:nvSpPr>
        <p:spPr>
          <a:xfrm>
            <a:off x="2942683" y="3631202"/>
            <a:ext cx="2090702" cy="2044418"/>
          </a:xfrm>
          <a:prstGeom prst="ellipse">
            <a:avLst/>
          </a:prstGeom>
          <a:solidFill>
            <a:srgbClr val="F2CEE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1CEF471-BB86-4867-AE85-3A8C524CD616}"/>
              </a:ext>
            </a:extLst>
          </p:cNvPr>
          <p:cNvSpPr/>
          <p:nvPr/>
        </p:nvSpPr>
        <p:spPr>
          <a:xfrm>
            <a:off x="1381465" y="3591922"/>
            <a:ext cx="2090702" cy="2090702"/>
          </a:xfrm>
          <a:prstGeom prst="ellipse">
            <a:avLst/>
          </a:prstGeom>
          <a:solidFill>
            <a:srgbClr val="FBD7D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67AE043-3B3D-45E7-9867-FAC03CB288D6}"/>
              </a:ext>
            </a:extLst>
          </p:cNvPr>
          <p:cNvSpPr/>
          <p:nvPr/>
        </p:nvSpPr>
        <p:spPr>
          <a:xfrm>
            <a:off x="2170026" y="2304869"/>
            <a:ext cx="2090702" cy="2090702"/>
          </a:xfrm>
          <a:prstGeom prst="ellipse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56244A-E27F-4BA8-B490-6FDA1CFE32CF}"/>
              </a:ext>
            </a:extLst>
          </p:cNvPr>
          <p:cNvSpPr txBox="1"/>
          <p:nvPr/>
        </p:nvSpPr>
        <p:spPr>
          <a:xfrm>
            <a:off x="2170026" y="2995965"/>
            <a:ext cx="205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Distribution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CF3EDC-C6AB-4E8F-8B16-D0F1F22E27FD}"/>
              </a:ext>
            </a:extLst>
          </p:cNvPr>
          <p:cNvSpPr txBox="1"/>
          <p:nvPr/>
        </p:nvSpPr>
        <p:spPr>
          <a:xfrm>
            <a:off x="1381465" y="4411183"/>
            <a:ext cx="1980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2525A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Recognition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89D177-C4F1-431B-BF23-D325AAD7A10D}"/>
              </a:ext>
            </a:extLst>
          </p:cNvPr>
          <p:cNvSpPr txBox="1"/>
          <p:nvPr/>
        </p:nvSpPr>
        <p:spPr>
          <a:xfrm>
            <a:off x="3424064" y="4396095"/>
            <a:ext cx="1649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AA2C92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Procedure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24" name="Graphic 23" descr="Scales of justice with solid fill">
            <a:extLst>
              <a:ext uri="{FF2B5EF4-FFF2-40B4-BE49-F238E27FC236}">
                <a16:creationId xmlns:a16="http://schemas.microsoft.com/office/drawing/2014/main" id="{2F7CE929-90CD-427A-931F-897520F3FC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85800" y="3868218"/>
            <a:ext cx="602150" cy="60215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7A5810-80E0-4863-ADBC-745AB75DFCA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861454" y="4001570"/>
            <a:ext cx="4933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DFFCDE8-4735-44A0-AB87-82E806941650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9557375" y="4001570"/>
            <a:ext cx="4774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Graphic 27" descr="Workflow with solid fill">
            <a:extLst>
              <a:ext uri="{FF2B5EF4-FFF2-40B4-BE49-F238E27FC236}">
                <a16:creationId xmlns:a16="http://schemas.microsoft.com/office/drawing/2014/main" id="{336EF2DA-914B-4EB8-9973-5BAFDFD075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498888" y="2103942"/>
            <a:ext cx="914400" cy="914400"/>
          </a:xfrm>
          <a:prstGeom prst="rect">
            <a:avLst/>
          </a:prstGeom>
        </p:spPr>
      </p:pic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1B87082F-4BCF-431B-9CC1-CDB1F67FA419}"/>
              </a:ext>
            </a:extLst>
          </p:cNvPr>
          <p:cNvCxnSpPr>
            <a:stCxn id="6" idx="2"/>
            <a:endCxn id="10" idx="2"/>
          </p:cNvCxnSpPr>
          <p:nvPr/>
        </p:nvCxnSpPr>
        <p:spPr>
          <a:xfrm rot="5400000">
            <a:off x="8948134" y="2914890"/>
            <a:ext cx="12700" cy="3087760"/>
          </a:xfrm>
          <a:prstGeom prst="curvedConnector3">
            <a:avLst>
              <a:gd name="adj1" fmla="val 7500000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3D5B18D-46C8-47FE-999E-430A03285004}"/>
              </a:ext>
            </a:extLst>
          </p:cNvPr>
          <p:cNvCxnSpPr>
            <a:cxnSpLocks/>
          </p:cNvCxnSpPr>
          <p:nvPr/>
        </p:nvCxnSpPr>
        <p:spPr>
          <a:xfrm flipV="1">
            <a:off x="8956088" y="3072772"/>
            <a:ext cx="0" cy="45084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29C8FACF-A60F-4E11-9F6C-FBDF077A8C7D}"/>
              </a:ext>
            </a:extLst>
          </p:cNvPr>
          <p:cNvCxnSpPr>
            <a:cxnSpLocks/>
            <a:stCxn id="10" idx="0"/>
            <a:endCxn id="28" idx="1"/>
          </p:cNvCxnSpPr>
          <p:nvPr/>
        </p:nvCxnSpPr>
        <p:spPr>
          <a:xfrm rot="5400000" flipH="1" flipV="1">
            <a:off x="7459957" y="2505439"/>
            <a:ext cx="983228" cy="1094634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E5682CC1-A8A3-497C-824E-FE895B9251B6}"/>
              </a:ext>
            </a:extLst>
          </p:cNvPr>
          <p:cNvCxnSpPr>
            <a:cxnSpLocks/>
            <a:stCxn id="28" idx="3"/>
            <a:endCxn id="6" idx="0"/>
          </p:cNvCxnSpPr>
          <p:nvPr/>
        </p:nvCxnSpPr>
        <p:spPr>
          <a:xfrm>
            <a:off x="9413288" y="2561142"/>
            <a:ext cx="1078726" cy="983228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Graphic 61" descr="Computer with solid fill">
            <a:extLst>
              <a:ext uri="{FF2B5EF4-FFF2-40B4-BE49-F238E27FC236}">
                <a16:creationId xmlns:a16="http://schemas.microsoft.com/office/drawing/2014/main" id="{A20A53AF-FA8D-4E8C-AA53-BAFE4C9898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25301" y="3496783"/>
            <a:ext cx="914400" cy="9144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6C73758-D04A-4CA9-B1CC-CCA384933C63}"/>
              </a:ext>
            </a:extLst>
          </p:cNvPr>
          <p:cNvSpPr txBox="1"/>
          <p:nvPr/>
        </p:nvSpPr>
        <p:spPr>
          <a:xfrm>
            <a:off x="3660307" y="243171"/>
            <a:ext cx="8126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 | Questions | Distribution | Recognition | </a:t>
            </a:r>
            <a:r>
              <a:rPr lang="en-GB" sz="2000" b="1" dirty="0">
                <a:solidFill>
                  <a:srgbClr val="144D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Path Forward</a:t>
            </a:r>
          </a:p>
        </p:txBody>
      </p:sp>
    </p:spTree>
    <p:extLst>
      <p:ext uri="{BB962C8B-B14F-4D97-AF65-F5344CB8AC3E}">
        <p14:creationId xmlns:p14="http://schemas.microsoft.com/office/powerpoint/2010/main" val="267174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3B39-F512-429E-B3C3-3C0F0B15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05097-AE61-4904-B161-20818960F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86C00-C58C-4B5C-AAFA-75BD6283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D9778-63EC-449C-B2F2-51C997936D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FF3755-8D5D-440E-9AEE-7421FDD28A24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1. Research motivations and questions</a:t>
            </a:r>
          </a:p>
        </p:txBody>
      </p:sp>
    </p:spTree>
    <p:extLst>
      <p:ext uri="{BB962C8B-B14F-4D97-AF65-F5344CB8AC3E}">
        <p14:creationId xmlns:p14="http://schemas.microsoft.com/office/powerpoint/2010/main" val="2423005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3B39-F512-429E-B3C3-3C0F0B15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05097-AE61-4904-B161-20818960F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86C00-C58C-4B5C-AAFA-75BD6283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D9778-63EC-449C-B2F2-51C997936D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FF3755-8D5D-440E-9AEE-7421FDD28A24}"/>
              </a:ext>
            </a:extLst>
          </p:cNvPr>
          <p:cNvSpPr txBox="1">
            <a:spLocks/>
          </p:cNvSpPr>
          <p:nvPr/>
        </p:nvSpPr>
        <p:spPr>
          <a:xfrm>
            <a:off x="838200" y="26552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10C59-6F86-4D87-AEF4-77A770FD8FC6}"/>
              </a:ext>
            </a:extLst>
          </p:cNvPr>
          <p:cNvSpPr txBox="1"/>
          <p:nvPr/>
        </p:nvSpPr>
        <p:spPr>
          <a:xfrm>
            <a:off x="838200" y="535256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j.xie20@imperial.ac.uk</a:t>
            </a:r>
          </a:p>
          <a:p>
            <a:r>
              <a:rPr lang="en-GB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 @judyjwxie</a:t>
            </a:r>
          </a:p>
        </p:txBody>
      </p:sp>
    </p:spTree>
    <p:extLst>
      <p:ext uri="{BB962C8B-B14F-4D97-AF65-F5344CB8AC3E}">
        <p14:creationId xmlns:p14="http://schemas.microsoft.com/office/powerpoint/2010/main" val="2513974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5FB67-E2B3-4909-8663-1AC8008B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CF2FD-0DAF-4664-A0F5-936E2B4B9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Joeri Rogelj and the Climate Science and Policy Group </a:t>
            </a:r>
          </a:p>
          <a:p>
            <a:r>
              <a:rPr lang="en-GB" dirty="0"/>
              <a:t>Iain Staffell and the Staffell Research Group</a:t>
            </a:r>
          </a:p>
          <a:p>
            <a:r>
              <a:rPr lang="en-GB" dirty="0"/>
              <a:t>Melissa Martin, E4Tech</a:t>
            </a:r>
          </a:p>
          <a:p>
            <a:r>
              <a:rPr lang="en-GB" dirty="0"/>
              <a:t>Gokul Iyer, Pacific Northwest National Laboratory</a:t>
            </a:r>
          </a:p>
          <a:p>
            <a:r>
              <a:rPr lang="en-GB" dirty="0"/>
              <a:t>Wei Peng, Penn State</a:t>
            </a:r>
          </a:p>
          <a:p>
            <a:r>
              <a:rPr lang="en-GB" dirty="0"/>
              <a:t>Anjali Sharma, Penn State</a:t>
            </a:r>
          </a:p>
          <a:p>
            <a:r>
              <a:rPr lang="en-GB" dirty="0"/>
              <a:t>Leon Clarke, University of Maryland</a:t>
            </a:r>
          </a:p>
          <a:p>
            <a:r>
              <a:rPr lang="en-GB" dirty="0"/>
              <a:t>Shivika Mittal, Grantham Institute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33C1D-2036-4EA0-96D1-70DB7753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74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8D5C5-A8FF-41C0-AA05-BD434D17E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C88AD-3E3D-42AA-B25D-763DC49BE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Walker, G. (2009) “Beyond Distribution and Proximity: Exploring the Multiple </a:t>
            </a:r>
            <a:r>
              <a:rPr lang="en-GB" dirty="0" err="1"/>
              <a:t>Spatialities</a:t>
            </a:r>
            <a:r>
              <a:rPr lang="en-GB" dirty="0"/>
              <a:t> of Environmental Justice,” Antipode. DOI: 10.1111/j.1467-8330.2009.00691.x</a:t>
            </a:r>
          </a:p>
          <a:p>
            <a:pPr marL="0" indent="0">
              <a:buNone/>
            </a:pPr>
            <a:r>
              <a:rPr lang="en-GB" dirty="0"/>
              <a:t>Jenkins, K. et al. (2016) “Energy justice: A conceptual review,” Energy Research &amp; Social Science. DOI: 10.1016/j.erss.2015.10.004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2E2E2E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Süsser, D. et al. (2021) “Model-based policymaking or policy-based modelling? How energy models and energy policy interact,” Energy Research &amp; Social Science. DOI: 10.1016/j.erss.2021.101984</a:t>
            </a:r>
          </a:p>
          <a:p>
            <a:pPr marL="0" indent="0">
              <a:buNone/>
            </a:pPr>
            <a:r>
              <a:rPr lang="en-GB" dirty="0">
                <a:solidFill>
                  <a:srgbClr val="2E2E2E"/>
                </a:solidFill>
              </a:rPr>
              <a:t>Krumm, A. et al. (2022) “Modelling social aspects of the energy transition: What is the current representation of social factors in energy models?” Energy. DOI: 10.1016/j.energy.2021.121706</a:t>
            </a:r>
          </a:p>
          <a:p>
            <a:pPr marL="0" indent="0">
              <a:buNone/>
            </a:pPr>
            <a:r>
              <a:rPr lang="en-GB" dirty="0">
                <a:solidFill>
                  <a:srgbClr val="2E2E2E"/>
                </a:solidFill>
              </a:rPr>
              <a:t>Rogelj, J. (2013) “Uncertainties of low greenhouse gas emission scenarios,” Doctoral Thesis, ETH Zurich, Switzerland.</a:t>
            </a:r>
          </a:p>
          <a:p>
            <a:pPr marL="0" indent="0">
              <a:buNone/>
            </a:pPr>
            <a:r>
              <a:rPr lang="en-GB" dirty="0">
                <a:solidFill>
                  <a:srgbClr val="2E2E2E"/>
                </a:solidFill>
              </a:rPr>
              <a:t>IRENA (2019) “Renewable Energy: A Gender Perspective” IRENA, Abu Dhabi.</a:t>
            </a:r>
          </a:p>
          <a:p>
            <a:pPr marL="0" indent="0">
              <a:buNone/>
            </a:pPr>
            <a:r>
              <a:rPr lang="en-GB" dirty="0">
                <a:solidFill>
                  <a:srgbClr val="2E2E2E"/>
                </a:solidFill>
              </a:rPr>
              <a:t>US Department of </a:t>
            </a:r>
            <a:r>
              <a:rPr lang="en-GB" dirty="0" err="1">
                <a:solidFill>
                  <a:srgbClr val="2E2E2E"/>
                </a:solidFill>
              </a:rPr>
              <a:t>Labor</a:t>
            </a:r>
            <a:r>
              <a:rPr lang="en-GB" dirty="0">
                <a:solidFill>
                  <a:srgbClr val="2E2E2E"/>
                </a:solidFill>
              </a:rPr>
              <a:t> (2019) “Percentage of women workers in science, technology, engineering, and math (STEM)” </a:t>
            </a:r>
            <a:r>
              <a:rPr lang="en-GB" dirty="0" err="1">
                <a:solidFill>
                  <a:srgbClr val="2E2E2E"/>
                </a:solidFill>
              </a:rPr>
              <a:t>Link:https</a:t>
            </a:r>
            <a:r>
              <a:rPr lang="en-GB" dirty="0">
                <a:solidFill>
                  <a:srgbClr val="2E2E2E"/>
                </a:solidFill>
              </a:rPr>
              <a:t>://www.dol.gov/agencies/wb/data/occupations-stem?_ga=2.25754357.979025751.1655142867-1412523775.1655142867 </a:t>
            </a:r>
          </a:p>
          <a:p>
            <a:pPr marL="0" indent="0">
              <a:buNone/>
            </a:pPr>
            <a:r>
              <a:rPr lang="en-GB" dirty="0">
                <a:solidFill>
                  <a:srgbClr val="2E2E2E"/>
                </a:solidFill>
              </a:rPr>
              <a:t>Marlon, J. et al. (2021). Yale Climate Opinion Maps. https://climatecommunication.yale.edu/visualizations-data/ycom-us/</a:t>
            </a:r>
          </a:p>
          <a:p>
            <a:pPr marL="0" indent="0">
              <a:buNone/>
            </a:pPr>
            <a:r>
              <a:rPr lang="en-GB" dirty="0">
                <a:solidFill>
                  <a:srgbClr val="2E2E2E"/>
                </a:solidFill>
              </a:rPr>
              <a:t>Howe, P., </a:t>
            </a:r>
            <a:r>
              <a:rPr lang="en-GB" dirty="0" err="1">
                <a:solidFill>
                  <a:srgbClr val="2E2E2E"/>
                </a:solidFill>
              </a:rPr>
              <a:t>Mildenberger</a:t>
            </a:r>
            <a:r>
              <a:rPr lang="en-GB" dirty="0">
                <a:solidFill>
                  <a:srgbClr val="2E2E2E"/>
                </a:solidFill>
              </a:rPr>
              <a:t>, M., Marlon, J., &amp; Leiserowitz, A. (2015) “Geographic variation in opinions on climate change at state and local scales in the USA,” Nature Climate Change. DOI: 10.1038/nclimate2583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FC930-1CB4-4127-B3E7-5FF2335D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2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4DBF0-63DB-493F-BF07-AC043C29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Regional variations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1D64EA-3319-46D7-AA39-123E937CE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5991"/>
          <a:stretch/>
        </p:blipFill>
        <p:spPr>
          <a:xfrm>
            <a:off x="443042" y="2184667"/>
            <a:ext cx="3298152" cy="30022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CCA86-D987-4B83-873E-A246B5E1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56411-ED0C-4231-8D1A-7F64B401D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991"/>
          <a:stretch/>
        </p:blipFill>
        <p:spPr>
          <a:xfrm>
            <a:off x="3741194" y="2184667"/>
            <a:ext cx="3298152" cy="3002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A2AB86-1BFD-4223-9923-94317C279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346" y="2184667"/>
            <a:ext cx="5152654" cy="3002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BB6B78-93D0-473F-90BB-2E98C885C9FE}"/>
              </a:ext>
            </a:extLst>
          </p:cNvPr>
          <p:cNvSpPr txBox="1"/>
          <p:nvPr/>
        </p:nvSpPr>
        <p:spPr>
          <a:xfrm>
            <a:off x="838200" y="5374433"/>
            <a:ext cx="951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Mining, construction, and agriculture employ the lowest amount of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Population variations: California 39.35 million, Texas 28.64 million, Wyoming 0.58 million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5C9ADD-7404-455C-AE3F-5B47FB77326B}"/>
              </a:ext>
            </a:extLst>
          </p:cNvPr>
          <p:cNvSpPr txBox="1"/>
          <p:nvPr/>
        </p:nvSpPr>
        <p:spPr>
          <a:xfrm>
            <a:off x="6567988" y="952875"/>
            <a:ext cx="53237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Misc. Services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= Education, health care, and social assistance + arts and entertainment + other services</a:t>
            </a:r>
          </a:p>
          <a:p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TCPU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= Transportation, communications, public utilities</a:t>
            </a:r>
          </a:p>
          <a:p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FIRE = </a:t>
            </a: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Finance, insurance, real estate </a:t>
            </a:r>
          </a:p>
        </p:txBody>
      </p:sp>
      <p:pic>
        <p:nvPicPr>
          <p:cNvPr id="12" name="Graphic 11" descr="Gender with solid fill">
            <a:extLst>
              <a:ext uri="{FF2B5EF4-FFF2-40B4-BE49-F238E27FC236}">
                <a16:creationId xmlns:a16="http://schemas.microsoft.com/office/drawing/2014/main" id="{BFCD75ED-79A3-47E7-8558-C28D06421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1255401"/>
            <a:ext cx="532967" cy="53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0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E570-08F8-4279-9C40-24366309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Just Transition in climate negotiations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B566E-D11A-4700-90E2-C2BB4485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ED7CA-D760-4AE1-BFCC-E32C15534C29}"/>
              </a:ext>
            </a:extLst>
          </p:cNvPr>
          <p:cNvSpPr txBox="1"/>
          <p:nvPr/>
        </p:nvSpPr>
        <p:spPr>
          <a:xfrm>
            <a:off x="4249536" y="3862600"/>
            <a:ext cx="76578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COP26 “Supporting the Conditions for a Just Transition Internationally”</a:t>
            </a:r>
          </a:p>
          <a:p>
            <a:pPr marL="320406" indent="-320406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Support for workers in the </a:t>
            </a:r>
            <a:r>
              <a:rPr lang="en-GB" b="1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transition to new jobs</a:t>
            </a:r>
          </a:p>
          <a:p>
            <a:pPr marL="320406" indent="-320406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Support and promote </a:t>
            </a:r>
            <a:r>
              <a:rPr lang="en-GB" b="1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social dialogue and stakeholder engagement</a:t>
            </a:r>
          </a:p>
          <a:p>
            <a:pPr marL="320406" indent="-320406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Economic Strategies</a:t>
            </a:r>
          </a:p>
          <a:p>
            <a:pPr marL="320406" indent="-320406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Local, </a:t>
            </a:r>
            <a:r>
              <a:rPr lang="en-GB" b="1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inclusive</a:t>
            </a:r>
            <a:r>
              <a:rPr lang="en-GB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and decent work</a:t>
            </a:r>
          </a:p>
          <a:p>
            <a:pPr marL="320406" indent="-320406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Supply chains</a:t>
            </a:r>
          </a:p>
          <a:p>
            <a:pPr marL="320406" indent="-320406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Paris Agreement reporting and Just Transition</a:t>
            </a:r>
          </a:p>
        </p:txBody>
      </p:sp>
      <p:pic>
        <p:nvPicPr>
          <p:cNvPr id="6" name="Picture 2" descr="Political Declaration on the Just Energy Transition in South Africa - UN  Climate Change Conference (COP26) at the SEC – Glasgow 2021">
            <a:extLst>
              <a:ext uri="{FF2B5EF4-FFF2-40B4-BE49-F238E27FC236}">
                <a16:creationId xmlns:a16="http://schemas.microsoft.com/office/drawing/2014/main" id="{D961E427-7135-4A8D-A41B-5F1C4F4CE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5" y="3593787"/>
            <a:ext cx="3870744" cy="257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P 24 | European Economic and Social Committee">
            <a:extLst>
              <a:ext uri="{FF2B5EF4-FFF2-40B4-BE49-F238E27FC236}">
                <a16:creationId xmlns:a16="http://schemas.microsoft.com/office/drawing/2014/main" id="{E7485152-1BC0-4740-8CA5-781466F73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35" y="2145721"/>
            <a:ext cx="1753117" cy="15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015 United Nations Climate Change Conference - Wikipedia">
            <a:extLst>
              <a:ext uri="{FF2B5EF4-FFF2-40B4-BE49-F238E27FC236}">
                <a16:creationId xmlns:a16="http://schemas.microsoft.com/office/drawing/2014/main" id="{09764B20-DB85-4EBE-AF60-AF08D31C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16" y="2184667"/>
            <a:ext cx="930603" cy="166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62512C-8D21-424D-9AFE-1D97A841C5A9}"/>
              </a:ext>
            </a:extLst>
          </p:cNvPr>
          <p:cNvSpPr txBox="1"/>
          <p:nvPr/>
        </p:nvSpPr>
        <p:spPr>
          <a:xfrm>
            <a:off x="4249536" y="2145721"/>
            <a:ext cx="67980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“… Just Transition of the workforce and </a:t>
            </a:r>
            <a:r>
              <a:rPr lang="en-GB" b="1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safeguarding and creating sustainable employment</a:t>
            </a:r>
            <a:r>
              <a:rPr lang="en-GB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and </a:t>
            </a:r>
            <a:r>
              <a:rPr lang="en-GB" b="1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decent work </a:t>
            </a:r>
            <a:r>
              <a:rPr lang="en-GB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are crucial to ensure public support for long-term emission reductions, as well as to enable countries to reach the long-term goals of the Paris Agreement” – Silesia Declaration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41FE0-9854-43D1-9C5A-2AFB111EA185}"/>
              </a:ext>
            </a:extLst>
          </p:cNvPr>
          <p:cNvSpPr txBox="1"/>
          <p:nvPr/>
        </p:nvSpPr>
        <p:spPr>
          <a:xfrm>
            <a:off x="3660307" y="243171"/>
            <a:ext cx="8126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>
                <a:solidFill>
                  <a:srgbClr val="144D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 Questions | Distribution | Recognition | Path Forward</a:t>
            </a:r>
          </a:p>
        </p:txBody>
      </p:sp>
    </p:spTree>
    <p:extLst>
      <p:ext uri="{BB962C8B-B14F-4D97-AF65-F5344CB8AC3E}">
        <p14:creationId xmlns:p14="http://schemas.microsoft.com/office/powerpoint/2010/main" val="289829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C9237-9853-41E1-BB33-670581B3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Just Transition: what, who, how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D0490-6AD0-4E5D-B4D3-94884A95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3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363F60-78E0-43C3-92B3-BAF93C8CBC2C}"/>
              </a:ext>
            </a:extLst>
          </p:cNvPr>
          <p:cNvSpPr/>
          <p:nvPr/>
        </p:nvSpPr>
        <p:spPr>
          <a:xfrm>
            <a:off x="2999011" y="3464647"/>
            <a:ext cx="2212260" cy="2163285"/>
          </a:xfrm>
          <a:prstGeom prst="ellipse">
            <a:avLst/>
          </a:prstGeom>
          <a:solidFill>
            <a:srgbClr val="F2CEE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6ADDE6-C9E4-4F8A-B3EA-72DB52564B94}"/>
              </a:ext>
            </a:extLst>
          </p:cNvPr>
          <p:cNvSpPr/>
          <p:nvPr/>
        </p:nvSpPr>
        <p:spPr>
          <a:xfrm>
            <a:off x="1342066" y="3464647"/>
            <a:ext cx="2212260" cy="2212260"/>
          </a:xfrm>
          <a:prstGeom prst="ellipse">
            <a:avLst/>
          </a:prstGeom>
          <a:solidFill>
            <a:srgbClr val="FBD7D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892220-5E70-497B-BB77-6D3A9AE49959}"/>
              </a:ext>
            </a:extLst>
          </p:cNvPr>
          <p:cNvSpPr/>
          <p:nvPr/>
        </p:nvSpPr>
        <p:spPr>
          <a:xfrm>
            <a:off x="2106205" y="2063109"/>
            <a:ext cx="2212260" cy="2212260"/>
          </a:xfrm>
          <a:prstGeom prst="ellipse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16C0A-C8A6-48E1-8A45-EDE34EA7E36D}"/>
              </a:ext>
            </a:extLst>
          </p:cNvPr>
          <p:cNvSpPr txBox="1"/>
          <p:nvPr/>
        </p:nvSpPr>
        <p:spPr>
          <a:xfrm>
            <a:off x="2294184" y="2756779"/>
            <a:ext cx="2010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Distribution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511DF-4D1D-4046-8708-9162502626EC}"/>
              </a:ext>
            </a:extLst>
          </p:cNvPr>
          <p:cNvSpPr txBox="1"/>
          <p:nvPr/>
        </p:nvSpPr>
        <p:spPr>
          <a:xfrm>
            <a:off x="1395579" y="4299306"/>
            <a:ext cx="2095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2525A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Recognition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C4E894-AE05-46AF-AAA0-08FAB008F467}"/>
              </a:ext>
            </a:extLst>
          </p:cNvPr>
          <p:cNvSpPr txBox="1"/>
          <p:nvPr/>
        </p:nvSpPr>
        <p:spPr>
          <a:xfrm>
            <a:off x="3447757" y="4307349"/>
            <a:ext cx="174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AA2C92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Procedure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22" name="Graphic 21" descr="Scales of justice with solid fill">
            <a:extLst>
              <a:ext uri="{FF2B5EF4-FFF2-40B4-BE49-F238E27FC236}">
                <a16:creationId xmlns:a16="http://schemas.microsoft.com/office/drawing/2014/main" id="{BA1E22C0-4767-4704-BF11-8B70DD7A7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0655" y="3693099"/>
            <a:ext cx="637160" cy="63716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122590A-AB79-4C6A-BB36-C0C17A2BA876}"/>
              </a:ext>
            </a:extLst>
          </p:cNvPr>
          <p:cNvCxnSpPr>
            <a:cxnSpLocks/>
            <a:stCxn id="8" idx="7"/>
          </p:cNvCxnSpPr>
          <p:nvPr/>
        </p:nvCxnSpPr>
        <p:spPr>
          <a:xfrm>
            <a:off x="3994487" y="2387087"/>
            <a:ext cx="1757441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8054B97-4F5B-4D93-93F3-29989EC5C9ED}"/>
              </a:ext>
            </a:extLst>
          </p:cNvPr>
          <p:cNvCxnSpPr>
            <a:cxnSpLocks/>
            <a:stCxn id="5" idx="7"/>
          </p:cNvCxnSpPr>
          <p:nvPr/>
        </p:nvCxnSpPr>
        <p:spPr>
          <a:xfrm>
            <a:off x="4887293" y="3781453"/>
            <a:ext cx="1059688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E8AF8FEC-85FD-4CCC-8FC9-434CE83316BD}"/>
              </a:ext>
            </a:extLst>
          </p:cNvPr>
          <p:cNvCxnSpPr>
            <a:cxnSpLocks/>
            <a:stCxn id="7" idx="4"/>
          </p:cNvCxnSpPr>
          <p:nvPr/>
        </p:nvCxnSpPr>
        <p:spPr>
          <a:xfrm rot="16200000" flipH="1">
            <a:off x="3885517" y="4239585"/>
            <a:ext cx="145539" cy="3020181"/>
          </a:xfrm>
          <a:prstGeom prst="bentConnector2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4037A4A-0D81-4CC0-9121-AF84BBE9877E}"/>
              </a:ext>
            </a:extLst>
          </p:cNvPr>
          <p:cNvSpPr txBox="1"/>
          <p:nvPr/>
        </p:nvSpPr>
        <p:spPr>
          <a:xfrm>
            <a:off x="6063620" y="2202781"/>
            <a:ext cx="52901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“both physical allocation of </a:t>
            </a:r>
            <a:r>
              <a:rPr lang="en-GB" sz="2000" b="1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benefits and ills</a:t>
            </a:r>
            <a:r>
              <a:rPr lang="en-GB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and … distribution of associated </a:t>
            </a:r>
            <a:r>
              <a:rPr lang="en-GB" sz="2000" b="1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responsibilities</a:t>
            </a:r>
            <a:r>
              <a:rPr lang="en-GB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” (Walker 2009)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E1D054-B999-4543-8D9E-D4E1E6DFD97D}"/>
              </a:ext>
            </a:extLst>
          </p:cNvPr>
          <p:cNvSpPr txBox="1"/>
          <p:nvPr/>
        </p:nvSpPr>
        <p:spPr>
          <a:xfrm>
            <a:off x="5721865" y="4976717"/>
            <a:ext cx="58387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“calls to acknowledge the </a:t>
            </a:r>
            <a:r>
              <a:rPr lang="en-GB" sz="2000" b="1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divergent perspectives </a:t>
            </a:r>
            <a:r>
              <a:rPr lang="en-GB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rooted in social, cultural, ethnic, racial and gender differences” (Jenkins et al. 2016)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4A6349-C1C5-4B15-9E7E-94A472EA78A0}"/>
              </a:ext>
            </a:extLst>
          </p:cNvPr>
          <p:cNvSpPr txBox="1"/>
          <p:nvPr/>
        </p:nvSpPr>
        <p:spPr>
          <a:xfrm>
            <a:off x="6104077" y="3567483"/>
            <a:ext cx="52497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“</a:t>
            </a:r>
            <a:r>
              <a:rPr lang="en-GB" sz="2000" b="1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access to decision-making processes </a:t>
            </a:r>
            <a:r>
              <a:rPr lang="en-GB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that govern the distributions” (Jenkins et al. 2016)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32EC58-290B-4FA8-91CF-48B744CB7F70}"/>
              </a:ext>
            </a:extLst>
          </p:cNvPr>
          <p:cNvSpPr txBox="1"/>
          <p:nvPr/>
        </p:nvSpPr>
        <p:spPr>
          <a:xfrm>
            <a:off x="3660307" y="243171"/>
            <a:ext cx="8126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>
                <a:solidFill>
                  <a:srgbClr val="144D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 Questions | Distribution | Recognition | Path Forward</a:t>
            </a:r>
          </a:p>
        </p:txBody>
      </p:sp>
    </p:spTree>
    <p:extLst>
      <p:ext uri="{BB962C8B-B14F-4D97-AF65-F5344CB8AC3E}">
        <p14:creationId xmlns:p14="http://schemas.microsoft.com/office/powerpoint/2010/main" val="124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3078-AFB4-4ACF-BF63-4A285DA9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role of quantitative energy modelling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4DAAB-EA48-4207-9B17-C8378660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A5E092-5830-4DA7-AE21-40CD24BCF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8" y="2277666"/>
            <a:ext cx="4281597" cy="27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7660A-EB33-496E-ABF9-85BD43872A98}"/>
              </a:ext>
            </a:extLst>
          </p:cNvPr>
          <p:cNvSpPr txBox="1"/>
          <p:nvPr/>
        </p:nvSpPr>
        <p:spPr>
          <a:xfrm>
            <a:off x="838200" y="5258502"/>
            <a:ext cx="4746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2E2E2E"/>
                </a:solidFill>
                <a:effectLst/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The </a:t>
            </a:r>
            <a:r>
              <a:rPr lang="en-GB" b="1" i="0" dirty="0">
                <a:solidFill>
                  <a:srgbClr val="2E2E2E"/>
                </a:solidFill>
                <a:effectLst/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policy cycle </a:t>
            </a:r>
            <a:r>
              <a:rPr lang="en-GB" b="0" i="0" dirty="0">
                <a:solidFill>
                  <a:srgbClr val="2E2E2E"/>
                </a:solidFill>
                <a:effectLst/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and potential use of models in the different stages. </a:t>
            </a:r>
          </a:p>
          <a:p>
            <a:r>
              <a:rPr lang="en-GB" b="0" i="0" dirty="0">
                <a:solidFill>
                  <a:srgbClr val="2E2E2E"/>
                </a:solidFill>
                <a:effectLst/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(</a:t>
            </a:r>
            <a:r>
              <a:rPr lang="en-GB" b="0" i="1" dirty="0">
                <a:solidFill>
                  <a:srgbClr val="2E2E2E"/>
                </a:solidFill>
                <a:effectLst/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Figure source: Süsser et al. 2021</a:t>
            </a:r>
            <a:r>
              <a:rPr lang="en-GB" b="0" i="0" dirty="0">
                <a:solidFill>
                  <a:srgbClr val="2E2E2E"/>
                </a:solidFill>
                <a:effectLst/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)</a:t>
            </a:r>
            <a:endParaRPr lang="en-GB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312B5F-D9CB-49F1-A9A2-EBD149251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656" y="2118605"/>
            <a:ext cx="5873888" cy="30738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E1B85E-7199-4FF3-9391-039AA30F846C}"/>
              </a:ext>
            </a:extLst>
          </p:cNvPr>
          <p:cNvSpPr txBox="1"/>
          <p:nvPr/>
        </p:nvSpPr>
        <p:spPr>
          <a:xfrm>
            <a:off x="6749142" y="5258502"/>
            <a:ext cx="4950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2E2E2E"/>
                </a:solidFill>
                <a:effectLst/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Potential of </a:t>
            </a:r>
            <a:r>
              <a:rPr lang="en-GB" b="1" i="0" dirty="0">
                <a:solidFill>
                  <a:srgbClr val="2E2E2E"/>
                </a:solidFill>
                <a:effectLst/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integrating social science </a:t>
            </a:r>
            <a:r>
              <a:rPr lang="en-GB" b="0" i="0" dirty="0">
                <a:solidFill>
                  <a:srgbClr val="2E2E2E"/>
                </a:solidFill>
                <a:effectLst/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in energy modelling. </a:t>
            </a:r>
          </a:p>
          <a:p>
            <a:r>
              <a:rPr lang="en-GB" b="0" i="0" dirty="0">
                <a:solidFill>
                  <a:srgbClr val="2E2E2E"/>
                </a:solidFill>
                <a:effectLst/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(</a:t>
            </a:r>
            <a:r>
              <a:rPr lang="en-GB" b="0" i="1" dirty="0">
                <a:solidFill>
                  <a:srgbClr val="2E2E2E"/>
                </a:solidFill>
                <a:effectLst/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Figure source: Krumm et al. 2022</a:t>
            </a:r>
            <a:r>
              <a:rPr lang="en-GB" b="0" i="0" dirty="0">
                <a:solidFill>
                  <a:srgbClr val="2E2E2E"/>
                </a:solidFill>
                <a:effectLst/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)</a:t>
            </a:r>
            <a:endParaRPr lang="en-GB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5CE7B2-941F-411F-A55A-EA51FC8C6339}"/>
              </a:ext>
            </a:extLst>
          </p:cNvPr>
          <p:cNvSpPr txBox="1"/>
          <p:nvPr/>
        </p:nvSpPr>
        <p:spPr>
          <a:xfrm>
            <a:off x="3660307" y="243171"/>
            <a:ext cx="8126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>
                <a:solidFill>
                  <a:srgbClr val="144D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 Questions | Distribution | Recognition | Path Forward</a:t>
            </a:r>
          </a:p>
        </p:txBody>
      </p:sp>
    </p:spTree>
    <p:extLst>
      <p:ext uri="{BB962C8B-B14F-4D97-AF65-F5344CB8AC3E}">
        <p14:creationId xmlns:p14="http://schemas.microsoft.com/office/powerpoint/2010/main" val="25796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F9EF5877-2118-4068-BB3B-203C6BD26125}"/>
              </a:ext>
            </a:extLst>
          </p:cNvPr>
          <p:cNvSpPr/>
          <p:nvPr/>
        </p:nvSpPr>
        <p:spPr>
          <a:xfrm>
            <a:off x="838200" y="1995948"/>
            <a:ext cx="1951777" cy="40739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C74EEE5-47B5-4064-AB1D-0308CCBB1A35}"/>
              </a:ext>
            </a:extLst>
          </p:cNvPr>
          <p:cNvSpPr/>
          <p:nvPr/>
        </p:nvSpPr>
        <p:spPr>
          <a:xfrm>
            <a:off x="7047785" y="2009851"/>
            <a:ext cx="1968608" cy="4076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0C4F1-1D3A-4C3B-BB21-554E13D06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Different scales of the transition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C82D2-E119-46F3-B65F-312DF443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5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BC48AFC-5D2B-48AB-BBDD-570AA9D9DA81}"/>
              </a:ext>
            </a:extLst>
          </p:cNvPr>
          <p:cNvGrpSpPr/>
          <p:nvPr/>
        </p:nvGrpSpPr>
        <p:grpSpPr>
          <a:xfrm>
            <a:off x="3269731" y="2275656"/>
            <a:ext cx="3152080" cy="784450"/>
            <a:chOff x="6201936" y="2415709"/>
            <a:chExt cx="3152080" cy="78445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872367F-E0BA-4FAA-B1A0-94F0287A5DB2}"/>
                </a:ext>
              </a:extLst>
            </p:cNvPr>
            <p:cNvSpPr/>
            <p:nvPr/>
          </p:nvSpPr>
          <p:spPr>
            <a:xfrm>
              <a:off x="7558670" y="2682540"/>
              <a:ext cx="1795346" cy="517619"/>
            </a:xfrm>
            <a:prstGeom prst="ellipse">
              <a:avLst/>
            </a:prstGeom>
            <a:solidFill>
              <a:srgbClr val="F2CEE9">
                <a:alpha val="50196"/>
              </a:srgbClr>
            </a:solidFill>
            <a:ln>
              <a:solidFill>
                <a:srgbClr val="DC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3E38A9F-EE2C-4610-BC45-0FEA84ABA922}"/>
                </a:ext>
              </a:extLst>
            </p:cNvPr>
            <p:cNvSpPr/>
            <p:nvPr/>
          </p:nvSpPr>
          <p:spPr>
            <a:xfrm>
              <a:off x="6201936" y="2676964"/>
              <a:ext cx="1795346" cy="517619"/>
            </a:xfrm>
            <a:prstGeom prst="ellipse">
              <a:avLst/>
            </a:prstGeom>
            <a:solidFill>
              <a:srgbClr val="FBD7D7">
                <a:alpha val="50196"/>
              </a:srgbClr>
            </a:solidFill>
            <a:ln>
              <a:solidFill>
                <a:srgbClr val="F6A8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E7B258-14D2-41D1-85E3-7D4CCDF0B9DC}"/>
                </a:ext>
              </a:extLst>
            </p:cNvPr>
            <p:cNvSpPr/>
            <p:nvPr/>
          </p:nvSpPr>
          <p:spPr>
            <a:xfrm>
              <a:off x="6815254" y="2415709"/>
              <a:ext cx="1795346" cy="5176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9" name="Graphic 18" descr="Globe outline">
            <a:extLst>
              <a:ext uri="{FF2B5EF4-FFF2-40B4-BE49-F238E27FC236}">
                <a16:creationId xmlns:a16="http://schemas.microsoft.com/office/drawing/2014/main" id="{80AFFBC0-5026-448B-AB0E-B22A5BDB5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2885" y="2341999"/>
            <a:ext cx="686086" cy="68608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478CFA36-5CDE-4014-B542-C3440D6DF903}"/>
              </a:ext>
            </a:extLst>
          </p:cNvPr>
          <p:cNvGrpSpPr/>
          <p:nvPr/>
        </p:nvGrpSpPr>
        <p:grpSpPr>
          <a:xfrm>
            <a:off x="3269731" y="3751385"/>
            <a:ext cx="3152080" cy="1715367"/>
            <a:chOff x="6201936" y="3891438"/>
            <a:chExt cx="3152080" cy="171536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EE66C1-C040-4D4E-8FE1-D2220A983790}"/>
                </a:ext>
              </a:extLst>
            </p:cNvPr>
            <p:cNvSpPr/>
            <p:nvPr/>
          </p:nvSpPr>
          <p:spPr>
            <a:xfrm>
              <a:off x="6201936" y="5089186"/>
              <a:ext cx="1795346" cy="517619"/>
            </a:xfrm>
            <a:prstGeom prst="ellipse">
              <a:avLst/>
            </a:prstGeom>
            <a:solidFill>
              <a:srgbClr val="FBD7D7">
                <a:alpha val="50196"/>
              </a:srgbClr>
            </a:solidFill>
            <a:ln>
              <a:solidFill>
                <a:srgbClr val="F6A8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041575-2569-41C0-80A8-47FE51F37189}"/>
                </a:ext>
              </a:extLst>
            </p:cNvPr>
            <p:cNvSpPr/>
            <p:nvPr/>
          </p:nvSpPr>
          <p:spPr>
            <a:xfrm>
              <a:off x="7558670" y="5089186"/>
              <a:ext cx="1795346" cy="517619"/>
            </a:xfrm>
            <a:prstGeom prst="ellipse">
              <a:avLst/>
            </a:prstGeom>
            <a:solidFill>
              <a:srgbClr val="F2CEE9">
                <a:alpha val="50196"/>
              </a:srgbClr>
            </a:solidFill>
            <a:ln>
              <a:solidFill>
                <a:srgbClr val="DC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C62FE6-55EA-45F1-9C29-3B5374656303}"/>
                </a:ext>
              </a:extLst>
            </p:cNvPr>
            <p:cNvSpPr/>
            <p:nvPr/>
          </p:nvSpPr>
          <p:spPr>
            <a:xfrm>
              <a:off x="6815254" y="4835952"/>
              <a:ext cx="1795346" cy="5176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6B02814-CFB6-4332-8F54-AD03AE7DFFDE}"/>
                </a:ext>
              </a:extLst>
            </p:cNvPr>
            <p:cNvCxnSpPr>
              <a:cxnSpLocks/>
            </p:cNvCxnSpPr>
            <p:nvPr/>
          </p:nvCxnSpPr>
          <p:spPr>
            <a:xfrm>
              <a:off x="6201936" y="4150248"/>
              <a:ext cx="0" cy="1208899"/>
            </a:xfrm>
            <a:prstGeom prst="line">
              <a:avLst/>
            </a:prstGeom>
            <a:ln w="12700">
              <a:solidFill>
                <a:srgbClr val="F6A8A8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9822A1-FBD0-4869-B7E3-57C056F7B38B}"/>
                </a:ext>
              </a:extLst>
            </p:cNvPr>
            <p:cNvCxnSpPr>
              <a:cxnSpLocks/>
            </p:cNvCxnSpPr>
            <p:nvPr/>
          </p:nvCxnSpPr>
          <p:spPr>
            <a:xfrm>
              <a:off x="7987988" y="4150248"/>
              <a:ext cx="0" cy="1208899"/>
            </a:xfrm>
            <a:prstGeom prst="line">
              <a:avLst/>
            </a:prstGeom>
            <a:ln w="12700">
              <a:solidFill>
                <a:srgbClr val="F6A8A8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3A13E3D-1484-4B37-AD8E-201B9DA2D207}"/>
                </a:ext>
              </a:extLst>
            </p:cNvPr>
            <p:cNvCxnSpPr>
              <a:cxnSpLocks/>
            </p:cNvCxnSpPr>
            <p:nvPr/>
          </p:nvCxnSpPr>
          <p:spPr>
            <a:xfrm>
              <a:off x="6815254" y="3891438"/>
              <a:ext cx="0" cy="1208899"/>
            </a:xfrm>
            <a:prstGeom prst="line">
              <a:avLst/>
            </a:prstGeom>
            <a:ln w="12700">
              <a:solidFill>
                <a:schemeClr val="accent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54C2827-7D87-4458-813D-3D871BE4C74B}"/>
                </a:ext>
              </a:extLst>
            </p:cNvPr>
            <p:cNvCxnSpPr>
              <a:cxnSpLocks/>
            </p:cNvCxnSpPr>
            <p:nvPr/>
          </p:nvCxnSpPr>
          <p:spPr>
            <a:xfrm>
              <a:off x="8605954" y="3891438"/>
              <a:ext cx="0" cy="1208899"/>
            </a:xfrm>
            <a:prstGeom prst="line">
              <a:avLst/>
            </a:prstGeom>
            <a:ln w="12700">
              <a:solidFill>
                <a:schemeClr val="accent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99D4CA6-C613-48C5-8862-C1B6DEF3FD4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257" y="4147802"/>
              <a:ext cx="0" cy="1208899"/>
            </a:xfrm>
            <a:prstGeom prst="line">
              <a:avLst/>
            </a:prstGeom>
            <a:ln w="12700">
              <a:solidFill>
                <a:srgbClr val="DC7AC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53446F7-1F9B-4C7D-9802-0EE228C7EAF3}"/>
                </a:ext>
              </a:extLst>
            </p:cNvPr>
            <p:cNvCxnSpPr>
              <a:cxnSpLocks/>
            </p:cNvCxnSpPr>
            <p:nvPr/>
          </p:nvCxnSpPr>
          <p:spPr>
            <a:xfrm>
              <a:off x="9354016" y="4155823"/>
              <a:ext cx="0" cy="1208899"/>
            </a:xfrm>
            <a:prstGeom prst="line">
              <a:avLst/>
            </a:prstGeom>
            <a:ln w="12700">
              <a:solidFill>
                <a:srgbClr val="DC7AC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Graphic 44" descr="Professor female with solid fill">
            <a:extLst>
              <a:ext uri="{FF2B5EF4-FFF2-40B4-BE49-F238E27FC236}">
                <a16:creationId xmlns:a16="http://schemas.microsoft.com/office/drawing/2014/main" id="{DBA57331-F314-44E8-8B11-B21DD9E30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09302" y="5518131"/>
            <a:ext cx="452178" cy="45217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1FBB8A9-C98E-49FB-897A-EA0BC0902B6B}"/>
              </a:ext>
            </a:extLst>
          </p:cNvPr>
          <p:cNvSpPr txBox="1"/>
          <p:nvPr/>
        </p:nvSpPr>
        <p:spPr>
          <a:xfrm>
            <a:off x="901737" y="3261832"/>
            <a:ext cx="17953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Tax burdens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D2DB2F-2948-4DC5-8EF3-C3B44AC61BC1}"/>
              </a:ext>
            </a:extLst>
          </p:cNvPr>
          <p:cNvGrpSpPr/>
          <p:nvPr/>
        </p:nvGrpSpPr>
        <p:grpSpPr>
          <a:xfrm>
            <a:off x="3269731" y="2585685"/>
            <a:ext cx="3152080" cy="1715367"/>
            <a:chOff x="6201936" y="3891438"/>
            <a:chExt cx="3152080" cy="1715367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3C00ACD-1EBD-419D-A7EF-96ADCDE951FB}"/>
                </a:ext>
              </a:extLst>
            </p:cNvPr>
            <p:cNvSpPr/>
            <p:nvPr/>
          </p:nvSpPr>
          <p:spPr>
            <a:xfrm>
              <a:off x="6201936" y="5089186"/>
              <a:ext cx="1795346" cy="517619"/>
            </a:xfrm>
            <a:prstGeom prst="ellipse">
              <a:avLst/>
            </a:prstGeom>
            <a:solidFill>
              <a:srgbClr val="FBD7D7">
                <a:alpha val="50196"/>
              </a:srgbClr>
            </a:solidFill>
            <a:ln>
              <a:solidFill>
                <a:srgbClr val="F6A8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9D62BDD-567D-46A3-8921-5972E7440E8E}"/>
                </a:ext>
              </a:extLst>
            </p:cNvPr>
            <p:cNvSpPr/>
            <p:nvPr/>
          </p:nvSpPr>
          <p:spPr>
            <a:xfrm>
              <a:off x="7558670" y="5089186"/>
              <a:ext cx="1795346" cy="517619"/>
            </a:xfrm>
            <a:prstGeom prst="ellipse">
              <a:avLst/>
            </a:prstGeom>
            <a:solidFill>
              <a:srgbClr val="F2CEE9">
                <a:alpha val="50196"/>
              </a:srgbClr>
            </a:solidFill>
            <a:ln>
              <a:solidFill>
                <a:srgbClr val="DC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AA130B0-6F4D-4672-99AD-50B5F9D16021}"/>
                </a:ext>
              </a:extLst>
            </p:cNvPr>
            <p:cNvSpPr/>
            <p:nvPr/>
          </p:nvSpPr>
          <p:spPr>
            <a:xfrm>
              <a:off x="6815254" y="4835952"/>
              <a:ext cx="1795346" cy="5176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2FA2811-166D-4966-BFB5-A6C0052FED16}"/>
                </a:ext>
              </a:extLst>
            </p:cNvPr>
            <p:cNvCxnSpPr>
              <a:cxnSpLocks/>
            </p:cNvCxnSpPr>
            <p:nvPr/>
          </p:nvCxnSpPr>
          <p:spPr>
            <a:xfrm>
              <a:off x="6201936" y="4150248"/>
              <a:ext cx="0" cy="1208899"/>
            </a:xfrm>
            <a:prstGeom prst="line">
              <a:avLst/>
            </a:prstGeom>
            <a:ln w="12700">
              <a:solidFill>
                <a:srgbClr val="F6A8A8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FBCDD9E-8BD3-4B56-A89A-C78EE1E03218}"/>
                </a:ext>
              </a:extLst>
            </p:cNvPr>
            <p:cNvCxnSpPr>
              <a:cxnSpLocks/>
            </p:cNvCxnSpPr>
            <p:nvPr/>
          </p:nvCxnSpPr>
          <p:spPr>
            <a:xfrm>
              <a:off x="7987988" y="4150248"/>
              <a:ext cx="0" cy="1208899"/>
            </a:xfrm>
            <a:prstGeom prst="line">
              <a:avLst/>
            </a:prstGeom>
            <a:ln w="12700">
              <a:solidFill>
                <a:srgbClr val="F6A8A8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483B5F5-A8FA-4A02-9164-EF586A81C1C7}"/>
                </a:ext>
              </a:extLst>
            </p:cNvPr>
            <p:cNvCxnSpPr>
              <a:cxnSpLocks/>
            </p:cNvCxnSpPr>
            <p:nvPr/>
          </p:nvCxnSpPr>
          <p:spPr>
            <a:xfrm>
              <a:off x="6815254" y="3891438"/>
              <a:ext cx="0" cy="1208899"/>
            </a:xfrm>
            <a:prstGeom prst="line">
              <a:avLst/>
            </a:prstGeom>
            <a:ln w="12700">
              <a:solidFill>
                <a:schemeClr val="accent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436F779-656C-4514-957A-E8D3E2E34401}"/>
                </a:ext>
              </a:extLst>
            </p:cNvPr>
            <p:cNvCxnSpPr>
              <a:cxnSpLocks/>
            </p:cNvCxnSpPr>
            <p:nvPr/>
          </p:nvCxnSpPr>
          <p:spPr>
            <a:xfrm>
              <a:off x="8605954" y="3891438"/>
              <a:ext cx="0" cy="1208899"/>
            </a:xfrm>
            <a:prstGeom prst="line">
              <a:avLst/>
            </a:prstGeom>
            <a:ln w="12700">
              <a:solidFill>
                <a:schemeClr val="accent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579E151-642B-43FD-8B92-27493DD4392D}"/>
                </a:ext>
              </a:extLst>
            </p:cNvPr>
            <p:cNvCxnSpPr>
              <a:cxnSpLocks/>
            </p:cNvCxnSpPr>
            <p:nvPr/>
          </p:nvCxnSpPr>
          <p:spPr>
            <a:xfrm>
              <a:off x="7558257" y="4147802"/>
              <a:ext cx="0" cy="1208899"/>
            </a:xfrm>
            <a:prstGeom prst="line">
              <a:avLst/>
            </a:prstGeom>
            <a:ln w="12700">
              <a:solidFill>
                <a:srgbClr val="DC7AC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369DE26-D2DE-40DD-B008-C129E07402E5}"/>
                </a:ext>
              </a:extLst>
            </p:cNvPr>
            <p:cNvCxnSpPr>
              <a:cxnSpLocks/>
            </p:cNvCxnSpPr>
            <p:nvPr/>
          </p:nvCxnSpPr>
          <p:spPr>
            <a:xfrm>
              <a:off x="9354016" y="4155823"/>
              <a:ext cx="0" cy="1208899"/>
            </a:xfrm>
            <a:prstGeom prst="line">
              <a:avLst/>
            </a:prstGeom>
            <a:ln w="12700">
              <a:solidFill>
                <a:srgbClr val="DC7AC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B506E8D4-AD4D-4040-86BE-55617B99421B}"/>
              </a:ext>
            </a:extLst>
          </p:cNvPr>
          <p:cNvCxnSpPr>
            <a:cxnSpLocks/>
          </p:cNvCxnSpPr>
          <p:nvPr/>
        </p:nvCxnSpPr>
        <p:spPr>
          <a:xfrm rot="10800000">
            <a:off x="2936959" y="3427714"/>
            <a:ext cx="1836076" cy="258417"/>
          </a:xfrm>
          <a:prstGeom prst="bentConnector3">
            <a:avLst>
              <a:gd name="adj1" fmla="val -395"/>
            </a:avLst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6384A008-2570-48B1-841A-3BCDDEE2CA41}"/>
              </a:ext>
            </a:extLst>
          </p:cNvPr>
          <p:cNvSpPr txBox="1"/>
          <p:nvPr/>
        </p:nvSpPr>
        <p:spPr>
          <a:xfrm>
            <a:off x="7109134" y="4763264"/>
            <a:ext cx="14615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Stakeholder engagement</a:t>
            </a: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D7F90FE-6952-4C36-92FE-9824A7372AA4}"/>
              </a:ext>
            </a:extLst>
          </p:cNvPr>
          <p:cNvCxnSpPr>
            <a:cxnSpLocks/>
          </p:cNvCxnSpPr>
          <p:nvPr/>
        </p:nvCxnSpPr>
        <p:spPr>
          <a:xfrm flipV="1">
            <a:off x="5982373" y="4921361"/>
            <a:ext cx="865437" cy="262322"/>
          </a:xfrm>
          <a:prstGeom prst="bentConnector3">
            <a:avLst>
              <a:gd name="adj1" fmla="val 106"/>
            </a:avLst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B3C005E3-207C-47E0-B680-3307D8444CDD}"/>
              </a:ext>
            </a:extLst>
          </p:cNvPr>
          <p:cNvCxnSpPr>
            <a:cxnSpLocks/>
          </p:cNvCxnSpPr>
          <p:nvPr/>
        </p:nvCxnSpPr>
        <p:spPr>
          <a:xfrm flipV="1">
            <a:off x="6011960" y="2234544"/>
            <a:ext cx="835850" cy="483752"/>
          </a:xfrm>
          <a:prstGeom prst="bentConnector3">
            <a:avLst>
              <a:gd name="adj1" fmla="val -792"/>
            </a:avLst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E5665AD8-5962-4259-9D0A-85798F5F377E}"/>
              </a:ext>
            </a:extLst>
          </p:cNvPr>
          <p:cNvSpPr txBox="1"/>
          <p:nvPr/>
        </p:nvSpPr>
        <p:spPr>
          <a:xfrm>
            <a:off x="7109134" y="2055736"/>
            <a:ext cx="1882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Representation and governance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FBEEAA7-59F0-4FC9-97E7-B734DFF3775C}"/>
              </a:ext>
            </a:extLst>
          </p:cNvPr>
          <p:cNvSpPr txBox="1"/>
          <p:nvPr/>
        </p:nvSpPr>
        <p:spPr>
          <a:xfrm>
            <a:off x="1099817" y="2022939"/>
            <a:ext cx="1630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Energy access</a:t>
            </a:r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C89B50CD-CC32-4C8D-901F-E5F87BFAAEBD}"/>
              </a:ext>
            </a:extLst>
          </p:cNvPr>
          <p:cNvCxnSpPr>
            <a:cxnSpLocks/>
          </p:cNvCxnSpPr>
          <p:nvPr/>
        </p:nvCxnSpPr>
        <p:spPr>
          <a:xfrm rot="10800000">
            <a:off x="2931439" y="2196128"/>
            <a:ext cx="1836076" cy="258417"/>
          </a:xfrm>
          <a:prstGeom prst="bentConnector3">
            <a:avLst>
              <a:gd name="adj1" fmla="val -395"/>
            </a:avLst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B781DE3-E1D3-4C01-923A-A01BB00EAAA4}"/>
              </a:ext>
            </a:extLst>
          </p:cNvPr>
          <p:cNvGrpSpPr/>
          <p:nvPr/>
        </p:nvGrpSpPr>
        <p:grpSpPr>
          <a:xfrm>
            <a:off x="875588" y="5186478"/>
            <a:ext cx="812493" cy="756613"/>
            <a:chOff x="5552441" y="4693959"/>
            <a:chExt cx="1580343" cy="1471654"/>
          </a:xfrm>
        </p:grpSpPr>
        <p:pic>
          <p:nvPicPr>
            <p:cNvPr id="102" name="Graphic 101" descr="Programmer female with solid fill">
              <a:extLst>
                <a:ext uri="{FF2B5EF4-FFF2-40B4-BE49-F238E27FC236}">
                  <a16:creationId xmlns:a16="http://schemas.microsoft.com/office/drawing/2014/main" id="{64A63FC7-5F50-4B5E-A79E-0199C7B4C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52441" y="5311160"/>
              <a:ext cx="854453" cy="854453"/>
            </a:xfrm>
            <a:prstGeom prst="rect">
              <a:avLst/>
            </a:prstGeom>
          </p:spPr>
        </p:pic>
        <p:pic>
          <p:nvPicPr>
            <p:cNvPr id="103" name="Graphic 102" descr="Thought bubble outline">
              <a:extLst>
                <a:ext uri="{FF2B5EF4-FFF2-40B4-BE49-F238E27FC236}">
                  <a16:creationId xmlns:a16="http://schemas.microsoft.com/office/drawing/2014/main" id="{7B8912F5-A34E-4ACA-8622-01A09F540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28841" y="4693959"/>
              <a:ext cx="1003943" cy="1003943"/>
            </a:xfrm>
            <a:prstGeom prst="rect">
              <a:avLst/>
            </a:prstGeom>
          </p:spPr>
        </p:pic>
        <p:pic>
          <p:nvPicPr>
            <p:cNvPr id="104" name="Graphic 103" descr="Question mark with solid fill">
              <a:extLst>
                <a:ext uri="{FF2B5EF4-FFF2-40B4-BE49-F238E27FC236}">
                  <a16:creationId xmlns:a16="http://schemas.microsoft.com/office/drawing/2014/main" id="{C84FBCB2-1922-4042-B49A-A7D0C2E4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44053" y="4914255"/>
              <a:ext cx="334634" cy="334634"/>
            </a:xfrm>
            <a:prstGeom prst="rect">
              <a:avLst/>
            </a:prstGeom>
          </p:spPr>
        </p:pic>
      </p:grp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4817BCDD-2B8E-46BB-A7F2-214DEEEF1DA8}"/>
              </a:ext>
            </a:extLst>
          </p:cNvPr>
          <p:cNvCxnSpPr>
            <a:cxnSpLocks/>
          </p:cNvCxnSpPr>
          <p:nvPr/>
        </p:nvCxnSpPr>
        <p:spPr>
          <a:xfrm>
            <a:off x="3768092" y="4156271"/>
            <a:ext cx="3093225" cy="309795"/>
          </a:xfrm>
          <a:prstGeom prst="bentConnector3">
            <a:avLst>
              <a:gd name="adj1" fmla="val 212"/>
            </a:avLst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8CEF95B7-48C6-4DC4-A6D8-ED1A5EE05071}"/>
              </a:ext>
            </a:extLst>
          </p:cNvPr>
          <p:cNvSpPr txBox="1"/>
          <p:nvPr/>
        </p:nvSpPr>
        <p:spPr>
          <a:xfrm>
            <a:off x="7078163" y="3980125"/>
            <a:ext cx="1721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Public preferences</a:t>
            </a: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D308224-297D-45A3-A22E-3EB61A9CFA3E}"/>
              </a:ext>
            </a:extLst>
          </p:cNvPr>
          <p:cNvCxnSpPr>
            <a:cxnSpLocks/>
          </p:cNvCxnSpPr>
          <p:nvPr/>
        </p:nvCxnSpPr>
        <p:spPr>
          <a:xfrm flipH="1">
            <a:off x="2934458" y="3909306"/>
            <a:ext cx="1535785" cy="15844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B86249DF-52DA-456A-8044-CA04AAB1C69C}"/>
              </a:ext>
            </a:extLst>
          </p:cNvPr>
          <p:cNvSpPr txBox="1"/>
          <p:nvPr/>
        </p:nvSpPr>
        <p:spPr>
          <a:xfrm>
            <a:off x="981748" y="3732386"/>
            <a:ext cx="1973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Labour impacts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1964B60-F6A5-49F4-9BE3-453221F34C6E}"/>
              </a:ext>
            </a:extLst>
          </p:cNvPr>
          <p:cNvSpPr txBox="1"/>
          <p:nvPr/>
        </p:nvSpPr>
        <p:spPr>
          <a:xfrm>
            <a:off x="2537963" y="5679964"/>
            <a:ext cx="48312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Distribution</a:t>
            </a: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GB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|</a:t>
            </a: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GB" sz="1600" b="1" dirty="0">
                <a:solidFill>
                  <a:srgbClr val="C2525A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Recognition</a:t>
            </a:r>
            <a:r>
              <a:rPr lang="en-GB" sz="1600" dirty="0">
                <a:solidFill>
                  <a:srgbClr val="C2525A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GB" sz="16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| </a:t>
            </a:r>
            <a:r>
              <a:rPr lang="en-GB" sz="1600" b="1" dirty="0">
                <a:solidFill>
                  <a:srgbClr val="AA2C92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Procedure</a:t>
            </a:r>
            <a:endParaRPr lang="en-GB" sz="1600" b="1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5A7D963-ADC5-4BEB-A32E-A4FAA4C16947}"/>
              </a:ext>
            </a:extLst>
          </p:cNvPr>
          <p:cNvCxnSpPr>
            <a:cxnSpLocks/>
          </p:cNvCxnSpPr>
          <p:nvPr/>
        </p:nvCxnSpPr>
        <p:spPr>
          <a:xfrm flipH="1" flipV="1">
            <a:off x="2929441" y="2800324"/>
            <a:ext cx="603951" cy="5977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5C801A3E-D437-45CF-8466-302FFDCD3184}"/>
              </a:ext>
            </a:extLst>
          </p:cNvPr>
          <p:cNvSpPr txBox="1"/>
          <p:nvPr/>
        </p:nvSpPr>
        <p:spPr>
          <a:xfrm>
            <a:off x="866524" y="2611622"/>
            <a:ext cx="1852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Burden sharing</a:t>
            </a:r>
          </a:p>
        </p:txBody>
      </p:sp>
      <p:pic>
        <p:nvPicPr>
          <p:cNvPr id="125" name="Graphic 124" descr="Court with solid fill">
            <a:extLst>
              <a:ext uri="{FF2B5EF4-FFF2-40B4-BE49-F238E27FC236}">
                <a16:creationId xmlns:a16="http://schemas.microsoft.com/office/drawing/2014/main" id="{44572E60-1686-41B4-AB02-5A32DC65C7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22885" y="3679219"/>
            <a:ext cx="686087" cy="686087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F1568340-D828-49B9-8AEA-4A718DC3FFC4}"/>
              </a:ext>
            </a:extLst>
          </p:cNvPr>
          <p:cNvSpPr txBox="1"/>
          <p:nvPr/>
        </p:nvSpPr>
        <p:spPr>
          <a:xfrm>
            <a:off x="10033513" y="2484987"/>
            <a:ext cx="21442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Global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72E4EC0-3C7E-4CF9-9EFE-1A837E24E30B}"/>
              </a:ext>
            </a:extLst>
          </p:cNvPr>
          <p:cNvSpPr txBox="1"/>
          <p:nvPr/>
        </p:nvSpPr>
        <p:spPr>
          <a:xfrm>
            <a:off x="10047791" y="3883590"/>
            <a:ext cx="21442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National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AAB1EEB-B82C-440F-80EC-8E6B45DF5CC9}"/>
              </a:ext>
            </a:extLst>
          </p:cNvPr>
          <p:cNvSpPr txBox="1"/>
          <p:nvPr/>
        </p:nvSpPr>
        <p:spPr>
          <a:xfrm>
            <a:off x="10047791" y="5323333"/>
            <a:ext cx="21442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Local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8DA9A70-67E0-4812-951B-2262948AAC5D}"/>
              </a:ext>
            </a:extLst>
          </p:cNvPr>
          <p:cNvSpPr txBox="1"/>
          <p:nvPr/>
        </p:nvSpPr>
        <p:spPr>
          <a:xfrm>
            <a:off x="1111403" y="5687019"/>
            <a:ext cx="161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Modelling</a:t>
            </a:r>
            <a:endParaRPr lang="en-GB" b="1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3BABA5E-0636-4889-A71C-4FC53FED573F}"/>
              </a:ext>
            </a:extLst>
          </p:cNvPr>
          <p:cNvSpPr txBox="1"/>
          <p:nvPr/>
        </p:nvSpPr>
        <p:spPr>
          <a:xfrm>
            <a:off x="7047785" y="5687019"/>
            <a:ext cx="1772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 science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9DF5EE4-FC25-4BE4-8F1C-1E9D9DA8E37F}"/>
              </a:ext>
            </a:extLst>
          </p:cNvPr>
          <p:cNvSpPr txBox="1"/>
          <p:nvPr/>
        </p:nvSpPr>
        <p:spPr>
          <a:xfrm>
            <a:off x="3660307" y="243171"/>
            <a:ext cx="8126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>
                <a:solidFill>
                  <a:srgbClr val="144D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 Questions | Distribution | Recognition | Path Forward</a:t>
            </a:r>
          </a:p>
        </p:txBody>
      </p:sp>
      <p:pic>
        <p:nvPicPr>
          <p:cNvPr id="139" name="Graphic 138" descr="Wind Turbines outline">
            <a:extLst>
              <a:ext uri="{FF2B5EF4-FFF2-40B4-BE49-F238E27FC236}">
                <a16:creationId xmlns:a16="http://schemas.microsoft.com/office/drawing/2014/main" id="{487A858A-3A10-4A87-B2C0-ECCF64F9BB4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17311" y="5192035"/>
            <a:ext cx="686087" cy="6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4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6" grpId="0"/>
      <p:bldP spid="93" grpId="0"/>
      <p:bldP spid="99" grpId="0"/>
      <p:bldP spid="107" grpId="0"/>
      <p:bldP spid="116" grpId="0"/>
      <p:bldP spid="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694C873-DE67-45F9-A038-B5887C1F1DD0}"/>
              </a:ext>
            </a:extLst>
          </p:cNvPr>
          <p:cNvGrpSpPr/>
          <p:nvPr/>
        </p:nvGrpSpPr>
        <p:grpSpPr>
          <a:xfrm>
            <a:off x="222358" y="1700588"/>
            <a:ext cx="5645084" cy="4274590"/>
            <a:chOff x="163439" y="1873788"/>
            <a:chExt cx="5645084" cy="4274590"/>
          </a:xfrm>
        </p:grpSpPr>
        <p:pic>
          <p:nvPicPr>
            <p:cNvPr id="10" name="Picture 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DFFAA4B1-2FF9-4B4B-B07B-8C7A35C69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1" t="28451" r="34165" b="28162"/>
            <a:stretch/>
          </p:blipFill>
          <p:spPr>
            <a:xfrm>
              <a:off x="163439" y="1873788"/>
              <a:ext cx="5645084" cy="3792124"/>
            </a:xfrm>
            <a:prstGeom prst="rect">
              <a:avLst/>
            </a:prstGeom>
          </p:spPr>
        </p:pic>
        <p:pic>
          <p:nvPicPr>
            <p:cNvPr id="32" name="Picture 3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6F6ADFDF-D2E7-4F78-98E3-20241BB08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93" t="37550" r="13025" b="49356"/>
            <a:stretch/>
          </p:blipFill>
          <p:spPr>
            <a:xfrm>
              <a:off x="1294259" y="5277817"/>
              <a:ext cx="2049267" cy="855394"/>
            </a:xfrm>
            <a:prstGeom prst="rect">
              <a:avLst/>
            </a:prstGeom>
          </p:spPr>
        </p:pic>
        <p:pic>
          <p:nvPicPr>
            <p:cNvPr id="33" name="Picture 3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CE23F53B-2BB1-4816-8EDB-B604A582CA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93" t="51480" r="13025" b="42762"/>
            <a:stretch/>
          </p:blipFill>
          <p:spPr>
            <a:xfrm>
              <a:off x="2400602" y="5772210"/>
              <a:ext cx="2049267" cy="376168"/>
            </a:xfrm>
            <a:prstGeom prst="rect">
              <a:avLst/>
            </a:prstGeom>
          </p:spPr>
        </p:pic>
        <p:pic>
          <p:nvPicPr>
            <p:cNvPr id="34" name="Picture 33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5B02836-E8D4-4895-A5BC-26CED65F1F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93" t="57005" r="13025" b="36523"/>
            <a:stretch/>
          </p:blipFill>
          <p:spPr>
            <a:xfrm>
              <a:off x="3463323" y="5725605"/>
              <a:ext cx="2049267" cy="422773"/>
            </a:xfrm>
            <a:prstGeom prst="rect">
              <a:avLst/>
            </a:prstGeom>
          </p:spPr>
        </p:pic>
      </p:grpSp>
      <p:pic>
        <p:nvPicPr>
          <p:cNvPr id="12" name="Picture 11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299024F9-A9B3-467F-BA0F-4EFC257D0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56"/>
          <a:stretch/>
        </p:blipFill>
        <p:spPr>
          <a:xfrm>
            <a:off x="6116241" y="1965936"/>
            <a:ext cx="2326436" cy="1809938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36A3538-D272-47CC-9D1F-6467AFCD64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75"/>
          <a:stretch/>
        </p:blipFill>
        <p:spPr>
          <a:xfrm>
            <a:off x="8742577" y="1937311"/>
            <a:ext cx="2326436" cy="1867188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CAD83F84-101B-4AF7-989C-DC4B74735E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"/>
          <a:stretch/>
        </p:blipFill>
        <p:spPr>
          <a:xfrm>
            <a:off x="6092573" y="3783599"/>
            <a:ext cx="4118639" cy="18671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0DB22C-B96C-4E7E-B107-457185A59F08}"/>
              </a:ext>
            </a:extLst>
          </p:cNvPr>
          <p:cNvSpPr txBox="1"/>
          <p:nvPr/>
        </p:nvSpPr>
        <p:spPr>
          <a:xfrm>
            <a:off x="2160832" y="2840074"/>
            <a:ext cx="521297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796C8C-3FEA-4558-975E-16D744FBF983}"/>
              </a:ext>
            </a:extLst>
          </p:cNvPr>
          <p:cNvSpPr txBox="1"/>
          <p:nvPr/>
        </p:nvSpPr>
        <p:spPr>
          <a:xfrm>
            <a:off x="1122987" y="3473441"/>
            <a:ext cx="460382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946223-7B7B-4C44-BE18-2AE906AAD6B4}"/>
              </a:ext>
            </a:extLst>
          </p:cNvPr>
          <p:cNvSpPr txBox="1"/>
          <p:nvPr/>
        </p:nvSpPr>
        <p:spPr>
          <a:xfrm>
            <a:off x="2945908" y="4170274"/>
            <a:ext cx="442365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25" b="1" dirty="0">
                <a:latin typeface="Segoe UI" panose="020B0502040204020203" pitchFamily="34" charset="0"/>
                <a:cs typeface="Segoe UI" panose="020B0502040204020203" pitchFamily="34" charset="0"/>
              </a:rPr>
              <a:t>TX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6E94-7EA7-4572-8CEC-008CB1A9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49704"/>
            <a:ext cx="2743200" cy="365125"/>
          </a:xfrm>
        </p:spPr>
        <p:txBody>
          <a:bodyPr/>
          <a:lstStyle/>
          <a:p>
            <a:fld id="{B2FD51E0-4B08-1A4D-A13E-64CBF7E27C6D}" type="slidenum">
              <a:rPr lang="en-US" smtClean="0"/>
              <a:t>6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A56198-AC16-4F9B-B96F-0039D40E4237}"/>
              </a:ext>
            </a:extLst>
          </p:cNvPr>
          <p:cNvSpPr txBox="1"/>
          <p:nvPr/>
        </p:nvSpPr>
        <p:spPr>
          <a:xfrm>
            <a:off x="3660307" y="243171"/>
            <a:ext cx="8126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 | </a:t>
            </a:r>
            <a:r>
              <a:rPr lang="en-GB" sz="2000" b="1" dirty="0">
                <a:solidFill>
                  <a:srgbClr val="144D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</a:t>
            </a:r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 Distribution | Recognition | Path Forward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D63B7-DA0E-4FF3-9380-BBFA4AB8876E}"/>
              </a:ext>
            </a:extLst>
          </p:cNvPr>
          <p:cNvSpPr txBox="1"/>
          <p:nvPr/>
        </p:nvSpPr>
        <p:spPr>
          <a:xfrm>
            <a:off x="6058195" y="5639020"/>
            <a:ext cx="559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Segoe UI" panose="020B0502040204020203" pitchFamily="34" charset="0"/>
                <a:cs typeface="Segoe UI" panose="020B0502040204020203" pitchFamily="34" charset="0"/>
              </a:rPr>
              <a:t>(Data source:  US Energy Information Administration)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90B7C5E-4C52-48C3-9DEC-6E19E7D6F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104"/>
            <a:ext cx="10515600" cy="1325563"/>
          </a:xfrm>
        </p:spPr>
        <p:txBody>
          <a:bodyPr/>
          <a:lstStyle/>
          <a:p>
            <a:r>
              <a:rPr lang="en-GB" dirty="0"/>
              <a:t>US states case study: heterogenous landscape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E87650-A6E4-47EF-BF2D-4BA7B2F13373}"/>
              </a:ext>
            </a:extLst>
          </p:cNvPr>
          <p:cNvSpPr txBox="1"/>
          <p:nvPr/>
        </p:nvSpPr>
        <p:spPr>
          <a:xfrm>
            <a:off x="6799827" y="2071012"/>
            <a:ext cx="460382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CA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8A0EC7-0676-4544-8ADC-2C1D7D01B10B}"/>
              </a:ext>
            </a:extLst>
          </p:cNvPr>
          <p:cNvSpPr txBox="1"/>
          <p:nvPr/>
        </p:nvSpPr>
        <p:spPr>
          <a:xfrm>
            <a:off x="6799827" y="3880950"/>
            <a:ext cx="413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TX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EE9A30-02CE-447C-8863-FE0FBB942B76}"/>
              </a:ext>
            </a:extLst>
          </p:cNvPr>
          <p:cNvSpPr txBox="1"/>
          <p:nvPr/>
        </p:nvSpPr>
        <p:spPr>
          <a:xfrm>
            <a:off x="9414955" y="2071012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WY</a:t>
            </a:r>
          </a:p>
        </p:txBody>
      </p:sp>
    </p:spTree>
    <p:extLst>
      <p:ext uri="{BB962C8B-B14F-4D97-AF65-F5344CB8AC3E}">
        <p14:creationId xmlns:p14="http://schemas.microsoft.com/office/powerpoint/2010/main" val="14571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BC66-2048-4962-B014-F21D86667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</a:t>
            </a:r>
          </a:p>
        </p:txBody>
      </p:sp>
      <p:pic>
        <p:nvPicPr>
          <p:cNvPr id="6" name="Content Placeholder 5" descr="Share with solid fill">
            <a:extLst>
              <a:ext uri="{FF2B5EF4-FFF2-40B4-BE49-F238E27FC236}">
                <a16:creationId xmlns:a16="http://schemas.microsoft.com/office/drawing/2014/main" id="{64C5E448-5AF4-45F2-854D-4D3166850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184667"/>
            <a:ext cx="914400" cy="914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E7941-254F-4387-8C68-725B892F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7</a:t>
            </a:fld>
            <a:endParaRPr lang="en-US"/>
          </a:p>
        </p:txBody>
      </p:sp>
      <p:pic>
        <p:nvPicPr>
          <p:cNvPr id="8" name="Graphic 7" descr="Workflow with solid fill">
            <a:extLst>
              <a:ext uri="{FF2B5EF4-FFF2-40B4-BE49-F238E27FC236}">
                <a16:creationId xmlns:a16="http://schemas.microsoft.com/office/drawing/2014/main" id="{4B0B383B-9515-496C-96C6-265E79E78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4886320"/>
            <a:ext cx="914400" cy="914400"/>
          </a:xfrm>
          <a:prstGeom prst="rect">
            <a:avLst/>
          </a:prstGeom>
        </p:spPr>
      </p:pic>
      <p:pic>
        <p:nvPicPr>
          <p:cNvPr id="10" name="Graphic 9" descr="Subtitles with solid fill">
            <a:extLst>
              <a:ext uri="{FF2B5EF4-FFF2-40B4-BE49-F238E27FC236}">
                <a16:creationId xmlns:a16="http://schemas.microsoft.com/office/drawing/2014/main" id="{8D86BA77-08A8-412D-A791-0CC547A0C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429867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1BA517-5302-477A-A2C6-FB39166B85AE}"/>
              </a:ext>
            </a:extLst>
          </p:cNvPr>
          <p:cNvSpPr txBox="1"/>
          <p:nvPr/>
        </p:nvSpPr>
        <p:spPr>
          <a:xfrm>
            <a:off x="2210078" y="2211456"/>
            <a:ext cx="91437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What are the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distributional</a:t>
            </a:r>
            <a:r>
              <a:rPr lang="en-GB" sz="2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labour impacts of decarbonising the power sector?  Where and who may be more affected? </a:t>
            </a:r>
          </a:p>
          <a:p>
            <a:endParaRPr lang="en-GB" sz="2400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2ACFF-6B02-4588-B814-E39C5696251E}"/>
              </a:ext>
            </a:extLst>
          </p:cNvPr>
          <p:cNvSpPr txBox="1"/>
          <p:nvPr/>
        </p:nvSpPr>
        <p:spPr>
          <a:xfrm>
            <a:off x="2210078" y="3521360"/>
            <a:ext cx="91437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GB" sz="2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How can modellers </a:t>
            </a:r>
            <a:r>
              <a:rPr lang="en-GB" sz="2400" b="1" dirty="0">
                <a:solidFill>
                  <a:srgbClr val="C2525A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recognise</a:t>
            </a:r>
            <a:r>
              <a:rPr lang="en-GB" sz="2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regional specific public attitudes in transition scenarios? What are the alternative societal outcomes?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7C220E-738D-42AC-8995-5B808B84275C}"/>
              </a:ext>
            </a:extLst>
          </p:cNvPr>
          <p:cNvSpPr txBox="1"/>
          <p:nvPr/>
        </p:nvSpPr>
        <p:spPr>
          <a:xfrm>
            <a:off x="2210078" y="4886320"/>
            <a:ext cx="91437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GB" sz="2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What policy mechanisms and </a:t>
            </a:r>
            <a:r>
              <a:rPr lang="en-GB" sz="2400" b="1" dirty="0">
                <a:solidFill>
                  <a:srgbClr val="AA2C92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procedures</a:t>
            </a:r>
            <a:r>
              <a:rPr lang="en-GB" sz="2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are more conducive for just outcomes?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0F7748-7D72-4E06-9DDD-7A28EE570C81}"/>
              </a:ext>
            </a:extLst>
          </p:cNvPr>
          <p:cNvSpPr txBox="1"/>
          <p:nvPr/>
        </p:nvSpPr>
        <p:spPr>
          <a:xfrm>
            <a:off x="3660307" y="243171"/>
            <a:ext cx="8126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 </a:t>
            </a:r>
            <a:r>
              <a:rPr lang="en-GB" sz="2000" b="1" dirty="0">
                <a:solidFill>
                  <a:srgbClr val="144D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</a:t>
            </a:r>
            <a:r>
              <a:rPr lang="en-GB" sz="2000" b="1" dirty="0">
                <a:solidFill>
                  <a:srgbClr val="829D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| Distribution | Recognition | Path Forward</a:t>
            </a:r>
          </a:p>
        </p:txBody>
      </p:sp>
    </p:spTree>
    <p:extLst>
      <p:ext uri="{BB962C8B-B14F-4D97-AF65-F5344CB8AC3E}">
        <p14:creationId xmlns:p14="http://schemas.microsoft.com/office/powerpoint/2010/main" val="108286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3B39-F512-429E-B3C3-3C0F0B15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05097-AE61-4904-B161-20818960F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86C00-C58C-4B5C-AAFA-75BD6283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51E0-4B08-1A4D-A13E-64CBF7E27C6D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D9778-63EC-449C-B2F2-51C997936D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FF3755-8D5D-440E-9AEE-7421FDD28A24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2. Regional distributional labour impacts of transitioning the power sector in the US</a:t>
            </a:r>
          </a:p>
        </p:txBody>
      </p:sp>
    </p:spTree>
    <p:extLst>
      <p:ext uri="{BB962C8B-B14F-4D97-AF65-F5344CB8AC3E}">
        <p14:creationId xmlns:p14="http://schemas.microsoft.com/office/powerpoint/2010/main" val="261342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739FA8A735574E9075D3A592FB6AAD" ma:contentTypeVersion="15" ma:contentTypeDescription="Create a new document." ma:contentTypeScope="" ma:versionID="18cb00547a07e0460423cef1a6dde92e">
  <xsd:schema xmlns:xsd="http://www.w3.org/2001/XMLSchema" xmlns:xs="http://www.w3.org/2001/XMLSchema" xmlns:p="http://schemas.microsoft.com/office/2006/metadata/properties" xmlns:ns2="358b34ed-30db-4eda-8c5d-dc435726729f" xmlns:ns3="ce723d52-c7a9-4a5c-9737-c30359fbc71c" targetNamespace="http://schemas.microsoft.com/office/2006/metadata/properties" ma:root="true" ma:fieldsID="c4a8b6b7128f696d67d8b3f6fba3e098" ns2:_="" ns3:_="">
    <xsd:import namespace="358b34ed-30db-4eda-8c5d-dc435726729f"/>
    <xsd:import namespace="ce723d52-c7a9-4a5c-9737-c30359fbc7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b34ed-30db-4eda-8c5d-dc43572672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4661dae-d6df-48fc-a54e-a577d2899e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23d52-c7a9-4a5c-9737-c30359fbc7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57016b3-8bca-425f-8391-4ed3f61b5e41}" ma:internalName="TaxCatchAll" ma:showField="CatchAllData" ma:web="ce723d52-c7a9-4a5c-9737-c30359fbc7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8b34ed-30db-4eda-8c5d-dc435726729f">
      <Terms xmlns="http://schemas.microsoft.com/office/infopath/2007/PartnerControls"/>
    </lcf76f155ced4ddcb4097134ff3c332f>
    <TaxCatchAll xmlns="ce723d52-c7a9-4a5c-9737-c30359fbc71c" xsi:nil="true"/>
  </documentManagement>
</p:properties>
</file>

<file path=customXml/itemProps1.xml><?xml version="1.0" encoding="utf-8"?>
<ds:datastoreItem xmlns:ds="http://schemas.openxmlformats.org/officeDocument/2006/customXml" ds:itemID="{4CB629A6-C6A5-4BE3-88D4-4F9EC07D63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356EB6-79E1-41AC-909F-B86E91F824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8b34ed-30db-4eda-8c5d-dc435726729f"/>
    <ds:schemaRef ds:uri="ce723d52-c7a9-4a5c-9737-c30359fbc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A2A3A2-FFD5-4A78-9FE6-25405749601E}">
  <ds:schemaRefs>
    <ds:schemaRef ds:uri="http://schemas.microsoft.com/office/2006/metadata/properties"/>
    <ds:schemaRef ds:uri="http://schemas.microsoft.com/office/infopath/2007/PartnerControls"/>
    <ds:schemaRef ds:uri="358b34ed-30db-4eda-8c5d-dc435726729f"/>
    <ds:schemaRef ds:uri="ce723d52-c7a9-4a5c-9737-c30359fbc7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56000</TotalTime>
  <Words>1389</Words>
  <Application>Microsoft Office PowerPoint</Application>
  <PresentationFormat>Widescreen</PresentationFormat>
  <Paragraphs>196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Modelling regional attitude-driven just energy transitions</vt:lpstr>
      <vt:lpstr>PowerPoint Presentation</vt:lpstr>
      <vt:lpstr>Just Transition in climate negotiations</vt:lpstr>
      <vt:lpstr>Just Transition: what, who, how</vt:lpstr>
      <vt:lpstr>The role of quantitative energy modelling</vt:lpstr>
      <vt:lpstr>Different scales of the transition</vt:lpstr>
      <vt:lpstr>US states case study: heterogenous landscape</vt:lpstr>
      <vt:lpstr>Research questions</vt:lpstr>
      <vt:lpstr>PowerPoint Presentation</vt:lpstr>
      <vt:lpstr>Women in energy and STEM</vt:lpstr>
      <vt:lpstr>Uncertainties in distributional impacts</vt:lpstr>
      <vt:lpstr>     Uncertainties in the power sector</vt:lpstr>
      <vt:lpstr>PowerPoint Presentation</vt:lpstr>
      <vt:lpstr>PowerPoint Presentation</vt:lpstr>
      <vt:lpstr>If there is a national carbon price…</vt:lpstr>
      <vt:lpstr>Reality: varying policy support</vt:lpstr>
      <vt:lpstr>PowerPoint Presentation</vt:lpstr>
      <vt:lpstr>Next Steps</vt:lpstr>
      <vt:lpstr>Merging “two worlds”?</vt:lpstr>
      <vt:lpstr>PowerPoint Presentation</vt:lpstr>
      <vt:lpstr>Acknowledgements</vt:lpstr>
      <vt:lpstr>Reference</vt:lpstr>
      <vt:lpstr>     Regional variations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Xie, Judy</dc:creator>
  <cp:lastModifiedBy>Xie, Judy</cp:lastModifiedBy>
  <cp:revision>3</cp:revision>
  <dcterms:created xsi:type="dcterms:W3CDTF">2020-10-19T09:07:55Z</dcterms:created>
  <dcterms:modified xsi:type="dcterms:W3CDTF">2023-02-23T10:59:32Z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0x01010015739FA8A735574E9075D3A592FB6AAD</vt:lpwstr>
  </property>
</Properties>
</file>