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3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85" r:id="rId6"/>
    <p:sldId id="300" r:id="rId7"/>
    <p:sldId id="286" r:id="rId8"/>
    <p:sldId id="284" r:id="rId9"/>
    <p:sldId id="295" r:id="rId10"/>
    <p:sldId id="297" r:id="rId11"/>
    <p:sldId id="293" r:id="rId12"/>
    <p:sldId id="305" r:id="rId13"/>
    <p:sldId id="303" r:id="rId14"/>
    <p:sldId id="314" r:id="rId15"/>
    <p:sldId id="306" r:id="rId16"/>
    <p:sldId id="307" r:id="rId17"/>
    <p:sldId id="309" r:id="rId18"/>
    <p:sldId id="315" r:id="rId19"/>
    <p:sldId id="310" r:id="rId20"/>
    <p:sldId id="274" r:id="rId21"/>
    <p:sldId id="311" r:id="rId22"/>
    <p:sldId id="275" r:id="rId23"/>
    <p:sldId id="312" r:id="rId24"/>
    <p:sldId id="313" r:id="rId25"/>
    <p:sldId id="298" r:id="rId26"/>
    <p:sldId id="299" r:id="rId27"/>
    <p:sldId id="30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214"/>
    <a:srgbClr val="FFC000"/>
    <a:srgbClr val="FF9900"/>
    <a:srgbClr val="FF9999"/>
    <a:srgbClr val="FCC288"/>
    <a:srgbClr val="FFFF66"/>
    <a:srgbClr val="FFCC00"/>
    <a:srgbClr val="FF3300"/>
    <a:srgbClr val="4C6AAD"/>
    <a:srgbClr val="033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068" autoAdjust="0"/>
  </p:normalViewPr>
  <p:slideViewPr>
    <p:cSldViewPr snapToGrid="0" snapToObjects="1">
      <p:cViewPr varScale="1">
        <p:scale>
          <a:sx n="102" d="100"/>
          <a:sy n="102" d="100"/>
        </p:scale>
        <p:origin x="138" y="732"/>
      </p:cViewPr>
      <p:guideLst>
        <p:guide orient="horz" pos="2160"/>
        <p:guide pos="384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herit"/>
              </a:defRPr>
            </a:lvl1pPr>
          </a:lstStyle>
          <a:p>
            <a:fld id="{4484122B-99A6-144F-852C-8A0487D9C68B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herit"/>
              </a:defRPr>
            </a:lvl1pPr>
          </a:lstStyle>
          <a:p>
            <a:fld id="{42CCF18B-AB2A-CF47-8D19-890D56A3E4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8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inheri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inheri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inheri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inheri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inheri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5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5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6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017E50-B4C4-48E9-A2A4-F7710DCB0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30188" t="1182" r="7674" b="38863"/>
          <a:stretch/>
        </p:blipFill>
        <p:spPr>
          <a:xfrm>
            <a:off x="-24124" y="2242938"/>
            <a:ext cx="12192000" cy="357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338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inheri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2D59C-4E14-41F1-BB94-F1133AEE2A8D}"/>
              </a:ext>
            </a:extLst>
          </p:cNvPr>
          <p:cNvSpPr/>
          <p:nvPr userDrawn="1"/>
        </p:nvSpPr>
        <p:spPr>
          <a:xfrm>
            <a:off x="-24124" y="-57150"/>
            <a:ext cx="12216125" cy="2295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0EB17774-B764-4E8B-9A53-BB7AF729B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78395"/>
            <a:ext cx="4964675" cy="17756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E2790-2DE9-49C3-BB84-30AF0D7DEA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39681" y="1252119"/>
            <a:ext cx="1447648" cy="723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35A17-4BC4-449E-859F-38DEDA55E0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1956" y="1366865"/>
            <a:ext cx="1557488" cy="506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DE152-FB50-48FA-B560-545CFE8625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1956" y="136524"/>
            <a:ext cx="1243360" cy="947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70843-EF0A-4009-956D-F3D67706D4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37600" y="80087"/>
            <a:ext cx="1449729" cy="9470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490248-3C4A-49A9-9642-36D7C7AE92B3}"/>
              </a:ext>
            </a:extLst>
          </p:cNvPr>
          <p:cNvSpPr/>
          <p:nvPr userDrawn="1"/>
        </p:nvSpPr>
        <p:spPr>
          <a:xfrm>
            <a:off x="731301" y="6430001"/>
            <a:ext cx="200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@centrewildfires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12E383-8623-4B0E-9267-55E3E04E5C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2" y="6399878"/>
            <a:ext cx="520249" cy="419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846BC2-B3F1-449B-AF91-917CF9F011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63485" y="5906892"/>
            <a:ext cx="2828515" cy="9511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F07787-EB15-4A2A-9E53-FCB9993DD082}"/>
              </a:ext>
            </a:extLst>
          </p:cNvPr>
          <p:cNvSpPr/>
          <p:nvPr userDrawn="1"/>
        </p:nvSpPr>
        <p:spPr>
          <a:xfrm>
            <a:off x="188483" y="5788027"/>
            <a:ext cx="6220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www.centreforwildfires.org</a:t>
            </a:r>
          </a:p>
        </p:txBody>
      </p:sp>
    </p:spTree>
    <p:extLst>
      <p:ext uri="{BB962C8B-B14F-4D97-AF65-F5344CB8AC3E}">
        <p14:creationId xmlns:p14="http://schemas.microsoft.com/office/powerpoint/2010/main" val="250106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inherit"/>
              </a:defRPr>
            </a:lvl1pPr>
            <a:lvl2pPr>
              <a:defRPr>
                <a:latin typeface="inherit"/>
              </a:defRPr>
            </a:lvl2pPr>
            <a:lvl3pPr>
              <a:defRPr>
                <a:latin typeface="inherit"/>
              </a:defRPr>
            </a:lvl3pPr>
            <a:lvl4pPr>
              <a:defRPr>
                <a:latin typeface="inherit"/>
              </a:defRPr>
            </a:lvl4pPr>
            <a:lvl5pPr>
              <a:defRPr>
                <a:latin typeface="inheri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4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inherit"/>
              </a:defRPr>
            </a:lvl1pPr>
            <a:lvl2pPr>
              <a:defRPr>
                <a:latin typeface="inherit"/>
              </a:defRPr>
            </a:lvl2pPr>
            <a:lvl3pPr>
              <a:defRPr>
                <a:latin typeface="inherit"/>
              </a:defRPr>
            </a:lvl3pPr>
            <a:lvl4pPr>
              <a:defRPr>
                <a:latin typeface="inherit"/>
              </a:defRPr>
            </a:lvl4pPr>
            <a:lvl5pPr>
              <a:defRPr>
                <a:latin typeface="inheri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9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293C-9960-44B8-965F-AE3A59EB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ED027-F81C-4D55-91E7-D680A629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6AFF1-2171-4498-ABB4-1FD1BE552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40764-C6AE-4499-9EF2-AA0685C4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9D49A-F996-437C-AAF8-E9D6E6B49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30188" t="1182" r="7674" b="38863"/>
          <a:stretch/>
        </p:blipFill>
        <p:spPr>
          <a:xfrm>
            <a:off x="-24124" y="2242938"/>
            <a:ext cx="12192000" cy="35762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91B953-85B0-454F-A3E9-F172F2869464}"/>
              </a:ext>
            </a:extLst>
          </p:cNvPr>
          <p:cNvSpPr txBox="1">
            <a:spLocks/>
          </p:cNvSpPr>
          <p:nvPr userDrawn="1"/>
        </p:nvSpPr>
        <p:spPr>
          <a:xfrm>
            <a:off x="710436" y="2775145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en-GB" dirty="0">
                <a:latin typeface="inherit"/>
              </a:rPr>
              <a:t>Thank you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BD998AF-1BE8-4717-8EDE-5D0EBE1F00B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4B70DF-0D8F-BB49-A54E-91E26895B8C6}" type="datetimeFigureOut">
              <a:rPr lang="en-US" smtClean="0">
                <a:latin typeface="inherit"/>
              </a:rPr>
              <a:pPr/>
              <a:t>2/23/2023</a:t>
            </a:fld>
            <a:endParaRPr lang="en-US" dirty="0">
              <a:latin typeface="inheri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559764-6CA8-4832-B5C7-7CC9D198205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55F212-5F3A-C944-B4FC-8956B6D83673}" type="slidenum">
              <a:rPr lang="en-US" smtClean="0">
                <a:latin typeface="inherit"/>
              </a:rPr>
              <a:pPr/>
              <a:t>‹#›</a:t>
            </a:fld>
            <a:endParaRPr lang="en-US" dirty="0">
              <a:latin typeface="inheri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7705C-CB3A-4236-914B-13B7E38D1862}"/>
              </a:ext>
            </a:extLst>
          </p:cNvPr>
          <p:cNvSpPr/>
          <p:nvPr userDrawn="1"/>
        </p:nvSpPr>
        <p:spPr>
          <a:xfrm>
            <a:off x="-24124" y="-57150"/>
            <a:ext cx="12216125" cy="2295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</p:txBody>
      </p: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3FB612A1-2D9B-4393-8932-514AF00FF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78395"/>
            <a:ext cx="4964675" cy="177566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B57C8-CA62-4199-B039-BF55E2D49B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39681" y="1252119"/>
            <a:ext cx="1447648" cy="72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44FEA6-C149-4F06-9853-A62245BE26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1956" y="1366865"/>
            <a:ext cx="1557488" cy="506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EB98F4-17F7-46B3-8CE4-47F48872E0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1956" y="136524"/>
            <a:ext cx="1243360" cy="9470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A1DE62-6691-45A5-8383-D606CBE3B5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37600" y="80087"/>
            <a:ext cx="1449729" cy="9470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D5147D-B0F2-4F5D-A507-4454FAD9B9B9}"/>
              </a:ext>
            </a:extLst>
          </p:cNvPr>
          <p:cNvSpPr/>
          <p:nvPr userDrawn="1"/>
        </p:nvSpPr>
        <p:spPr>
          <a:xfrm>
            <a:off x="188483" y="5788027"/>
            <a:ext cx="6220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www.centreforwildfires.org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D891B-8669-4511-A894-CE03E496D841}"/>
              </a:ext>
            </a:extLst>
          </p:cNvPr>
          <p:cNvSpPr/>
          <p:nvPr userDrawn="1"/>
        </p:nvSpPr>
        <p:spPr>
          <a:xfrm>
            <a:off x="731301" y="6430001"/>
            <a:ext cx="200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@centrewildfires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7265FF-41CF-41D3-B349-4849436DD9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2" y="6399878"/>
            <a:ext cx="520249" cy="419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1895F-6123-4637-A2EB-FA954F749A4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63485" y="5906892"/>
            <a:ext cx="2828515" cy="9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7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  <a:lvl2pPr>
              <a:defRPr lang="en-GB" sz="2000" kern="1200">
                <a:solidFill>
                  <a:srgbClr val="FFC000"/>
                </a:solidFill>
                <a:latin typeface="inherit"/>
                <a:ea typeface="+mn-ea"/>
                <a:cs typeface="+mn-cs"/>
              </a:defRPr>
            </a:lvl2pPr>
            <a:lvl3pPr>
              <a:defRPr>
                <a:latin typeface="inherit"/>
              </a:defRPr>
            </a:lvl3pPr>
            <a:lvl4pPr>
              <a:defRPr>
                <a:latin typeface="inherit"/>
              </a:defRPr>
            </a:lvl4pPr>
            <a:lvl5pPr>
              <a:defRPr>
                <a:latin typeface="inheri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2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inheri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inherit"/>
              </a:defRPr>
            </a:lvl1pPr>
            <a:lvl2pPr>
              <a:defRPr sz="2400">
                <a:latin typeface="inherit"/>
              </a:defRPr>
            </a:lvl2pPr>
            <a:lvl3pPr>
              <a:defRPr sz="2000">
                <a:latin typeface="inherit"/>
              </a:defRPr>
            </a:lvl3pPr>
            <a:lvl4pPr>
              <a:defRPr sz="1800">
                <a:latin typeface="inherit"/>
              </a:defRPr>
            </a:lvl4pPr>
            <a:lvl5pPr>
              <a:defRPr sz="1800">
                <a:latin typeface="inheri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inherit"/>
              </a:defRPr>
            </a:lvl1pPr>
            <a:lvl2pPr>
              <a:defRPr sz="2400">
                <a:latin typeface="inherit"/>
              </a:defRPr>
            </a:lvl2pPr>
            <a:lvl3pPr>
              <a:defRPr sz="2000">
                <a:latin typeface="inherit"/>
              </a:defRPr>
            </a:lvl3pPr>
            <a:lvl4pPr>
              <a:defRPr sz="1800">
                <a:latin typeface="inherit"/>
              </a:defRPr>
            </a:lvl4pPr>
            <a:lvl5pPr>
              <a:defRPr sz="1800">
                <a:latin typeface="inheri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inheri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inherit"/>
              </a:defRPr>
            </a:lvl1pPr>
            <a:lvl2pPr>
              <a:defRPr sz="2000">
                <a:latin typeface="inherit"/>
              </a:defRPr>
            </a:lvl2pPr>
            <a:lvl3pPr>
              <a:defRPr sz="1800">
                <a:latin typeface="inherit"/>
              </a:defRPr>
            </a:lvl3pPr>
            <a:lvl4pPr>
              <a:defRPr sz="1600">
                <a:latin typeface="inherit"/>
              </a:defRPr>
            </a:lvl4pPr>
            <a:lvl5pPr>
              <a:defRPr sz="1600">
                <a:latin typeface="inheri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inheri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inherit"/>
              </a:defRPr>
            </a:lvl1pPr>
            <a:lvl2pPr>
              <a:defRPr sz="2000">
                <a:latin typeface="inherit"/>
              </a:defRPr>
            </a:lvl2pPr>
            <a:lvl3pPr>
              <a:defRPr sz="1800">
                <a:latin typeface="inherit"/>
              </a:defRPr>
            </a:lvl3pPr>
            <a:lvl4pPr>
              <a:defRPr sz="1600">
                <a:latin typeface="inherit"/>
              </a:defRPr>
            </a:lvl4pPr>
            <a:lvl5pPr>
              <a:defRPr sz="1600">
                <a:latin typeface="inheri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0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3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7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inherit"/>
              </a:defRPr>
            </a:lvl1pPr>
            <a:lvl2pPr>
              <a:defRPr sz="2800">
                <a:latin typeface="inherit"/>
              </a:defRPr>
            </a:lvl2pPr>
            <a:lvl3pPr>
              <a:defRPr sz="2400">
                <a:latin typeface="inherit"/>
              </a:defRPr>
            </a:lvl3pPr>
            <a:lvl4pPr>
              <a:defRPr sz="2000">
                <a:latin typeface="inherit"/>
              </a:defRPr>
            </a:lvl4pPr>
            <a:lvl5pPr>
              <a:defRPr sz="2000">
                <a:latin typeface="inheri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inheri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3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inheri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inheri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inheri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4" descr="A picture containing dark, looking, black, sitting&#10;&#10;Description automatically generated">
            <a:extLst>
              <a:ext uri="{FF2B5EF4-FFF2-40B4-BE49-F238E27FC236}">
                <a16:creationId xmlns:a16="http://schemas.microsoft.com/office/drawing/2014/main" id="{2CCEEA71-22FA-4926-A832-687F581D3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"/>
          <a:stretch/>
        </p:blipFill>
        <p:spPr>
          <a:xfrm>
            <a:off x="-16594" y="-38807"/>
            <a:ext cx="12208594" cy="68579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inherit"/>
              </a:defRPr>
            </a:lvl1pPr>
          </a:lstStyle>
          <a:p>
            <a:fld id="{214B70DF-0D8F-BB49-A54E-91E26895B8C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inheri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nherit"/>
              </a:defRPr>
            </a:lvl1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01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0" lang="en-GB" sz="4400" b="0" i="0" u="none" strike="noStrike" kern="1200" cap="none" spc="0" normalizeH="0" baseline="0" dirty="0">
          <a:ln>
            <a:noFill/>
          </a:ln>
          <a:gradFill flip="none" rotWithShape="1">
            <a:gsLst>
              <a:gs pos="0">
                <a:srgbClr val="FFC000"/>
              </a:gs>
              <a:gs pos="30000">
                <a:srgbClr val="FFC000">
                  <a:lumMod val="95000"/>
                  <a:lumOff val="5000"/>
                </a:srgbClr>
              </a:gs>
              <a:gs pos="100000">
                <a:srgbClr val="C00000"/>
              </a:gs>
            </a:gsLst>
            <a:lin ang="2700000" scaled="1"/>
            <a:tileRect/>
          </a:gradFill>
          <a:effectLst/>
          <a:uLnTx/>
          <a:uFillTx/>
          <a:latin typeface="inherit"/>
          <a:ea typeface="Microsoft JhengHei" panose="020B0604030504040204" pitchFamily="34" charset="-120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inheri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GB" sz="2000" kern="1200" dirty="0">
          <a:solidFill>
            <a:srgbClr val="FFC000"/>
          </a:solidFill>
          <a:latin typeface="inheri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inheri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inheri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inheri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30.png"/><Relationship Id="rId5" Type="http://schemas.openxmlformats.org/officeDocument/2006/relationships/tags" Target="../tags/tag7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30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10" Type="http://schemas.openxmlformats.org/officeDocument/2006/relationships/image" Target="../media/image30.png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12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4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48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5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73/pnas.0804619106" TargetMode="External"/><Relationship Id="rId3" Type="http://schemas.openxmlformats.org/officeDocument/2006/relationships/tags" Target="../tags/tag164.xml"/><Relationship Id="rId7" Type="http://schemas.openxmlformats.org/officeDocument/2006/relationships/hyperlink" Target="https://doi.org/10.1093/biosci/biv106" TargetMode="Externa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6.xml"/><Relationship Id="rId10" Type="http://schemas.openxmlformats.org/officeDocument/2006/relationships/hyperlink" Target="https://doi.org/10.1016/j.landusepol.2018.04.052" TargetMode="External"/><Relationship Id="rId4" Type="http://schemas.openxmlformats.org/officeDocument/2006/relationships/tags" Target="../tags/tag165.xml"/><Relationship Id="rId9" Type="http://schemas.openxmlformats.org/officeDocument/2006/relationships/hyperlink" Target="https://doi.org/10.1038/s41558-021-01026-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5.svg"/><Relationship Id="rId5" Type="http://schemas.openxmlformats.org/officeDocument/2006/relationships/tags" Target="../tags/tag18.xml"/><Relationship Id="rId10" Type="http://schemas.openxmlformats.org/officeDocument/2006/relationships/image" Target="../media/image14.pn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9.png"/><Relationship Id="rId5" Type="http://schemas.openxmlformats.org/officeDocument/2006/relationships/tags" Target="../tags/tag26.xml"/><Relationship Id="rId10" Type="http://schemas.openxmlformats.org/officeDocument/2006/relationships/image" Target="../media/image18.png"/><Relationship Id="rId4" Type="http://schemas.openxmlformats.org/officeDocument/2006/relationships/tags" Target="../tags/tag25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image" Target="../media/image23.svg"/><Relationship Id="rId3" Type="http://schemas.openxmlformats.org/officeDocument/2006/relationships/tags" Target="../tags/tag37.xml"/><Relationship Id="rId21" Type="http://schemas.openxmlformats.org/officeDocument/2006/relationships/image" Target="../media/image26.png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image" Target="../media/image22.png"/><Relationship Id="rId25" Type="http://schemas.openxmlformats.org/officeDocument/2006/relationships/image" Target="../media/image28.png"/><Relationship Id="rId2" Type="http://schemas.openxmlformats.org/officeDocument/2006/relationships/tags" Target="../tags/tag36.xml"/><Relationship Id="rId16" Type="http://schemas.openxmlformats.org/officeDocument/2006/relationships/image" Target="../media/image21.png"/><Relationship Id="rId20" Type="http://schemas.openxmlformats.org/officeDocument/2006/relationships/image" Target="../media/image25.sv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image" Target="../media/image15.svg"/><Relationship Id="rId5" Type="http://schemas.openxmlformats.org/officeDocument/2006/relationships/tags" Target="../tags/tag3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4.png"/><Relationship Id="rId10" Type="http://schemas.openxmlformats.org/officeDocument/2006/relationships/tags" Target="../tags/tag44.xml"/><Relationship Id="rId19" Type="http://schemas.openxmlformats.org/officeDocument/2006/relationships/image" Target="../media/image24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6" Type="http://schemas.openxmlformats.org/officeDocument/2006/relationships/image" Target="../media/image29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30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D4E9-B30F-4959-B653-929AE5C5E39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2403113"/>
            <a:ext cx="12192000" cy="1682318"/>
          </a:xfrm>
        </p:spPr>
        <p:txBody>
          <a:bodyPr>
            <a:normAutofit fontScale="90000"/>
          </a:bodyPr>
          <a:lstStyle/>
          <a:p>
            <a:r>
              <a:rPr lang="en-US" sz="4200" b="1" dirty="0"/>
              <a:t>Assessing socio-ecological drivers of fire regimes in the Brazilian Amazon in a context of varying governance of natural resources</a:t>
            </a:r>
            <a:endParaRPr lang="en-GB" sz="4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68ADD-C1A6-CD99-F39F-AF2329EC05D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4629905"/>
            <a:ext cx="112411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>
                <a:latin typeface="inherit"/>
              </a:rPr>
              <a:t>PhD candidate:</a:t>
            </a:r>
            <a:r>
              <a:rPr lang="en-US" sz="2200" b="1" dirty="0">
                <a:latin typeface="inherit"/>
              </a:rPr>
              <a:t> Michel Valette</a:t>
            </a:r>
            <a:br>
              <a:rPr lang="en-US" sz="2200" b="1" dirty="0">
                <a:latin typeface="inherit"/>
              </a:rPr>
            </a:br>
            <a:r>
              <a:rPr lang="en-US" sz="2200" b="1" u="sng" dirty="0">
                <a:latin typeface="inherit"/>
              </a:rPr>
              <a:t>Supervision:</a:t>
            </a:r>
            <a:r>
              <a:rPr lang="en-US" sz="2200" b="1" dirty="0">
                <a:latin typeface="inherit"/>
              </a:rPr>
              <a:t> Morena Mills, Jeremy Woods and Yiannis </a:t>
            </a:r>
            <a:r>
              <a:rPr lang="en-US" sz="2200" b="1" dirty="0" err="1">
                <a:latin typeface="inherit"/>
              </a:rPr>
              <a:t>Kountouris</a:t>
            </a:r>
            <a:r>
              <a:rPr lang="en-US" sz="2200" b="1" dirty="0">
                <a:latin typeface="inherit"/>
              </a:rPr>
              <a:t> </a:t>
            </a:r>
          </a:p>
          <a:p>
            <a:r>
              <a:rPr lang="en-US" sz="2200" b="1" u="sng" dirty="0">
                <a:latin typeface="inherit"/>
              </a:rPr>
              <a:t>Other members of the project:</a:t>
            </a:r>
            <a:r>
              <a:rPr lang="en-US" sz="2200" b="1" dirty="0">
                <a:latin typeface="inherit"/>
              </a:rPr>
              <a:t> Anna </a:t>
            </a:r>
            <a:r>
              <a:rPr lang="en-US" sz="2200" b="1" dirty="0" err="1">
                <a:latin typeface="inherit"/>
              </a:rPr>
              <a:t>Freni</a:t>
            </a:r>
            <a:r>
              <a:rPr lang="en-US" sz="2200" b="1" dirty="0">
                <a:latin typeface="inherit"/>
              </a:rPr>
              <a:t> </a:t>
            </a:r>
            <a:r>
              <a:rPr lang="en-US" sz="2200" b="1" dirty="0" err="1">
                <a:latin typeface="inherit"/>
              </a:rPr>
              <a:t>Sterrantino</a:t>
            </a:r>
            <a:r>
              <a:rPr lang="en-US" sz="2200" b="1" dirty="0">
                <a:latin typeface="inherit"/>
              </a:rPr>
              <a:t>,  Minerva Singh </a:t>
            </a:r>
            <a:endParaRPr lang="fr-FR" sz="2200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7205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A5EF93-7E71-1173-62E5-22715EA2D1E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81057" y="1348034"/>
            <a:ext cx="1300899" cy="423383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FB2D2D-D213-6A8A-2DE0-3B9CD6E5EA6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84390" y="1361713"/>
            <a:ext cx="3862479" cy="423383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41C63-71BB-5BC5-365D-111C6C36D97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882695" y="3016963"/>
            <a:ext cx="1501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203214"/>
                </a:solidFill>
                <a:latin typeface="inherit"/>
              </a:rPr>
              <a:t>Less</a:t>
            </a:r>
            <a:r>
              <a:rPr lang="fr-FR" sz="2400" b="1" dirty="0">
                <a:solidFill>
                  <a:srgbClr val="203214"/>
                </a:solidFill>
                <a:latin typeface="inherit"/>
              </a:rPr>
              <a:t> </a:t>
            </a:r>
            <a:r>
              <a:rPr lang="fr-FR" sz="2400" b="1" dirty="0" err="1">
                <a:solidFill>
                  <a:srgbClr val="203214"/>
                </a:solidFill>
                <a:latin typeface="inherit"/>
              </a:rPr>
              <a:t>fires</a:t>
            </a:r>
            <a:r>
              <a:rPr lang="fr-FR" sz="2400" b="1" dirty="0">
                <a:solidFill>
                  <a:srgbClr val="203214"/>
                </a:solidFill>
                <a:latin typeface="inherit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0B6DE5-7114-3655-D90D-36014BFE04E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514081" y="3016963"/>
            <a:ext cx="373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203214"/>
                </a:solidFill>
                <a:latin typeface="inherit"/>
              </a:rPr>
              <a:t>More </a:t>
            </a:r>
            <a:r>
              <a:rPr lang="fr-FR" sz="2400" b="1" dirty="0" err="1">
                <a:solidFill>
                  <a:srgbClr val="203214"/>
                </a:solidFill>
                <a:latin typeface="inherit"/>
              </a:rPr>
              <a:t>fires</a:t>
            </a:r>
            <a:r>
              <a:rPr lang="fr-FR" sz="2400" b="1" dirty="0">
                <a:solidFill>
                  <a:srgbClr val="203214"/>
                </a:solidFill>
                <a:latin typeface="inheri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30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7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CC94F3-1F09-4B09-8624-632EE75D4F3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1371600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45259D-3B68-1F6D-46B3-3004033761C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00200" y="3467100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84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CC94F3-1F09-4B09-8624-632EE75D4F3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1805939"/>
            <a:ext cx="7680960" cy="78733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690BE0-0B99-BF29-33D4-2C8F6008F17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00200" y="3981449"/>
            <a:ext cx="7680960" cy="78733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024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567E93-54F5-B0C9-CAF2-05B4F41DEB2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2594610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D8F04B-6342-A408-D7CF-615A6AE061E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00200" y="4782975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33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CC94F3-1F09-4B09-8624-632EE75D4F3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1371600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45259D-3B68-1F6D-46B3-3004033761C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00200" y="3467100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AEB107-910E-1D25-C376-C66B93E00B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600200" y="2143217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28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567E93-54F5-B0C9-CAF2-05B4F41DEB2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2994660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D8F04B-6342-A408-D7CF-615A6AE061E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00200" y="5137518"/>
            <a:ext cx="7680960" cy="4343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9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ecosystems integrity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9FCEA2-0A08-2585-2A90-CB2EFFF7AA3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2571" y="5829506"/>
            <a:ext cx="905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</a:t>
            </a:r>
            <a:r>
              <a:rPr lang="fr-FR" dirty="0" err="1">
                <a:latin typeface="inherit"/>
              </a:rPr>
              <a:t>forest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12DC1-FCDA-4DC0-36BC-869568EC80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/>
          <a:srcRect b="7275"/>
          <a:stretch/>
        </p:blipFill>
        <p:spPr>
          <a:xfrm>
            <a:off x="1249946" y="1299894"/>
            <a:ext cx="9692105" cy="452961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1C8F32-4DFA-EC8F-AE3E-0E9065EBA51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82571" y="2034539"/>
            <a:ext cx="7078500" cy="152019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884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ecosystems integrity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9FCEA2-0A08-2585-2A90-CB2EFFF7AA3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2571" y="5829506"/>
            <a:ext cx="905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</a:t>
            </a:r>
            <a:r>
              <a:rPr lang="fr-FR" dirty="0" err="1">
                <a:latin typeface="inherit"/>
              </a:rPr>
              <a:t>forest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12DC1-FCDA-4DC0-36BC-869568EC80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/>
          <a:srcRect b="7275"/>
          <a:stretch/>
        </p:blipFill>
        <p:spPr>
          <a:xfrm>
            <a:off x="1249946" y="1299894"/>
            <a:ext cx="9692105" cy="452961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1C8F32-4DFA-EC8F-AE3E-0E9065EBA51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82571" y="3794760"/>
            <a:ext cx="7078500" cy="163449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19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environmental policies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338E318-8B47-2F4E-12DC-9539A6948B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27795" y="6009676"/>
            <a:ext cx="993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2AC8EA5-99FA-2B84-636D-75B5A41F109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23604" y="1309968"/>
            <a:ext cx="9144792" cy="460287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307429-A33F-D376-FE77-04F87BE2D8A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1309967"/>
            <a:ext cx="7063740" cy="257623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20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Land use change in the Brazilian Amazon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76839AE-0DAA-990D-B9AF-7725F8E9B8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/>
          <a:srcRect b="20201"/>
          <a:stretch/>
        </p:blipFill>
        <p:spPr>
          <a:xfrm>
            <a:off x="-30987" y="1231049"/>
            <a:ext cx="6789994" cy="4716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F8AFF6-D350-1DAF-7A97-BC94300BC0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/>
          <a:srcRect t="28058" b="19357"/>
          <a:stretch/>
        </p:blipFill>
        <p:spPr>
          <a:xfrm>
            <a:off x="6759013" y="1231049"/>
            <a:ext cx="5432985" cy="1827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BC817-728B-796E-F28F-998A9C20BCF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t="17824" b="28750"/>
          <a:stretch/>
        </p:blipFill>
        <p:spPr>
          <a:xfrm>
            <a:off x="6759023" y="3038461"/>
            <a:ext cx="5432981" cy="1857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23A04E-671C-0A22-37BB-B2756CC308B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6"/>
          <a:srcRect t="17824" b="28750"/>
          <a:stretch/>
        </p:blipFill>
        <p:spPr>
          <a:xfrm>
            <a:off x="6759019" y="4895649"/>
            <a:ext cx="5432981" cy="1857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F3C0B-202C-974E-42BC-454A83C1613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-30975" y="5906390"/>
            <a:ext cx="6802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inherit"/>
              </a:rPr>
              <a:t>Map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old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frontiers</a:t>
            </a:r>
            <a:r>
              <a:rPr lang="fr-FR" dirty="0">
                <a:latin typeface="inherit"/>
              </a:rPr>
              <a:t> (</a:t>
            </a:r>
            <a:r>
              <a:rPr lang="fr-FR" dirty="0" err="1">
                <a:latin typeface="inherit"/>
              </a:rPr>
              <a:t>yellow</a:t>
            </a:r>
            <a:r>
              <a:rPr lang="fr-FR" dirty="0">
                <a:latin typeface="inherit"/>
              </a:rPr>
              <a:t>), new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frontieres</a:t>
            </a:r>
            <a:r>
              <a:rPr lang="fr-FR" dirty="0">
                <a:latin typeface="inherit"/>
              </a:rPr>
              <a:t> (</a:t>
            </a:r>
            <a:r>
              <a:rPr lang="fr-FR" dirty="0" err="1">
                <a:latin typeface="inherit"/>
              </a:rPr>
              <a:t>blue</a:t>
            </a:r>
            <a:r>
              <a:rPr lang="fr-FR" dirty="0">
                <a:latin typeface="inherit"/>
              </a:rPr>
              <a:t>) and </a:t>
            </a:r>
            <a:r>
              <a:rPr lang="fr-FR" dirty="0" err="1">
                <a:latin typeface="inherit"/>
              </a:rPr>
              <a:t>settlement</a:t>
            </a:r>
            <a:r>
              <a:rPr lang="fr-FR" dirty="0">
                <a:latin typeface="inherit"/>
              </a:rPr>
              <a:t> areas (</a:t>
            </a:r>
            <a:r>
              <a:rPr lang="fr-FR" dirty="0" err="1">
                <a:latin typeface="inherit"/>
              </a:rPr>
              <a:t>red</a:t>
            </a:r>
            <a:r>
              <a:rPr lang="fr-FR" dirty="0">
                <a:latin typeface="inherit"/>
              </a:rPr>
              <a:t>) in the </a:t>
            </a:r>
            <a:r>
              <a:rPr lang="fr-FR" dirty="0" err="1">
                <a:latin typeface="inherit"/>
              </a:rPr>
              <a:t>Brazilian</a:t>
            </a:r>
            <a:r>
              <a:rPr lang="fr-FR" dirty="0">
                <a:latin typeface="inherit"/>
              </a:rPr>
              <a:t> Amazon, </a:t>
            </a:r>
            <a:r>
              <a:rPr lang="fr-FR" dirty="0" err="1">
                <a:latin typeface="inherit"/>
              </a:rPr>
              <a:t>From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Schielein</a:t>
            </a:r>
            <a:r>
              <a:rPr lang="fr-FR" dirty="0">
                <a:latin typeface="inherit"/>
              </a:rPr>
              <a:t> et </a:t>
            </a:r>
            <a:r>
              <a:rPr lang="fr-FR" dirty="0" err="1">
                <a:latin typeface="inherit"/>
              </a:rPr>
              <a:t>Böner</a:t>
            </a:r>
            <a:r>
              <a:rPr lang="fr-FR" dirty="0">
                <a:latin typeface="inherit"/>
              </a:rPr>
              <a:t> (2018)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08575-96C5-2C5B-AADF-0245888EB79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771057" y="1245440"/>
            <a:ext cx="5420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inherit"/>
              </a:rPr>
              <a:t>Road </a:t>
            </a:r>
            <a:r>
              <a:rPr lang="fr-FR" sz="2000" b="1" dirty="0" err="1">
                <a:latin typeface="inherit"/>
              </a:rPr>
              <a:t>opening</a:t>
            </a:r>
            <a:r>
              <a:rPr lang="fr-FR" sz="2000" b="1" dirty="0">
                <a:latin typeface="inherit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endParaRPr lang="fr-FR" sz="2000" b="1" dirty="0">
              <a:latin typeface="inheri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9D69B3-4604-9508-C926-E7FB469908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759007" y="3052852"/>
            <a:ext cx="5432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inherit"/>
              </a:rPr>
              <a:t>Pasture expansions (new </a:t>
            </a:r>
            <a:r>
              <a:rPr lang="fr-FR" sz="2000" b="1" dirty="0" err="1">
                <a:latin typeface="inherit"/>
              </a:rPr>
              <a:t>frontiers</a:t>
            </a:r>
            <a:r>
              <a:rPr lang="fr-FR" sz="2000" b="1" dirty="0">
                <a:latin typeface="inherit"/>
              </a:rPr>
              <a:t>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EE0AFD-BA0B-EA43-6729-439F9CC62EA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759006" y="4931878"/>
            <a:ext cx="5432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inherit"/>
              </a:rPr>
              <a:t>Frontier consolidation</a:t>
            </a:r>
          </a:p>
        </p:txBody>
      </p:sp>
    </p:spTree>
    <p:extLst>
      <p:ext uri="{BB962C8B-B14F-4D97-AF65-F5344CB8AC3E}">
        <p14:creationId xmlns:p14="http://schemas.microsoft.com/office/powerpoint/2010/main" val="132500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- environmental policies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338E318-8B47-2F4E-12DC-9539A6948B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27795" y="6009676"/>
            <a:ext cx="993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7C9E14-B2DB-065F-A68E-39B1DA91ECA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23604" y="1309968"/>
            <a:ext cx="9144792" cy="4602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29FA1B-99E2-E4CB-6595-EF493958B4A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0200" y="4560569"/>
            <a:ext cx="7063740" cy="81153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643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2FEDC-97D0-80EB-44EC-CABEAED7D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604" y="1319204"/>
            <a:ext cx="9144792" cy="46028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- environmental policies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338E318-8B47-2F4E-12DC-9539A6948B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27795" y="6009676"/>
            <a:ext cx="993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79B527-82A4-4F67-14CD-2CB54999BD0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00200" y="3874770"/>
            <a:ext cx="7063740" cy="82296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443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Key points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2F8333-1AD5-DB22-083B-2D40CAA872F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-141436" y="1558411"/>
            <a:ext cx="12130235" cy="437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GB" sz="2000" kern="1200">
                <a:solidFill>
                  <a:srgbClr val="FFC000"/>
                </a:solidFill>
                <a:latin typeface="inheri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D4C63-6D05-B381-77A6-51195D3C7AD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6873" y="1558410"/>
            <a:ext cx="1162192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dirty="0" err="1">
                <a:latin typeface="inherit"/>
              </a:rPr>
              <a:t>Contrasting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fire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regimes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between</a:t>
            </a:r>
            <a:r>
              <a:rPr lang="fr-FR" sz="2200" dirty="0">
                <a:latin typeface="inherit"/>
              </a:rPr>
              <a:t> </a:t>
            </a:r>
            <a:r>
              <a:rPr lang="fr-FR" sz="2200" b="1" dirty="0">
                <a:latin typeface="inherit"/>
              </a:rPr>
              <a:t>new </a:t>
            </a:r>
            <a:r>
              <a:rPr lang="fr-FR" sz="2200" b="1" dirty="0" err="1">
                <a:latin typeface="inherit"/>
              </a:rPr>
              <a:t>deforestation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b="1" dirty="0" err="1">
                <a:latin typeface="inherit"/>
              </a:rPr>
              <a:t>frontiers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dirty="0">
                <a:latin typeface="inherit"/>
              </a:rPr>
              <a:t>and </a:t>
            </a:r>
            <a:r>
              <a:rPr lang="fr-FR" sz="2200" b="1" dirty="0" err="1">
                <a:latin typeface="inherit"/>
              </a:rPr>
              <a:t>consolidated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b="1" dirty="0" err="1">
                <a:latin typeface="inherit"/>
              </a:rPr>
              <a:t>deforestation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b="1" dirty="0" err="1">
                <a:latin typeface="inherit"/>
              </a:rPr>
              <a:t>frontiers</a:t>
            </a:r>
            <a:endParaRPr lang="fr-FR" sz="2200" b="1" dirty="0">
              <a:latin typeface="inheri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200" dirty="0">
              <a:latin typeface="inheri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dirty="0" err="1">
                <a:latin typeface="inherit"/>
              </a:rPr>
              <a:t>Recent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increase</a:t>
            </a:r>
            <a:r>
              <a:rPr lang="fr-FR" sz="2200" dirty="0">
                <a:latin typeface="inherit"/>
              </a:rPr>
              <a:t> in </a:t>
            </a:r>
            <a:r>
              <a:rPr lang="fr-FR" sz="2200" b="1" dirty="0" err="1">
                <a:latin typeface="inherit"/>
              </a:rPr>
              <a:t>deforestation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b="1" dirty="0" err="1">
                <a:latin typeface="inherit"/>
              </a:rPr>
              <a:t>fires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associated</a:t>
            </a:r>
            <a:r>
              <a:rPr lang="fr-FR" sz="2200" dirty="0">
                <a:latin typeface="inherit"/>
              </a:rPr>
              <a:t> to </a:t>
            </a:r>
            <a:r>
              <a:rPr lang="fr-FR" sz="2200" b="1" dirty="0">
                <a:latin typeface="inherit"/>
              </a:rPr>
              <a:t>expansions of </a:t>
            </a:r>
            <a:r>
              <a:rPr lang="fr-FR" sz="2200" b="1" dirty="0" err="1">
                <a:latin typeface="inherit"/>
              </a:rPr>
              <a:t>pastoralism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dirty="0">
                <a:latin typeface="inherit"/>
              </a:rPr>
              <a:t>in </a:t>
            </a:r>
            <a:r>
              <a:rPr lang="fr-FR" sz="2200" dirty="0" err="1">
                <a:latin typeface="inherit"/>
              </a:rPr>
              <a:t>remote</a:t>
            </a:r>
            <a:r>
              <a:rPr lang="fr-FR" sz="2200" dirty="0">
                <a:latin typeface="inherit"/>
              </a:rPr>
              <a:t> parts of the </a:t>
            </a:r>
            <a:r>
              <a:rPr lang="fr-FR" sz="2200" dirty="0" err="1">
                <a:latin typeface="inherit"/>
              </a:rPr>
              <a:t>landscape</a:t>
            </a:r>
            <a:r>
              <a:rPr lang="fr-FR" sz="2200" dirty="0">
                <a:latin typeface="inherit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200" dirty="0">
              <a:latin typeface="inheri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b="1" dirty="0">
                <a:latin typeface="inherit"/>
              </a:rPr>
              <a:t>Fragmentation </a:t>
            </a:r>
            <a:r>
              <a:rPr lang="fr-FR" sz="2200" dirty="0">
                <a:latin typeface="inherit"/>
              </a:rPr>
              <a:t>of </a:t>
            </a:r>
            <a:r>
              <a:rPr lang="fr-FR" sz="2200" dirty="0" err="1">
                <a:latin typeface="inherit"/>
              </a:rPr>
              <a:t>remaining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forests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is</a:t>
            </a:r>
            <a:r>
              <a:rPr lang="fr-FR" sz="2200" dirty="0">
                <a:latin typeface="inherit"/>
              </a:rPr>
              <a:t> an important driver of </a:t>
            </a:r>
            <a:r>
              <a:rPr lang="fr-FR" sz="2200" dirty="0" err="1">
                <a:latin typeface="inherit"/>
              </a:rPr>
              <a:t>forest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fires</a:t>
            </a:r>
            <a:endParaRPr lang="fr-FR" sz="2200" dirty="0">
              <a:latin typeface="inherit"/>
            </a:endParaRPr>
          </a:p>
          <a:p>
            <a:pPr algn="just"/>
            <a:endParaRPr lang="fr-FR" sz="2200" dirty="0">
              <a:latin typeface="inheri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b="1" dirty="0" err="1">
                <a:latin typeface="inherit"/>
              </a:rPr>
              <a:t>Indigenous</a:t>
            </a:r>
            <a:r>
              <a:rPr lang="fr-FR" sz="2200" b="1" dirty="0">
                <a:latin typeface="inherit"/>
              </a:rPr>
              <a:t> land </a:t>
            </a:r>
            <a:r>
              <a:rPr lang="fr-FR" sz="2200" dirty="0">
                <a:latin typeface="inherit"/>
              </a:rPr>
              <a:t>and </a:t>
            </a:r>
            <a:r>
              <a:rPr lang="fr-FR" sz="2200" b="1" dirty="0" err="1">
                <a:latin typeface="inherit"/>
              </a:rPr>
              <a:t>integral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b="1" dirty="0" err="1">
                <a:latin typeface="inherit"/>
              </a:rPr>
              <a:t>protected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dirty="0">
                <a:latin typeface="inherit"/>
              </a:rPr>
              <a:t>areas are the </a:t>
            </a:r>
            <a:r>
              <a:rPr lang="fr-FR" sz="2200" dirty="0" err="1">
                <a:latin typeface="inherit"/>
              </a:rPr>
              <a:t>most</a:t>
            </a:r>
            <a:r>
              <a:rPr lang="fr-FR" sz="2200" dirty="0">
                <a:latin typeface="inherit"/>
              </a:rPr>
              <a:t> efficient protection </a:t>
            </a:r>
            <a:r>
              <a:rPr lang="fr-FR" sz="2200" dirty="0" err="1">
                <a:latin typeface="inherit"/>
              </a:rPr>
              <a:t>regimes</a:t>
            </a:r>
            <a:r>
              <a:rPr lang="fr-FR" sz="2200" dirty="0">
                <a:latin typeface="inherit"/>
              </a:rPr>
              <a:t>, but </a:t>
            </a:r>
            <a:r>
              <a:rPr lang="fr-FR" sz="2200" dirty="0" err="1">
                <a:latin typeface="inherit"/>
              </a:rPr>
              <a:t>with</a:t>
            </a:r>
            <a:r>
              <a:rPr lang="fr-FR" sz="2200" dirty="0">
                <a:latin typeface="inherit"/>
              </a:rPr>
              <a:t> constant </a:t>
            </a:r>
            <a:r>
              <a:rPr lang="fr-FR" sz="2200" b="1" dirty="0">
                <a:latin typeface="inherit"/>
              </a:rPr>
              <a:t>pressure </a:t>
            </a:r>
            <a:r>
              <a:rPr lang="fr-FR" sz="2200" b="1" dirty="0" err="1">
                <a:latin typeface="inherit"/>
              </a:rPr>
              <a:t>from</a:t>
            </a:r>
            <a:r>
              <a:rPr lang="fr-FR" sz="2200" b="1" dirty="0">
                <a:latin typeface="inherit"/>
              </a:rPr>
              <a:t> the </a:t>
            </a:r>
            <a:r>
              <a:rPr lang="fr-FR" sz="2200" b="1" dirty="0" err="1">
                <a:latin typeface="inherit"/>
              </a:rPr>
              <a:t>outside</a:t>
            </a:r>
            <a:r>
              <a:rPr lang="fr-FR" sz="2200" b="1" dirty="0">
                <a:latin typeface="inherit"/>
              </a:rPr>
              <a:t> </a:t>
            </a:r>
          </a:p>
          <a:p>
            <a:pPr algn="just"/>
            <a:endParaRPr lang="fr-FR" sz="2200" dirty="0">
              <a:latin typeface="inheri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b="1" dirty="0">
                <a:latin typeface="inherit"/>
              </a:rPr>
              <a:t>Support and </a:t>
            </a:r>
            <a:r>
              <a:rPr lang="fr-FR" sz="2200" b="1" dirty="0" err="1">
                <a:latin typeface="inherit"/>
              </a:rPr>
              <a:t>law</a:t>
            </a:r>
            <a:r>
              <a:rPr lang="fr-FR" sz="2200" b="1" dirty="0">
                <a:latin typeface="inherit"/>
              </a:rPr>
              <a:t> </a:t>
            </a:r>
            <a:r>
              <a:rPr lang="fr-FR" sz="2200" b="1" dirty="0" err="1">
                <a:latin typeface="inherit"/>
              </a:rPr>
              <a:t>enforcement</a:t>
            </a:r>
            <a:r>
              <a:rPr lang="fr-FR" sz="2200" b="1" dirty="0">
                <a:latin typeface="inherit"/>
              </a:rPr>
              <a:t> efforts </a:t>
            </a:r>
            <a:r>
              <a:rPr lang="fr-FR" sz="2200" dirty="0">
                <a:latin typeface="inherit"/>
              </a:rPr>
              <a:t>for </a:t>
            </a:r>
            <a:r>
              <a:rPr lang="fr-FR" sz="2200" dirty="0" err="1">
                <a:latin typeface="inherit"/>
              </a:rPr>
              <a:t>municipalities</a:t>
            </a:r>
            <a:r>
              <a:rPr lang="fr-FR" sz="2200" dirty="0">
                <a:latin typeface="inherit"/>
              </a:rPr>
              <a:t> </a:t>
            </a:r>
            <a:r>
              <a:rPr lang="fr-FR" sz="2200" dirty="0" err="1">
                <a:latin typeface="inherit"/>
              </a:rPr>
              <a:t>with</a:t>
            </a:r>
            <a:r>
              <a:rPr lang="fr-FR" sz="2200" dirty="0">
                <a:latin typeface="inherit"/>
              </a:rPr>
              <a:t> high </a:t>
            </a:r>
            <a:r>
              <a:rPr lang="fr-FR" sz="2200" dirty="0" err="1">
                <a:latin typeface="inherit"/>
              </a:rPr>
              <a:t>deforestation</a:t>
            </a:r>
            <a:r>
              <a:rPr lang="fr-FR" sz="2200" dirty="0">
                <a:latin typeface="inherit"/>
              </a:rPr>
              <a:t> rates can affect </a:t>
            </a:r>
            <a:r>
              <a:rPr lang="fr-FR" sz="2200" dirty="0" err="1">
                <a:latin typeface="inherit"/>
              </a:rPr>
              <a:t>fire</a:t>
            </a:r>
            <a:r>
              <a:rPr lang="fr-FR" sz="2200" dirty="0">
                <a:latin typeface="inherit"/>
              </a:rPr>
              <a:t> management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393206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Next chapters: drivers of fire regimes in a network of protected areas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2F8333-1AD5-DB22-083B-2D40CAA872F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-141436" y="1558411"/>
            <a:ext cx="12130235" cy="437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GB" sz="2000" kern="1200">
                <a:solidFill>
                  <a:srgbClr val="FFC000"/>
                </a:solidFill>
                <a:latin typeface="inheri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B3216-3AC3-637C-CF43-1ADA45DF8F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1204640"/>
            <a:ext cx="847595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4"/>
                </a:solidFill>
                <a:latin typeface="inherit"/>
              </a:rPr>
              <a:t>Protected area network of the Xingu basin: </a:t>
            </a:r>
            <a:r>
              <a:rPr lang="en-US" sz="2000" dirty="0">
                <a:solidFill>
                  <a:schemeClr val="accent4"/>
                </a:solidFill>
                <a:effectLst/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21 indigenous lands , 5 integral protected areas, 9 sustainable use areas</a:t>
            </a:r>
          </a:p>
          <a:p>
            <a:endParaRPr lang="en-US" sz="2000" dirty="0">
              <a:solidFill>
                <a:schemeClr val="accent4"/>
              </a:solidFill>
              <a:latin typeface="inheri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effectLst/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arying degrees of environmental degradation and fire frequency </a:t>
            </a:r>
          </a:p>
          <a:p>
            <a:br>
              <a:rPr lang="en-US" sz="2000" dirty="0">
                <a:solidFill>
                  <a:schemeClr val="accent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accent4"/>
                </a:solidFill>
                <a:effectLst/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Recent </a:t>
            </a:r>
            <a:r>
              <a:rPr lang="en-US" sz="2000" dirty="0">
                <a:solidFill>
                  <a:schemeClr val="accent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pavement of a section of a highway next to the PA network</a:t>
            </a:r>
          </a:p>
          <a:p>
            <a:endParaRPr lang="en-US" sz="2000" dirty="0">
              <a:solidFill>
                <a:schemeClr val="accent4"/>
              </a:solidFill>
              <a:latin typeface="inheri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u="sng" dirty="0"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Research questions: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What are the drivers of fire regimes in the protected areas? 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>
              <a:latin typeface="inheri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How did fire regimes and fire management practices change over the last 20 years? 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>
              <a:latin typeface="inheri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Why do certain protected areas experience higher rates of fires than others? </a:t>
            </a:r>
          </a:p>
          <a:p>
            <a:endParaRPr lang="en-US" sz="2000" dirty="0">
              <a:solidFill>
                <a:schemeClr val="accent4"/>
              </a:solidFill>
              <a:latin typeface="inheri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4"/>
                </a:solidFill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Use of mixed methods approach with interviews and focus groups discussion in a few communities and then spatial modelling exercise to scale-up findings </a:t>
            </a:r>
          </a:p>
          <a:p>
            <a:endParaRPr lang="en-US" dirty="0">
              <a:solidFill>
                <a:schemeClr val="accent4"/>
              </a:solidFill>
              <a:latin typeface="inheri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4"/>
              </a:solidFill>
              <a:latin typeface="inheri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0B7F8-6111-7EB5-4B83-F3EF1DB523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8"/>
          <a:srcRect l="17455" r="40239"/>
          <a:stretch/>
        </p:blipFill>
        <p:spPr>
          <a:xfrm>
            <a:off x="8552874" y="1279063"/>
            <a:ext cx="3534352" cy="54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87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Thank you for your attention!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2F8333-1AD5-DB22-083B-2D40CAA872F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-141436" y="1558411"/>
            <a:ext cx="12130235" cy="437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GB" sz="2000" kern="1200">
                <a:solidFill>
                  <a:srgbClr val="FFC000"/>
                </a:solidFill>
                <a:latin typeface="inheri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930F2-7C95-7D85-4D49-E059253253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386" y="1366897"/>
            <a:ext cx="1208722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4"/>
                </a:solidFill>
                <a:latin typeface="inherit"/>
              </a:rPr>
              <a:t>Bibliography </a:t>
            </a:r>
          </a:p>
          <a:p>
            <a:endParaRPr lang="fr-FR" dirty="0">
              <a:latin typeface="inherit"/>
            </a:endParaRPr>
          </a:p>
          <a:p>
            <a:r>
              <a:rPr lang="fr-FR" dirty="0" err="1">
                <a:latin typeface="inherit"/>
              </a:rPr>
              <a:t>Balch</a:t>
            </a:r>
            <a:r>
              <a:rPr lang="fr-FR" dirty="0">
                <a:latin typeface="inherit"/>
              </a:rPr>
              <a:t>, J. K., Brando, P. M., </a:t>
            </a:r>
            <a:r>
              <a:rPr lang="fr-FR" dirty="0" err="1">
                <a:latin typeface="inherit"/>
              </a:rPr>
              <a:t>Nepstad</a:t>
            </a:r>
            <a:r>
              <a:rPr lang="fr-FR" dirty="0">
                <a:latin typeface="inherit"/>
              </a:rPr>
              <a:t>, D. C., Coe, M. T., </a:t>
            </a:r>
            <a:r>
              <a:rPr lang="fr-FR" dirty="0" err="1">
                <a:latin typeface="inherit"/>
              </a:rPr>
              <a:t>Silvério</a:t>
            </a:r>
            <a:r>
              <a:rPr lang="fr-FR" dirty="0">
                <a:latin typeface="inherit"/>
              </a:rPr>
              <a:t>, D., </a:t>
            </a:r>
            <a:r>
              <a:rPr lang="fr-FR" dirty="0" err="1">
                <a:latin typeface="inherit"/>
              </a:rPr>
              <a:t>Massad</a:t>
            </a:r>
            <a:r>
              <a:rPr lang="fr-FR" dirty="0">
                <a:latin typeface="inherit"/>
              </a:rPr>
              <a:t>, T. J., Davidson, E. A., Lefebvre, P., Oliveira-Santos, C., Rocha, W., </a:t>
            </a:r>
            <a:r>
              <a:rPr lang="fr-FR" dirty="0" err="1">
                <a:latin typeface="inherit"/>
              </a:rPr>
              <a:t>Cury</a:t>
            </a:r>
            <a:r>
              <a:rPr lang="fr-FR" dirty="0">
                <a:latin typeface="inherit"/>
              </a:rPr>
              <a:t>, R. T. S., Parsons, A., &amp; Carvalho, K. S. (2015). The </a:t>
            </a:r>
            <a:r>
              <a:rPr lang="fr-FR" dirty="0" err="1">
                <a:latin typeface="inherit"/>
              </a:rPr>
              <a:t>Susceptibility</a:t>
            </a:r>
            <a:r>
              <a:rPr lang="fr-FR" dirty="0">
                <a:latin typeface="inherit"/>
              </a:rPr>
              <a:t> of </a:t>
            </a:r>
            <a:r>
              <a:rPr lang="fr-FR" dirty="0" err="1">
                <a:latin typeface="inherit"/>
              </a:rPr>
              <a:t>Southeastern</a:t>
            </a:r>
            <a:r>
              <a:rPr lang="fr-FR" dirty="0">
                <a:latin typeface="inherit"/>
              </a:rPr>
              <a:t> Amazon </a:t>
            </a:r>
            <a:r>
              <a:rPr lang="fr-FR" dirty="0" err="1">
                <a:latin typeface="inherit"/>
              </a:rPr>
              <a:t>Forests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Fire</a:t>
            </a:r>
            <a:r>
              <a:rPr lang="fr-FR" dirty="0">
                <a:latin typeface="inherit"/>
              </a:rPr>
              <a:t> : Insights </a:t>
            </a:r>
            <a:r>
              <a:rPr lang="fr-FR" dirty="0" err="1">
                <a:latin typeface="inherit"/>
              </a:rPr>
              <a:t>from</a:t>
            </a:r>
            <a:r>
              <a:rPr lang="fr-FR" dirty="0">
                <a:latin typeface="inherit"/>
              </a:rPr>
              <a:t> a Large-</a:t>
            </a:r>
            <a:r>
              <a:rPr lang="fr-FR" dirty="0" err="1">
                <a:latin typeface="inherit"/>
              </a:rPr>
              <a:t>Scale</a:t>
            </a:r>
            <a:r>
              <a:rPr lang="fr-FR" dirty="0">
                <a:latin typeface="inherit"/>
              </a:rPr>
              <a:t> Burn </a:t>
            </a:r>
            <a:r>
              <a:rPr lang="fr-FR" dirty="0" err="1">
                <a:latin typeface="inherit"/>
              </a:rPr>
              <a:t>Experiment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BioScience</a:t>
            </a:r>
            <a:r>
              <a:rPr lang="fr-FR" dirty="0">
                <a:latin typeface="inherit"/>
              </a:rPr>
              <a:t>, 65(9), 893‑905. </a:t>
            </a:r>
            <a:r>
              <a:rPr lang="fr-FR" dirty="0">
                <a:latin typeface="inherit"/>
                <a:hlinkClick r:id="rId7"/>
              </a:rPr>
              <a:t>https://doi.org/10.1093/biosci/biv106</a:t>
            </a:r>
            <a:endParaRPr lang="fr-FR" dirty="0">
              <a:latin typeface="inherit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Malhi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Aragao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E. O. C., Galbraith, D.,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Huntingford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C., Fisher, R.,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Zelazowski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Sitch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McSweeney, C., &amp; Meir, P. (2009). Exploring the likelihood and mechanism of a climate-change-induced dieback of the Amazon rainforest.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Proceedings of the National Academy of Sciences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(49), 20610</a:t>
            </a:r>
            <a:r>
              <a:rPr lang="en-US" sz="18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20615.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https://doi.org/10.1073/pnas.0804619106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inherit"/>
            </a:endParaRPr>
          </a:p>
          <a:p>
            <a:r>
              <a:rPr lang="fr-FR" dirty="0">
                <a:latin typeface="inherit"/>
              </a:rPr>
              <a:t>Qin, Y., Xiao, X., </a:t>
            </a:r>
            <a:r>
              <a:rPr lang="fr-FR" dirty="0" err="1">
                <a:latin typeface="inherit"/>
              </a:rPr>
              <a:t>Wigneron</a:t>
            </a:r>
            <a:r>
              <a:rPr lang="fr-FR" dirty="0">
                <a:latin typeface="inherit"/>
              </a:rPr>
              <a:t>, J.-P., </a:t>
            </a:r>
            <a:r>
              <a:rPr lang="fr-FR" dirty="0" err="1">
                <a:latin typeface="inherit"/>
              </a:rPr>
              <a:t>Ciais</a:t>
            </a:r>
            <a:r>
              <a:rPr lang="fr-FR" dirty="0">
                <a:latin typeface="inherit"/>
              </a:rPr>
              <a:t>, P., Brandt, M., Fan, L., Li, X., </a:t>
            </a:r>
            <a:r>
              <a:rPr lang="fr-FR" dirty="0" err="1">
                <a:latin typeface="inherit"/>
              </a:rPr>
              <a:t>Crowell</a:t>
            </a:r>
            <a:r>
              <a:rPr lang="fr-FR" dirty="0">
                <a:latin typeface="inherit"/>
              </a:rPr>
              <a:t>, S., Wu, X., Doughty, R., Zhang, Y., Liu, F., </a:t>
            </a:r>
            <a:r>
              <a:rPr lang="fr-FR" dirty="0" err="1">
                <a:latin typeface="inherit"/>
              </a:rPr>
              <a:t>Sitch</a:t>
            </a:r>
            <a:r>
              <a:rPr lang="fr-FR" dirty="0">
                <a:latin typeface="inherit"/>
              </a:rPr>
              <a:t>, S., &amp; Moore, B. (2021). Carbon </a:t>
            </a:r>
            <a:r>
              <a:rPr lang="fr-FR" dirty="0" err="1">
                <a:latin typeface="inherit"/>
              </a:rPr>
              <a:t>loss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from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forest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degradation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exceeds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that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from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in the </a:t>
            </a:r>
            <a:r>
              <a:rPr lang="fr-FR" dirty="0" err="1">
                <a:latin typeface="inherit"/>
              </a:rPr>
              <a:t>Brazilian</a:t>
            </a:r>
            <a:r>
              <a:rPr lang="fr-FR" dirty="0">
                <a:latin typeface="inherit"/>
              </a:rPr>
              <a:t> Amazon. Nature </a:t>
            </a:r>
            <a:r>
              <a:rPr lang="fr-FR" dirty="0" err="1">
                <a:latin typeface="inherit"/>
              </a:rPr>
              <a:t>Climate</a:t>
            </a:r>
            <a:r>
              <a:rPr lang="fr-FR" dirty="0">
                <a:latin typeface="inherit"/>
              </a:rPr>
              <a:t> Change, 11(5), 442‑448. </a:t>
            </a:r>
            <a:r>
              <a:rPr lang="fr-FR" dirty="0">
                <a:latin typeface="inherit"/>
                <a:hlinkClick r:id="rId9"/>
              </a:rPr>
              <a:t>https://doi.org/10.1038/s41558-021-01026-5</a:t>
            </a:r>
            <a:endParaRPr lang="fr-FR" dirty="0">
              <a:latin typeface="inherit"/>
            </a:endParaRPr>
          </a:p>
          <a:p>
            <a:endParaRPr lang="fr-FR" dirty="0">
              <a:latin typeface="inherit"/>
            </a:endParaRPr>
          </a:p>
          <a:p>
            <a:r>
              <a:rPr lang="fr-FR" dirty="0" err="1">
                <a:latin typeface="inherit"/>
              </a:rPr>
              <a:t>Schielein</a:t>
            </a:r>
            <a:r>
              <a:rPr lang="fr-FR" dirty="0">
                <a:latin typeface="inherit"/>
              </a:rPr>
              <a:t>, J., &amp; </a:t>
            </a:r>
            <a:r>
              <a:rPr lang="fr-FR" dirty="0" err="1">
                <a:latin typeface="inherit"/>
              </a:rPr>
              <a:t>Börner</a:t>
            </a:r>
            <a:r>
              <a:rPr lang="fr-FR" dirty="0">
                <a:latin typeface="inherit"/>
              </a:rPr>
              <a:t>, J. (2018). </a:t>
            </a:r>
            <a:r>
              <a:rPr lang="fr-FR" dirty="0" err="1">
                <a:latin typeface="inherit"/>
              </a:rPr>
              <a:t>Recent</a:t>
            </a:r>
            <a:r>
              <a:rPr lang="fr-FR" dirty="0">
                <a:latin typeface="inherit"/>
              </a:rPr>
              <a:t> transformations of land-use and land-cover </a:t>
            </a:r>
            <a:r>
              <a:rPr lang="fr-FR" dirty="0" err="1">
                <a:latin typeface="inherit"/>
              </a:rPr>
              <a:t>dynamics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across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different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frontiers</a:t>
            </a:r>
            <a:r>
              <a:rPr lang="fr-FR" dirty="0">
                <a:latin typeface="inherit"/>
              </a:rPr>
              <a:t> in the </a:t>
            </a:r>
            <a:r>
              <a:rPr lang="fr-FR" dirty="0" err="1">
                <a:latin typeface="inherit"/>
              </a:rPr>
              <a:t>Brazilian</a:t>
            </a:r>
            <a:r>
              <a:rPr lang="fr-FR" dirty="0">
                <a:latin typeface="inherit"/>
              </a:rPr>
              <a:t> Amazon. Land Use Policy, 76, 81‑94. </a:t>
            </a:r>
            <a:r>
              <a:rPr lang="fr-FR" dirty="0">
                <a:latin typeface="inherit"/>
                <a:hlinkClick r:id="rId10"/>
              </a:rPr>
              <a:t>https://doi.org/10.1016/j.landusepol.2018.04.052</a:t>
            </a:r>
            <a:endParaRPr lang="fr-FR" dirty="0">
              <a:latin typeface="inherit"/>
            </a:endParaRPr>
          </a:p>
          <a:p>
            <a:endParaRPr lang="fr-FR" dirty="0">
              <a:latin typeface="inherit"/>
            </a:endParaRPr>
          </a:p>
          <a:p>
            <a:endParaRPr lang="fr-FR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40147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Conservation framework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Tree Stump with solid fill">
            <a:extLst>
              <a:ext uri="{FF2B5EF4-FFF2-40B4-BE49-F238E27FC236}">
                <a16:creationId xmlns:a16="http://schemas.microsoft.com/office/drawing/2014/main" id="{9347675C-7A97-FF00-A93E-858209FDA8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50748" y="2387931"/>
            <a:ext cx="527501" cy="527501"/>
          </a:xfrm>
          <a:prstGeom prst="rect">
            <a:avLst/>
          </a:prstGeom>
        </p:spPr>
      </p:pic>
      <p:pic>
        <p:nvPicPr>
          <p:cNvPr id="26" name="Graphic 25" descr="Tree Stump with solid fill">
            <a:extLst>
              <a:ext uri="{FF2B5EF4-FFF2-40B4-BE49-F238E27FC236}">
                <a16:creationId xmlns:a16="http://schemas.microsoft.com/office/drawing/2014/main" id="{00390016-554D-8D7E-D66F-6E5DD1EF93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37234" y="5208800"/>
            <a:ext cx="527501" cy="527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4DBDB6-65F3-282D-6B7F-CD104C3F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57531" y="1281873"/>
            <a:ext cx="542969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accent4"/>
                </a:solidFill>
                <a:latin typeface="inherit"/>
              </a:rPr>
              <a:t>Conservation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reform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adopted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in 2004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drastically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decreased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deforestation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rates in the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next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decade</a:t>
            </a: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algn="just"/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algn="just"/>
            <a:r>
              <a:rPr lang="fr-FR" sz="2000" dirty="0" err="1">
                <a:solidFill>
                  <a:schemeClr val="accent4"/>
                </a:solidFill>
                <a:latin typeface="inherit"/>
              </a:rPr>
              <a:t>Since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2016, the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federal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government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has been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dismantling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 the conservation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framework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by :</a:t>
            </a:r>
          </a:p>
          <a:p>
            <a:pPr algn="just"/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  <a:latin typeface="inherit"/>
              </a:rPr>
              <a:t>Pro-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deforestation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rhetoric</a:t>
            </a: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Legislative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changes 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Disempowerment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of institutions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controlling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deforestation</a:t>
            </a: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  <a:latin typeface="inherit"/>
              </a:rPr>
              <a:t>Land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titles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granted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to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illegal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squatters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inheri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6B563-D3AD-B4C7-2B0F-580D17136CC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6279" y="1325379"/>
            <a:ext cx="6340390" cy="43102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75D904-2F7E-13CB-37F9-1FE196BA59C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24144" y="5664857"/>
            <a:ext cx="6433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in the </a:t>
            </a:r>
            <a:r>
              <a:rPr lang="fr-FR" dirty="0" err="1">
                <a:latin typeface="inherit"/>
              </a:rPr>
              <a:t>Brazilian</a:t>
            </a:r>
            <a:r>
              <a:rPr lang="fr-FR" dirty="0">
                <a:latin typeface="inherit"/>
              </a:rPr>
              <a:t> Legal Amazon (</a:t>
            </a:r>
            <a:r>
              <a:rPr lang="fr-FR" dirty="0" err="1">
                <a:latin typeface="inherit"/>
              </a:rPr>
              <a:t>grey</a:t>
            </a:r>
            <a:r>
              <a:rPr lang="fr-FR" dirty="0">
                <a:latin typeface="inherit"/>
              </a:rPr>
              <a:t>) and </a:t>
            </a:r>
            <a:r>
              <a:rPr lang="fr-FR" dirty="0" err="1">
                <a:latin typeface="inherit"/>
              </a:rPr>
              <a:t>smoothed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average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number</a:t>
            </a:r>
            <a:r>
              <a:rPr lang="fr-FR" dirty="0">
                <a:latin typeface="inherit"/>
              </a:rPr>
              <a:t> of active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detected</a:t>
            </a:r>
            <a:r>
              <a:rPr lang="fr-FR" dirty="0">
                <a:latin typeface="inherit"/>
              </a:rPr>
              <a:t> by MODIS satellites for the 2004-2020 </a:t>
            </a:r>
            <a:r>
              <a:rPr lang="fr-FR" dirty="0" err="1">
                <a:latin typeface="inherit"/>
              </a:rPr>
              <a:t>period</a:t>
            </a:r>
            <a:r>
              <a:rPr lang="fr-FR" dirty="0">
                <a:latin typeface="inheri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532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Decoupling of deforestation and forest degradation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6DCA55F-2E2A-0F1D-6B8F-154F4DF9C04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821" y="1950810"/>
            <a:ext cx="767645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  <a:latin typeface="inherit"/>
              </a:rPr>
              <a:t>Forest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degradation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represents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more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than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70% of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above-ground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biomass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loss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of the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Brazilian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Amazon for the last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decade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(Qin et al. 2021)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285750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  <a:latin typeface="inherit"/>
              </a:rPr>
              <a:t>Feedbacks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between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deforestation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,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forest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degradation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and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precipitations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bringing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the Amazon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forest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close to 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a massive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dieback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</a:p>
          <a:p>
            <a:pPr marL="285750" indent="-285750" algn="just">
              <a:buSzPct val="130000"/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4"/>
              </a:solidFill>
              <a:latin typeface="inherit"/>
            </a:endParaRPr>
          </a:p>
          <a:p>
            <a:pPr marL="285750" indent="-285750" algn="just"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Fires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could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catalyse the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forest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dieback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by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increasing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turnover 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of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vegetation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communities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and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favour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fire-resistant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species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associated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with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seasonal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forest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and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savannas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(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Malhi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et al. 2009)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inheri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inheri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06992-0556-E916-D3CA-AF4F0F4701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40263" y="2826638"/>
            <a:ext cx="4170025" cy="208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35313-183B-3573-7702-6737125A401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40263" y="1296408"/>
            <a:ext cx="4160881" cy="1530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306D4-08DF-6D32-E824-EBEE5D6CC84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31119" y="4630178"/>
            <a:ext cx="4179169" cy="21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91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Decoupling of deforestation and forest degradation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B955F4BC-5A2C-64C6-A9E8-C3AD2BFEF7B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51823" r="3376" b="14556"/>
          <a:stretch/>
        </p:blipFill>
        <p:spPr>
          <a:xfrm>
            <a:off x="-21506" y="3700480"/>
            <a:ext cx="12198649" cy="2478105"/>
          </a:xfrm>
          <a:prstGeom prst="rect">
            <a:avLst/>
          </a:prstGeom>
        </p:spPr>
      </p:pic>
      <p:pic>
        <p:nvPicPr>
          <p:cNvPr id="6" name="Picture 5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1A55A5D8-D06B-C4A4-4D9C-2CF4D85D23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4622" r="2854" b="61576"/>
          <a:stretch/>
        </p:blipFill>
        <p:spPr>
          <a:xfrm>
            <a:off x="-21506" y="1222375"/>
            <a:ext cx="12213505" cy="2478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AA44BF-A08A-101B-2D72-FD115014344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28154" y="6281044"/>
            <a:ext cx="12220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inherit"/>
              </a:rPr>
              <a:t>Intact forest (top) and experimental plot after 3 burn cycle (bottom). Balch et al. 2015 </a:t>
            </a:r>
          </a:p>
        </p:txBody>
      </p:sp>
    </p:spTree>
    <p:extLst>
      <p:ext uri="{BB962C8B-B14F-4D97-AF65-F5344CB8AC3E}">
        <p14:creationId xmlns:p14="http://schemas.microsoft.com/office/powerpoint/2010/main" val="106289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Typology of fires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0948FE-B995-4D60-ACBA-F136160435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1222375"/>
            <a:ext cx="65940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4"/>
                </a:solidFill>
                <a:latin typeface="inherit"/>
              </a:rPr>
              <a:t>Actives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fires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detected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by satellite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classified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thanks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to land use and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deforestation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dirty="0" err="1">
                <a:solidFill>
                  <a:schemeClr val="accent4"/>
                </a:solidFill>
                <a:latin typeface="inherit"/>
              </a:rPr>
              <a:t>datasets</a:t>
            </a:r>
            <a:r>
              <a:rPr lang="fr-FR" sz="2000" dirty="0">
                <a:solidFill>
                  <a:schemeClr val="accent4"/>
                </a:solidFill>
                <a:latin typeface="inherit"/>
              </a:rPr>
              <a:t> (&gt;6.5ha) </a:t>
            </a:r>
          </a:p>
          <a:p>
            <a:endParaRPr lang="fr-FR" sz="2400" dirty="0">
              <a:solidFill>
                <a:schemeClr val="accent4"/>
              </a:solidFill>
              <a:latin typeface="inherit"/>
            </a:endParaRPr>
          </a:p>
          <a:p>
            <a:endParaRPr lang="fr-FR" dirty="0">
              <a:latin typeface="inheri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C7D3F-6150-F80B-9DE3-654F36A621E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10829" y="5846758"/>
            <a:ext cx="5476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inherit"/>
              </a:rPr>
              <a:t>Number</a:t>
            </a:r>
            <a:r>
              <a:rPr lang="fr-FR" sz="2000" dirty="0">
                <a:latin typeface="inherit"/>
              </a:rPr>
              <a:t> of active </a:t>
            </a:r>
            <a:r>
              <a:rPr lang="fr-FR" sz="2000" dirty="0" err="1">
                <a:latin typeface="inherit"/>
              </a:rPr>
              <a:t>fires</a:t>
            </a:r>
            <a:r>
              <a:rPr lang="fr-FR" sz="2000" dirty="0">
                <a:latin typeface="inherit"/>
              </a:rPr>
              <a:t> </a:t>
            </a:r>
            <a:r>
              <a:rPr lang="fr-FR" sz="2000" dirty="0" err="1">
                <a:latin typeface="inherit"/>
              </a:rPr>
              <a:t>classified</a:t>
            </a:r>
            <a:r>
              <a:rPr lang="fr-FR" sz="2000" dirty="0">
                <a:latin typeface="inherit"/>
              </a:rPr>
              <a:t> in the </a:t>
            </a:r>
            <a:r>
              <a:rPr lang="fr-FR" sz="2000" dirty="0" err="1">
                <a:latin typeface="inherit"/>
              </a:rPr>
              <a:t>different</a:t>
            </a:r>
            <a:r>
              <a:rPr lang="fr-FR" sz="2000" dirty="0">
                <a:latin typeface="inherit"/>
              </a:rPr>
              <a:t> </a:t>
            </a:r>
            <a:r>
              <a:rPr lang="fr-FR" sz="2000" dirty="0" err="1">
                <a:latin typeface="inherit"/>
              </a:rPr>
              <a:t>categories</a:t>
            </a:r>
            <a:r>
              <a:rPr lang="fr-FR" sz="2000" dirty="0">
                <a:latin typeface="inherit"/>
              </a:rPr>
              <a:t> for 2006 - 2020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B75E3-669B-AE99-C82A-13D211575BB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/>
          <a:srcRect b="11623"/>
          <a:stretch/>
        </p:blipFill>
        <p:spPr>
          <a:xfrm>
            <a:off x="344884" y="1899483"/>
            <a:ext cx="5989989" cy="4703175"/>
          </a:xfrm>
          <a:prstGeom prst="rect">
            <a:avLst/>
          </a:prstGeom>
        </p:spPr>
      </p:pic>
      <p:pic>
        <p:nvPicPr>
          <p:cNvPr id="15" name="Graphic 14" descr="Fire with solid fill">
            <a:extLst>
              <a:ext uri="{FF2B5EF4-FFF2-40B4-BE49-F238E27FC236}">
                <a16:creationId xmlns:a16="http://schemas.microsoft.com/office/drawing/2014/main" id="{D35E16CF-8171-24DA-7E9A-8C25A7F8AA6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97006" y="3295821"/>
            <a:ext cx="729045" cy="729045"/>
          </a:xfrm>
          <a:prstGeom prst="rect">
            <a:avLst/>
          </a:prstGeom>
        </p:spPr>
      </p:pic>
      <p:pic>
        <p:nvPicPr>
          <p:cNvPr id="16" name="Graphic 15" descr="Fire with solid fill">
            <a:extLst>
              <a:ext uri="{FF2B5EF4-FFF2-40B4-BE49-F238E27FC236}">
                <a16:creationId xmlns:a16="http://schemas.microsoft.com/office/drawing/2014/main" id="{8D671B30-737D-7FFA-CCEA-ABB2E801822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42977" y="4361747"/>
            <a:ext cx="729045" cy="729045"/>
          </a:xfrm>
          <a:prstGeom prst="rect">
            <a:avLst/>
          </a:prstGeom>
        </p:spPr>
      </p:pic>
      <p:pic>
        <p:nvPicPr>
          <p:cNvPr id="17" name="Graphic 16" descr="Fire with solid fill">
            <a:extLst>
              <a:ext uri="{FF2B5EF4-FFF2-40B4-BE49-F238E27FC236}">
                <a16:creationId xmlns:a16="http://schemas.microsoft.com/office/drawing/2014/main" id="{7CB1081D-0A87-1770-001C-E14E2565C6E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982501" y="2700878"/>
            <a:ext cx="729045" cy="72904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050E31-378C-EE34-4B8C-E77E7227FF50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V="1">
            <a:off x="2264735" y="3429923"/>
            <a:ext cx="0" cy="93182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8F2B0D-66B7-999C-0D8D-63A8C1B5AE98}"/>
              </a:ext>
            </a:extLst>
          </p:cNvPr>
          <p:cNvCxnSpPr>
            <a:cxnSpLocks/>
            <a:stCxn id="15" idx="1"/>
          </p:cNvCxnSpPr>
          <p:nvPr>
            <p:custDataLst>
              <p:tags r:id="rId11"/>
            </p:custDataLst>
          </p:nvPr>
        </p:nvCxnSpPr>
        <p:spPr>
          <a:xfrm flipH="1" flipV="1">
            <a:off x="2711546" y="3295821"/>
            <a:ext cx="585460" cy="364523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Tree Stump with solid fill">
            <a:extLst>
              <a:ext uri="{FF2B5EF4-FFF2-40B4-BE49-F238E27FC236}">
                <a16:creationId xmlns:a16="http://schemas.microsoft.com/office/drawing/2014/main" id="{9347675C-7A97-FF00-A93E-858209FDA82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850748" y="2387931"/>
            <a:ext cx="527501" cy="527501"/>
          </a:xfrm>
          <a:prstGeom prst="rect">
            <a:avLst/>
          </a:prstGeom>
        </p:spPr>
      </p:pic>
      <p:pic>
        <p:nvPicPr>
          <p:cNvPr id="26" name="Graphic 25" descr="Tree Stump with solid fill">
            <a:extLst>
              <a:ext uri="{FF2B5EF4-FFF2-40B4-BE49-F238E27FC236}">
                <a16:creationId xmlns:a16="http://schemas.microsoft.com/office/drawing/2014/main" id="{00390016-554D-8D7E-D66F-6E5DD1EF934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737234" y="5208800"/>
            <a:ext cx="527501" cy="527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DB2036-D023-244E-B5CB-7DB268A976C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3730" r="4082"/>
          <a:stretch/>
        </p:blipFill>
        <p:spPr>
          <a:xfrm>
            <a:off x="6589325" y="1334646"/>
            <a:ext cx="5476396" cy="44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Research questions and methods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0948FE-B995-4D60-ACBA-F136160435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1222375"/>
            <a:ext cx="12087225" cy="609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What are the drivers of deforestation fires, agricultural fires and forest fires in the Brazilian Amazon?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fr-FR" sz="2400" dirty="0">
              <a:solidFill>
                <a:schemeClr val="accent4"/>
              </a:solidFill>
              <a:effectLst/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How did their influence evolve over different </a:t>
            </a:r>
            <a:r>
              <a:rPr lang="en-US" sz="2400" dirty="0">
                <a:solidFill>
                  <a:schemeClr val="accent4"/>
                </a:solidFill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phases of governance of forest resources</a:t>
            </a:r>
            <a:r>
              <a:rPr lang="en-US" sz="2400" dirty="0">
                <a:solidFill>
                  <a:schemeClr val="accent4"/>
                </a:solidFill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? </a:t>
            </a:r>
            <a:endParaRPr lang="fr-FR" sz="2400" dirty="0">
              <a:solidFill>
                <a:schemeClr val="accent4"/>
              </a:solidFill>
              <a:effectLst/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sz="2400" dirty="0">
              <a:solidFill>
                <a:schemeClr val="accent4"/>
              </a:solidFill>
              <a:effectLst/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4"/>
                </a:solidFill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What were the influences of anti-deforestation policies on the fire regimes? </a:t>
            </a:r>
            <a:endParaRPr lang="en-US" sz="2400" dirty="0">
              <a:solidFill>
                <a:schemeClr val="accent4"/>
              </a:solidFill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400" b="1" u="sng" dirty="0">
              <a:effectLst/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Approach</a:t>
            </a:r>
            <a:r>
              <a:rPr lang="fr-FR" sz="2400" b="1" u="sng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:</a:t>
            </a:r>
            <a:r>
              <a:rPr lang="fr-FR" sz="2400" b="1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FR" sz="2400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Use of </a:t>
            </a:r>
            <a:r>
              <a:rPr lang="fr-FR" sz="2400" b="1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Bayesian</a:t>
            </a:r>
            <a:r>
              <a:rPr lang="fr-FR" sz="2400" b="1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FR" sz="2400" b="1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Generalized</a:t>
            </a:r>
            <a:r>
              <a:rPr lang="fr-FR" sz="2400" b="1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Additive model </a:t>
            </a:r>
            <a:r>
              <a:rPr lang="fr-FR" sz="2400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with</a:t>
            </a:r>
            <a:r>
              <a:rPr lang="fr-FR" sz="2400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a </a:t>
            </a:r>
            <a:r>
              <a:rPr lang="fr-FR" sz="2400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spatio-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temporal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component,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capturing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the variance in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responses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variable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which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is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poorly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explained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by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explanatory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variables and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avoid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wrong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estimation of model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parameters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400" dirty="0">
              <a:effectLst/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400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Based</a:t>
            </a:r>
            <a:r>
              <a:rPr lang="fr-FR" sz="2400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on </a:t>
            </a:r>
            <a:r>
              <a:rPr lang="fr-FR" sz="2400" b="1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INLA-SPDE </a:t>
            </a:r>
            <a:r>
              <a:rPr lang="fr-FR" sz="2400" b="1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framework</a:t>
            </a:r>
            <a:r>
              <a:rPr lang="fr-FR" sz="2400" dirty="0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, efficient for </a:t>
            </a:r>
            <a:r>
              <a:rPr lang="fr-FR" sz="2400" dirty="0" err="1">
                <a:effectLst/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computing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large-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scale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spatial </a:t>
            </a:r>
            <a:r>
              <a:rPr lang="fr-FR" sz="2400" dirty="0" err="1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models</a:t>
            </a:r>
            <a:r>
              <a:rPr lang="fr-FR" sz="2400" dirty="0">
                <a:latin typeface="inherit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endParaRPr lang="fr-FR" sz="2400" dirty="0">
              <a:effectLst/>
              <a:latin typeface="inherit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4"/>
              </a:solidFill>
              <a:latin typeface="inherit"/>
            </a:endParaRPr>
          </a:p>
          <a:p>
            <a:endParaRPr lang="fr-FR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43822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3CB454-A2CC-A22E-5886-6649A501BA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/>
          <a:srcRect l="70872" r="4341"/>
          <a:stretch/>
        </p:blipFill>
        <p:spPr>
          <a:xfrm>
            <a:off x="4487430" y="1257584"/>
            <a:ext cx="2266765" cy="47476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Methods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2F8333-1AD5-DB22-083B-2D40CAA872F2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-141436" y="1558411"/>
            <a:ext cx="12130235" cy="437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GB" sz="2000" kern="1200">
                <a:solidFill>
                  <a:srgbClr val="FFC000"/>
                </a:solidFill>
                <a:latin typeface="inheri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90C334-BD11-DED0-73C5-C5EC53FB3B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/>
          <a:srcRect l="38173" r="37849"/>
          <a:stretch/>
        </p:blipFill>
        <p:spPr>
          <a:xfrm>
            <a:off x="2338198" y="1257584"/>
            <a:ext cx="2192784" cy="47476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33AF34-7458-7B01-5967-CF2A56A862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272250" y="1695532"/>
            <a:ext cx="1752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>
                <a:solidFill>
                  <a:schemeClr val="accent4"/>
                </a:solidFill>
                <a:latin typeface="inherit"/>
              </a:rPr>
              <a:t>2006-2010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CF8232-D5ED-C128-6974-1D4B8015631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29950" y="5976026"/>
            <a:ext cx="206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/>
                </a:solidFill>
                <a:latin typeface="inherit"/>
              </a:rPr>
              <a:t>Agricultural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fires</a:t>
            </a:r>
            <a:endParaRPr lang="fr-FR" sz="2000" b="1" dirty="0">
              <a:solidFill>
                <a:schemeClr val="accent4"/>
              </a:solidFill>
              <a:latin typeface="inheri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F7107-AA52-1BB3-6CFF-D054A3CF2FA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3895" y="5995407"/>
            <a:ext cx="2192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Deforestation</a:t>
            </a:r>
            <a:r>
              <a:rPr lang="fr-FR" sz="2000" b="1" dirty="0">
                <a:solidFill>
                  <a:schemeClr val="accent4"/>
                </a:solidFill>
                <a:latin typeface="inherit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fires</a:t>
            </a:r>
            <a:endParaRPr lang="fr-FR" sz="2000" b="1" dirty="0">
              <a:solidFill>
                <a:schemeClr val="accent4"/>
              </a:solidFill>
              <a:latin typeface="inheri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1EC31-999F-9D01-BF20-0C721ACFF01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63743" y="5985559"/>
            <a:ext cx="206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/>
                </a:solidFill>
                <a:latin typeface="inherit"/>
              </a:rPr>
              <a:t>Forest </a:t>
            </a:r>
            <a:r>
              <a:rPr lang="fr-FR" sz="2000" b="1" dirty="0" err="1">
                <a:solidFill>
                  <a:schemeClr val="accent4"/>
                </a:solidFill>
                <a:latin typeface="inherit"/>
              </a:rPr>
              <a:t>fires</a:t>
            </a:r>
            <a:endParaRPr lang="fr-FR" sz="2000" b="1" dirty="0">
              <a:solidFill>
                <a:schemeClr val="accent4"/>
              </a:solidFill>
              <a:latin typeface="inheri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B07F7-31AC-F0CD-90F1-3F2C4874BAC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6"/>
          <a:srcRect l="4501" r="70841"/>
          <a:stretch/>
        </p:blipFill>
        <p:spPr>
          <a:xfrm>
            <a:off x="83270" y="1257584"/>
            <a:ext cx="2254928" cy="4747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04FCC2-1004-5D09-A707-2CB2833FDE2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936637" y="1317088"/>
            <a:ext cx="439713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dirty="0" err="1">
                <a:latin typeface="inherit"/>
              </a:rPr>
              <a:t>Three</a:t>
            </a:r>
            <a:r>
              <a:rPr lang="fr-FR" sz="2000" b="1" u="sng" dirty="0">
                <a:latin typeface="inherit"/>
              </a:rPr>
              <a:t> </a:t>
            </a:r>
            <a:r>
              <a:rPr lang="fr-FR" sz="2000" b="1" u="sng" dirty="0" err="1">
                <a:latin typeface="inherit"/>
              </a:rPr>
              <a:t>periods</a:t>
            </a:r>
            <a:r>
              <a:rPr lang="fr-FR" sz="2000" b="1" u="sng" dirty="0">
                <a:latin typeface="inherit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inherit"/>
              </a:rPr>
              <a:t>2006-2010: </a:t>
            </a:r>
            <a:r>
              <a:rPr lang="fr-FR" sz="2000" dirty="0" err="1">
                <a:latin typeface="inherit"/>
              </a:rPr>
              <a:t>deployment</a:t>
            </a:r>
            <a:r>
              <a:rPr lang="fr-FR" sz="2000" dirty="0">
                <a:latin typeface="inherit"/>
              </a:rPr>
              <a:t> of</a:t>
            </a:r>
            <a:br>
              <a:rPr lang="fr-FR" sz="2000" dirty="0">
                <a:latin typeface="inherit"/>
              </a:rPr>
            </a:br>
            <a:r>
              <a:rPr lang="fr-FR" sz="2000" dirty="0">
                <a:latin typeface="inherit"/>
              </a:rPr>
              <a:t> anti-</a:t>
            </a:r>
            <a:r>
              <a:rPr lang="fr-FR" sz="2000" dirty="0" err="1">
                <a:latin typeface="inherit"/>
              </a:rPr>
              <a:t>deforestation</a:t>
            </a:r>
            <a:r>
              <a:rPr lang="fr-FR" sz="2000" dirty="0">
                <a:latin typeface="inherit"/>
              </a:rPr>
              <a:t> </a:t>
            </a:r>
            <a:r>
              <a:rPr lang="fr-FR" sz="2000" dirty="0" err="1">
                <a:latin typeface="inherit"/>
              </a:rPr>
              <a:t>policies</a:t>
            </a:r>
            <a:r>
              <a:rPr lang="fr-FR" sz="2000" dirty="0">
                <a:latin typeface="inheri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inherit"/>
              </a:rPr>
              <a:t>2011-2015: </a:t>
            </a:r>
            <a:r>
              <a:rPr lang="fr-FR" sz="2000" dirty="0">
                <a:latin typeface="inherit"/>
              </a:rPr>
              <a:t>consolidation of </a:t>
            </a:r>
            <a:br>
              <a:rPr lang="fr-FR" sz="2000" dirty="0">
                <a:latin typeface="inherit"/>
              </a:rPr>
            </a:br>
            <a:r>
              <a:rPr lang="fr-FR" sz="2000" dirty="0">
                <a:latin typeface="inherit"/>
              </a:rPr>
              <a:t>anti-</a:t>
            </a:r>
            <a:r>
              <a:rPr lang="fr-FR" sz="2000" dirty="0" err="1">
                <a:latin typeface="inherit"/>
              </a:rPr>
              <a:t>deforestation</a:t>
            </a:r>
            <a:r>
              <a:rPr lang="fr-FR" sz="2000" dirty="0">
                <a:latin typeface="inherit"/>
              </a:rPr>
              <a:t> </a:t>
            </a:r>
            <a:r>
              <a:rPr lang="fr-FR" sz="2000" dirty="0" err="1">
                <a:latin typeface="inherit"/>
              </a:rPr>
              <a:t>policies</a:t>
            </a:r>
            <a:r>
              <a:rPr lang="fr-FR" sz="2000" dirty="0">
                <a:latin typeface="inheri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inherit"/>
              </a:rPr>
              <a:t>2016-2020: </a:t>
            </a:r>
            <a:r>
              <a:rPr lang="fr-FR" sz="2000" dirty="0" err="1">
                <a:latin typeface="inherit"/>
              </a:rPr>
              <a:t>dismantlement</a:t>
            </a:r>
            <a:r>
              <a:rPr lang="fr-FR" sz="2000" dirty="0">
                <a:latin typeface="inherit"/>
              </a:rPr>
              <a:t> of </a:t>
            </a:r>
            <a:br>
              <a:rPr lang="fr-FR" sz="2000" dirty="0">
                <a:latin typeface="inherit"/>
              </a:rPr>
            </a:br>
            <a:r>
              <a:rPr lang="fr-FR" sz="2000" dirty="0">
                <a:latin typeface="inherit"/>
              </a:rPr>
              <a:t>anti-</a:t>
            </a:r>
            <a:r>
              <a:rPr lang="fr-FR" sz="2000" dirty="0" err="1">
                <a:latin typeface="inherit"/>
              </a:rPr>
              <a:t>deforestation</a:t>
            </a:r>
            <a:r>
              <a:rPr lang="fr-FR" sz="2000" dirty="0">
                <a:latin typeface="inherit"/>
              </a:rPr>
              <a:t> </a:t>
            </a:r>
            <a:r>
              <a:rPr lang="fr-FR" sz="2000" dirty="0" err="1">
                <a:latin typeface="inherit"/>
              </a:rPr>
              <a:t>policies</a:t>
            </a:r>
            <a:r>
              <a:rPr lang="fr-FR" sz="2000" dirty="0">
                <a:latin typeface="inheri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u="sng" dirty="0">
              <a:solidFill>
                <a:schemeClr val="accent4"/>
              </a:solidFill>
              <a:latin typeface="inherit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u="sng" dirty="0">
              <a:latin typeface="inherit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000" b="1" u="sng" dirty="0" err="1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Category</a:t>
            </a:r>
            <a:r>
              <a:rPr lang="fr-FR" sz="2000" b="1" u="sng" dirty="0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 of drivers: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Climatic</a:t>
            </a:r>
            <a:r>
              <a:rPr lang="fr-FR" sz="2000" dirty="0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 conditions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Agricultural land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Ecosystem</a:t>
            </a:r>
            <a:r>
              <a:rPr lang="fr-FR" sz="2000" dirty="0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integrity</a:t>
            </a:r>
            <a:endParaRPr lang="fr-FR" sz="2000" dirty="0">
              <a:latin typeface="inherit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Infrastructure </a:t>
            </a:r>
            <a:endParaRPr lang="fr-FR" sz="2000" dirty="0">
              <a:latin typeface="inherit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Environmental</a:t>
            </a:r>
            <a:r>
              <a:rPr lang="fr-FR" sz="2000" dirty="0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policies</a:t>
            </a:r>
            <a:r>
              <a:rPr lang="fr-FR" sz="2000" dirty="0">
                <a:latin typeface="inherit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effectLst/>
              <a:latin typeface="inherit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fr-FR" dirty="0">
              <a:latin typeface="inheri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DC08D1-77AA-E856-F594-AD8DFF82B8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379181" y="3422457"/>
            <a:ext cx="1752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>
                <a:solidFill>
                  <a:schemeClr val="accent4"/>
                </a:solidFill>
                <a:latin typeface="inherit"/>
              </a:rPr>
              <a:t>2011-2015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7B4AC-DC2E-309E-C42A-B0E1CF2F739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272250" y="4930257"/>
            <a:ext cx="1752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>
                <a:solidFill>
                  <a:schemeClr val="accent4"/>
                </a:solidFill>
                <a:latin typeface="inherit"/>
              </a:rPr>
              <a:t>2016-2020</a:t>
            </a:r>
          </a:p>
        </p:txBody>
      </p:sp>
    </p:spTree>
    <p:extLst>
      <p:ext uri="{BB962C8B-B14F-4D97-AF65-F5344CB8AC3E}">
        <p14:creationId xmlns:p14="http://schemas.microsoft.com/office/powerpoint/2010/main" val="10117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 dirty="0">
                <a:latin typeface="inherit"/>
              </a:rPr>
              <a:t>Results – fires regimes and agricultural systems   </a:t>
            </a:r>
            <a:endParaRPr lang="en-US" sz="3000" i="1" dirty="0"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D4B20F-3211-1320-396B-24F63EB531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6703" y="5879015"/>
            <a:ext cx="1000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inherit"/>
              </a:rPr>
              <a:t>Confidence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of the </a:t>
            </a:r>
            <a:r>
              <a:rPr lang="fr-FR" dirty="0" err="1">
                <a:latin typeface="inherit"/>
              </a:rPr>
              <a:t>explanatory</a:t>
            </a:r>
            <a:r>
              <a:rPr lang="fr-FR" dirty="0">
                <a:latin typeface="inherit"/>
              </a:rPr>
              <a:t> variables of the model for </a:t>
            </a:r>
            <a:r>
              <a:rPr lang="fr-FR" dirty="0" err="1">
                <a:latin typeface="inherit"/>
              </a:rPr>
              <a:t>deforestation</a:t>
            </a:r>
            <a:r>
              <a:rPr lang="fr-FR" dirty="0">
                <a:latin typeface="inherit"/>
              </a:rPr>
              <a:t> and agricultural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. </a:t>
            </a:r>
            <a:r>
              <a:rPr lang="fr-FR" dirty="0" err="1">
                <a:latin typeface="inherit"/>
              </a:rPr>
              <a:t>Intervals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higher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than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</a:t>
            </a:r>
            <a:r>
              <a:rPr lang="fr-FR" dirty="0" err="1">
                <a:latin typeface="inherit"/>
              </a:rPr>
              <a:t>indicate</a:t>
            </a:r>
            <a:r>
              <a:rPr lang="fr-FR" dirty="0">
                <a:latin typeface="inherit"/>
              </a:rPr>
              <a:t> an </a:t>
            </a:r>
            <a:r>
              <a:rPr lang="fr-FR" dirty="0" err="1">
                <a:latin typeface="inherit"/>
              </a:rPr>
              <a:t>increase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occurrence, and </a:t>
            </a:r>
            <a:r>
              <a:rPr lang="fr-FR" dirty="0" err="1">
                <a:latin typeface="inherit"/>
              </a:rPr>
              <a:t>inferior</a:t>
            </a:r>
            <a:r>
              <a:rPr lang="fr-FR" dirty="0">
                <a:latin typeface="inherit"/>
              </a:rPr>
              <a:t> to </a:t>
            </a:r>
            <a:r>
              <a:rPr lang="fr-FR" dirty="0" err="1">
                <a:latin typeface="inherit"/>
              </a:rPr>
              <a:t>zero</a:t>
            </a:r>
            <a:r>
              <a:rPr lang="fr-FR" dirty="0">
                <a:latin typeface="inherit"/>
              </a:rPr>
              <a:t> a </a:t>
            </a:r>
            <a:r>
              <a:rPr lang="fr-FR" dirty="0" err="1">
                <a:latin typeface="inherit"/>
              </a:rPr>
              <a:t>decrease</a:t>
            </a:r>
            <a:r>
              <a:rPr lang="fr-FR" dirty="0">
                <a:latin typeface="inherit"/>
              </a:rPr>
              <a:t> in </a:t>
            </a:r>
            <a:r>
              <a:rPr lang="fr-FR" dirty="0" err="1">
                <a:latin typeface="inherit"/>
              </a:rPr>
              <a:t>fires</a:t>
            </a:r>
            <a:r>
              <a:rPr lang="fr-FR" dirty="0">
                <a:latin typeface="inherit"/>
              </a:rPr>
              <a:t> occurrences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3CCA5-871C-B5FE-C155-64FF151F16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7"/>
          <a:srcRect b="5861"/>
          <a:stretch/>
        </p:blipFill>
        <p:spPr>
          <a:xfrm>
            <a:off x="1502098" y="1276137"/>
            <a:ext cx="9714176" cy="46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97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98769A-CC8D-4241-85B4-2B1716C7F2BD}" vid="{14FDE8E0-D096-421A-9B6C-F4E874C47C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8b34ed-30db-4eda-8c5d-dc435726729f">
      <Terms xmlns="http://schemas.microsoft.com/office/infopath/2007/PartnerControls"/>
    </lcf76f155ced4ddcb4097134ff3c332f>
    <TaxCatchAll xmlns="ce723d52-c7a9-4a5c-9737-c30359fbc7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39FA8A735574E9075D3A592FB6AAD" ma:contentTypeVersion="15" ma:contentTypeDescription="Crée un document." ma:contentTypeScope="" ma:versionID="596cf345faedbd27a8b4796d0d0ded8f">
  <xsd:schema xmlns:xsd="http://www.w3.org/2001/XMLSchema" xmlns:xs="http://www.w3.org/2001/XMLSchema" xmlns:p="http://schemas.microsoft.com/office/2006/metadata/properties" xmlns:ns2="358b34ed-30db-4eda-8c5d-dc435726729f" xmlns:ns3="ce723d52-c7a9-4a5c-9737-c30359fbc71c" targetNamespace="http://schemas.microsoft.com/office/2006/metadata/properties" ma:root="true" ma:fieldsID="1e1ecb504e5c73e925b900b5e4f4d849" ns2:_="" ns3:_="">
    <xsd:import namespace="358b34ed-30db-4eda-8c5d-dc435726729f"/>
    <xsd:import namespace="ce723d52-c7a9-4a5c-9737-c30359fbc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b34ed-30db-4eda-8c5d-dc4357267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23d52-c7a9-4a5c-9737-c30359fbc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7016b3-8bca-425f-8391-4ed3f61b5e41}" ma:internalName="TaxCatchAll" ma:showField="CatchAllData" ma:web="ce723d52-c7a9-4a5c-9737-c30359fbc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11F33-ACD8-44E4-952B-480F8B78D6DF}">
  <ds:schemaRefs>
    <ds:schemaRef ds:uri="http://schemas.microsoft.com/office/2006/metadata/properties"/>
    <ds:schemaRef ds:uri="http://schemas.microsoft.com/office/infopath/2007/PartnerControls"/>
    <ds:schemaRef ds:uri="358b34ed-30db-4eda-8c5d-dc435726729f"/>
    <ds:schemaRef ds:uri="ce723d52-c7a9-4a5c-9737-c30359fbc71c"/>
  </ds:schemaRefs>
</ds:datastoreItem>
</file>

<file path=customXml/itemProps2.xml><?xml version="1.0" encoding="utf-8"?>
<ds:datastoreItem xmlns:ds="http://schemas.openxmlformats.org/officeDocument/2006/customXml" ds:itemID="{B119D9EA-BDA9-4193-8D91-AC946932B0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53CB2B-955A-481C-81EC-EE3EE257FB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8b34ed-30db-4eda-8c5d-dc435726729f"/>
    <ds:schemaRef ds:uri="ce723d52-c7a9-4a5c-9737-c30359fbc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Leverhulme Wildfires Slide Template[13199]</Template>
  <TotalTime>5882</TotalTime>
  <Words>1510</Words>
  <Application>Microsoft Office PowerPoint</Application>
  <PresentationFormat>Widescreen</PresentationFormat>
  <Paragraphs>126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Assessing socio-ecological drivers of fire regimes in the Brazilian Amazon in a context of varying governance of natural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Croker, Abi</dc:creator>
  <cp:lastModifiedBy>Valette, Michel</cp:lastModifiedBy>
  <cp:revision>47</cp:revision>
  <dcterms:created xsi:type="dcterms:W3CDTF">2022-04-30T20:17:36Z</dcterms:created>
  <dcterms:modified xsi:type="dcterms:W3CDTF">2023-02-23T10:59:59Z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0x01010015739FA8A735574E9075D3A592FB6AAD</vt:lpwstr>
  </property>
</Properties>
</file>