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58" r:id="rId6"/>
    <p:sldId id="257" r:id="rId7"/>
    <p:sldId id="259" r:id="rId8"/>
    <p:sldId id="260" r:id="rId9"/>
    <p:sldId id="261" r:id="rId10"/>
    <p:sldId id="266" r:id="rId11"/>
    <p:sldId id="264" r:id="rId12"/>
    <p:sldId id="282" r:id="rId13"/>
    <p:sldId id="267" r:id="rId14"/>
    <p:sldId id="265" r:id="rId15"/>
    <p:sldId id="280" r:id="rId16"/>
    <p:sldId id="263" r:id="rId17"/>
    <p:sldId id="283" r:id="rId18"/>
    <p:sldId id="284" r:id="rId19"/>
    <p:sldId id="285" r:id="rId20"/>
    <p:sldId id="269" r:id="rId21"/>
    <p:sldId id="270" r:id="rId22"/>
    <p:sldId id="271" r:id="rId23"/>
    <p:sldId id="272" r:id="rId24"/>
    <p:sldId id="274" r:id="rId25"/>
    <p:sldId id="278" r:id="rId26"/>
    <p:sldId id="281" r:id="rId27"/>
    <p:sldId id="2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ng Kwok (staff)" initials="TK(" lastIdx="10" clrIdx="0">
    <p:extLst>
      <p:ext uri="{19B8F6BF-5375-455C-9EA6-DF929625EA0E}">
        <p15:presenceInfo xmlns:p15="http://schemas.microsoft.com/office/powerpoint/2012/main" userId="S::Tng.Kwok@nottingham.ac.uk::a6f4cba9-3fa0-43cc-b7de-1e5675bb6958" providerId="AD"/>
      </p:ext>
    </p:extLst>
  </p:cmAuthor>
  <p:cmAuthor id="2" name="Tim van Hasselt" initials="TvH" lastIdx="4" clrIdx="1">
    <p:extLst>
      <p:ext uri="{19B8F6BF-5375-455C-9EA6-DF929625EA0E}">
        <p15:presenceInfo xmlns:p15="http://schemas.microsoft.com/office/powerpoint/2012/main" userId="Tim van Hassel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77632" autoAdjust="0"/>
  </p:normalViewPr>
  <p:slideViewPr>
    <p:cSldViewPr snapToGrid="0">
      <p:cViewPr varScale="1">
        <p:scale>
          <a:sx n="67" d="100"/>
          <a:sy n="67" d="100"/>
        </p:scale>
        <p:origin x="917"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C2FF1E-5292-4259-B0F4-146B7D1E1DDC}" type="datetimeFigureOut">
              <a:rPr lang="en-GB" smtClean="0"/>
              <a:t>01/06/2023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7F963-A4B9-4468-9821-24EB6E9A20E7}" type="slidenum">
              <a:rPr lang="en-GB" smtClean="0"/>
              <a:t>‹#›</a:t>
            </a:fld>
            <a:endParaRPr lang="en-GB"/>
          </a:p>
        </p:txBody>
      </p:sp>
    </p:spTree>
    <p:extLst>
      <p:ext uri="{BB962C8B-B14F-4D97-AF65-F5344CB8AC3E}">
        <p14:creationId xmlns:p14="http://schemas.microsoft.com/office/powerpoint/2010/main" val="350369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Explanatory Notes:</a:t>
            </a:r>
          </a:p>
          <a:p>
            <a:r>
              <a:rPr lang="en-GB" dirty="0"/>
              <a:t>These slides are for use in neonatal units in the UK for staff education and training; for example as part of trust induction for new starters.</a:t>
            </a:r>
          </a:p>
          <a:p>
            <a:r>
              <a:rPr lang="en-GB" dirty="0"/>
              <a:t>These slides can be adapted, for example omitting some slides for shorter presentations, but we request that the slides are acknowledged, and that content is not altered. </a:t>
            </a:r>
          </a:p>
        </p:txBody>
      </p:sp>
      <p:sp>
        <p:nvSpPr>
          <p:cNvPr id="4" name="Slide Number Placeholder 3"/>
          <p:cNvSpPr>
            <a:spLocks noGrp="1"/>
          </p:cNvSpPr>
          <p:nvPr>
            <p:ph type="sldNum" sz="quarter" idx="5"/>
          </p:nvPr>
        </p:nvSpPr>
        <p:spPr/>
        <p:txBody>
          <a:bodyPr/>
          <a:lstStyle/>
          <a:p>
            <a:fld id="{37F7F963-A4B9-4468-9821-24EB6E9A20E7}" type="slidenum">
              <a:rPr lang="en-GB" smtClean="0"/>
              <a:t>1</a:t>
            </a:fld>
            <a:endParaRPr lang="en-GB"/>
          </a:p>
        </p:txBody>
      </p:sp>
    </p:spTree>
    <p:extLst>
      <p:ext uri="{BB962C8B-B14F-4D97-AF65-F5344CB8AC3E}">
        <p14:creationId xmlns:p14="http://schemas.microsoft.com/office/powerpoint/2010/main" val="3065656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NNRD is held at Imperial College London, and is self-funding, with data access costs to retain staff and maintain the database.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UK Neonatal Collaborative is formed of neonatal units that share their data with the NNRD.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has allowed huge amounts of data to be available for research and other purposes. This data is cleaned and prepared for audit and research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NNRD Board has representation of all key stakeholders to ensure it reflects the wider neonatal community.</a:t>
            </a:r>
          </a:p>
          <a:p>
            <a:endParaRPr lang="en-GB" dirty="0"/>
          </a:p>
        </p:txBody>
      </p:sp>
      <p:sp>
        <p:nvSpPr>
          <p:cNvPr id="4" name="Slide Number Placeholder 3"/>
          <p:cNvSpPr>
            <a:spLocks noGrp="1"/>
          </p:cNvSpPr>
          <p:nvPr>
            <p:ph type="sldNum" sz="quarter" idx="5"/>
          </p:nvPr>
        </p:nvSpPr>
        <p:spPr/>
        <p:txBody>
          <a:bodyPr/>
          <a:lstStyle/>
          <a:p>
            <a:fld id="{37F7F963-A4B9-4468-9821-24EB6E9A20E7}" type="slidenum">
              <a:rPr lang="en-GB" smtClean="0"/>
              <a:t>10</a:t>
            </a:fld>
            <a:endParaRPr lang="en-GB"/>
          </a:p>
        </p:txBody>
      </p:sp>
    </p:spTree>
    <p:extLst>
      <p:ext uri="{BB962C8B-B14F-4D97-AF65-F5344CB8AC3E}">
        <p14:creationId xmlns:p14="http://schemas.microsoft.com/office/powerpoint/2010/main" val="2683148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Users will only receive data with a unique ID number generated for the NNRD, which cannot be linked to other data. Therefore researchers cannot identify any individual unless specific permission has been received from the infant’s parent/carer.</a:t>
            </a:r>
          </a:p>
          <a:p>
            <a:r>
              <a:rPr lang="en-GB" dirty="0"/>
              <a:t>Opt-out can be arranged through the staff on the their</a:t>
            </a:r>
            <a:r>
              <a:rPr lang="en-GB" baseline="0" dirty="0"/>
              <a:t> baby’s </a:t>
            </a:r>
            <a:r>
              <a:rPr lang="en-GB" dirty="0"/>
              <a:t>neonatal unit, or by using the NHS National Data Opt-Out (legally enforced in England since 2022).</a:t>
            </a:r>
          </a:p>
          <a:p>
            <a:r>
              <a:rPr lang="en-GB" dirty="0"/>
              <a:t>Neonatal units should provide families with written information, and patient information leaflets are available from the NNRD, see link.</a:t>
            </a:r>
          </a:p>
        </p:txBody>
      </p:sp>
      <p:sp>
        <p:nvSpPr>
          <p:cNvPr id="4" name="Slide Number Placeholder 3"/>
          <p:cNvSpPr>
            <a:spLocks noGrp="1"/>
          </p:cNvSpPr>
          <p:nvPr>
            <p:ph type="sldNum" sz="quarter" idx="10"/>
          </p:nvPr>
        </p:nvSpPr>
        <p:spPr/>
        <p:txBody>
          <a:bodyPr/>
          <a:lstStyle/>
          <a:p>
            <a:fld id="{37F7F963-A4B9-4468-9821-24EB6E9A20E7}" type="slidenum">
              <a:rPr lang="en-GB" smtClean="0"/>
              <a:t>11</a:t>
            </a:fld>
            <a:endParaRPr lang="en-GB"/>
          </a:p>
        </p:txBody>
      </p:sp>
    </p:spTree>
    <p:extLst>
      <p:ext uri="{BB962C8B-B14F-4D97-AF65-F5344CB8AC3E}">
        <p14:creationId xmlns:p14="http://schemas.microsoft.com/office/powerpoint/2010/main" val="83344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poster explains how neonatal data are used to help improve care for all babies, and can be put up in neonatal units for parents and families.</a:t>
            </a:r>
          </a:p>
          <a:p>
            <a:r>
              <a:rPr lang="en-GB" dirty="0"/>
              <a:t>Electronic copies can be obtained from the NNRD website; you can print these and post up in your neonatal unit.</a:t>
            </a:r>
          </a:p>
        </p:txBody>
      </p:sp>
      <p:sp>
        <p:nvSpPr>
          <p:cNvPr id="4" name="Slide Number Placeholder 3"/>
          <p:cNvSpPr>
            <a:spLocks noGrp="1"/>
          </p:cNvSpPr>
          <p:nvPr>
            <p:ph type="sldNum" sz="quarter" idx="5"/>
          </p:nvPr>
        </p:nvSpPr>
        <p:spPr/>
        <p:txBody>
          <a:bodyPr/>
          <a:lstStyle/>
          <a:p>
            <a:fld id="{37F7F963-A4B9-4468-9821-24EB6E9A20E7}" type="slidenum">
              <a:rPr lang="en-GB" smtClean="0"/>
              <a:t>12</a:t>
            </a:fld>
            <a:endParaRPr lang="en-GB"/>
          </a:p>
        </p:txBody>
      </p:sp>
    </p:spTree>
    <p:extLst>
      <p:ext uri="{BB962C8B-B14F-4D97-AF65-F5344CB8AC3E}">
        <p14:creationId xmlns:p14="http://schemas.microsoft.com/office/powerpoint/2010/main" val="3705617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infographic describes how data flow from neonatal units in the UK Neonatal Collaborative, where staff enter clinical data, to the NNRD to be cleaned and prepared, to be used in a variety of important outputs at regional and national level, including research, audit, benchmarking, and quality improvement.</a:t>
            </a:r>
          </a:p>
          <a:p>
            <a:r>
              <a:rPr lang="en-GB" dirty="0"/>
              <a:t>This process means data are recorded once, and then can be used for multiple outputs.</a:t>
            </a:r>
          </a:p>
        </p:txBody>
      </p:sp>
      <p:sp>
        <p:nvSpPr>
          <p:cNvPr id="4" name="Slide Number Placeholder 3"/>
          <p:cNvSpPr>
            <a:spLocks noGrp="1"/>
          </p:cNvSpPr>
          <p:nvPr>
            <p:ph type="sldNum" sz="quarter" idx="5"/>
          </p:nvPr>
        </p:nvSpPr>
        <p:spPr/>
        <p:txBody>
          <a:bodyPr/>
          <a:lstStyle/>
          <a:p>
            <a:fld id="{37F7F963-A4B9-4468-9821-24EB6E9A20E7}" type="slidenum">
              <a:rPr lang="en-GB" smtClean="0"/>
              <a:t>13</a:t>
            </a:fld>
            <a:endParaRPr lang="en-GB"/>
          </a:p>
        </p:txBody>
      </p:sp>
    </p:spTree>
    <p:extLst>
      <p:ext uri="{BB962C8B-B14F-4D97-AF65-F5344CB8AC3E}">
        <p14:creationId xmlns:p14="http://schemas.microsoft.com/office/powerpoint/2010/main" val="551913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National neonatal data can be used to improve care of babies. The following slides give examples of these under the headings of audit, governance benchmarking and policy, and research</a:t>
            </a:r>
          </a:p>
        </p:txBody>
      </p:sp>
      <p:sp>
        <p:nvSpPr>
          <p:cNvPr id="4" name="Slide Number Placeholder 3"/>
          <p:cNvSpPr>
            <a:spLocks noGrp="1"/>
          </p:cNvSpPr>
          <p:nvPr>
            <p:ph type="sldNum" sz="quarter" idx="5"/>
          </p:nvPr>
        </p:nvSpPr>
        <p:spPr/>
        <p:txBody>
          <a:bodyPr/>
          <a:lstStyle/>
          <a:p>
            <a:fld id="{37F7F963-A4B9-4468-9821-24EB6E9A20E7}" type="slidenum">
              <a:rPr lang="en-GB" smtClean="0"/>
              <a:t>14</a:t>
            </a:fld>
            <a:endParaRPr lang="en-GB"/>
          </a:p>
        </p:txBody>
      </p:sp>
    </p:spTree>
    <p:extLst>
      <p:ext uri="{BB962C8B-B14F-4D97-AF65-F5344CB8AC3E}">
        <p14:creationId xmlns:p14="http://schemas.microsoft.com/office/powerpoint/2010/main" val="1414658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describes the wider uses of neonatal data. </a:t>
            </a:r>
          </a:p>
          <a:p>
            <a:r>
              <a:rPr lang="en-GB" dirty="0"/>
              <a:t>The National Neonatal Audit Programme is currently managed by the Royal College of Paediatrics and Child Health, and allows for unit-level and regional level audit of selected key processes and outcomes.</a:t>
            </a:r>
          </a:p>
          <a:p>
            <a:r>
              <a:rPr lang="en-GB" dirty="0"/>
              <a:t>Neonatal data within the NNRD has been used in national quality improvement projects such as PReCePT for magnesium sulphate, the National Pregnancy in Diabetes Audit, and to develop healthcare policy at the University of Oxford.</a:t>
            </a:r>
          </a:p>
        </p:txBody>
      </p:sp>
      <p:sp>
        <p:nvSpPr>
          <p:cNvPr id="4" name="Slide Number Placeholder 3"/>
          <p:cNvSpPr>
            <a:spLocks noGrp="1"/>
          </p:cNvSpPr>
          <p:nvPr>
            <p:ph type="sldNum" sz="quarter" idx="5"/>
          </p:nvPr>
        </p:nvSpPr>
        <p:spPr/>
        <p:txBody>
          <a:bodyPr/>
          <a:lstStyle/>
          <a:p>
            <a:fld id="{37F7F963-A4B9-4468-9821-24EB6E9A20E7}" type="slidenum">
              <a:rPr lang="en-GB" smtClean="0"/>
              <a:t>15</a:t>
            </a:fld>
            <a:endParaRPr lang="en-GB"/>
          </a:p>
        </p:txBody>
      </p:sp>
    </p:spTree>
    <p:extLst>
      <p:ext uri="{BB962C8B-B14F-4D97-AF65-F5344CB8AC3E}">
        <p14:creationId xmlns:p14="http://schemas.microsoft.com/office/powerpoint/2010/main" val="21106430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NNRD is a key enabler of neonatal research, for example the innovative WHEAT Trial, a clinical trial using only routine healthcare data which is ongoing, as well as epidemiological studies examining a range of topics such as neonatal transport and use of inhaled nitric oxide which have been published in recent years.</a:t>
            </a:r>
          </a:p>
          <a:p>
            <a:r>
              <a:rPr lang="en-GB" dirty="0"/>
              <a:t>The QR codes link to the details of studies.</a:t>
            </a:r>
          </a:p>
        </p:txBody>
      </p:sp>
      <p:sp>
        <p:nvSpPr>
          <p:cNvPr id="4" name="Slide Number Placeholder 3"/>
          <p:cNvSpPr>
            <a:spLocks noGrp="1"/>
          </p:cNvSpPr>
          <p:nvPr>
            <p:ph type="sldNum" sz="quarter" idx="5"/>
          </p:nvPr>
        </p:nvSpPr>
        <p:spPr/>
        <p:txBody>
          <a:bodyPr/>
          <a:lstStyle/>
          <a:p>
            <a:fld id="{37F7F963-A4B9-4468-9821-24EB6E9A20E7}" type="slidenum">
              <a:rPr lang="en-GB" smtClean="0"/>
              <a:t>16</a:t>
            </a:fld>
            <a:endParaRPr lang="en-GB"/>
          </a:p>
        </p:txBody>
      </p:sp>
    </p:spTree>
    <p:extLst>
      <p:ext uri="{BB962C8B-B14F-4D97-AF65-F5344CB8AC3E}">
        <p14:creationId xmlns:p14="http://schemas.microsoft.com/office/powerpoint/2010/main" val="4256652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Local data is available to neonatal units from your electronic patient record system; this can be used for local or regional audit, governance and service development. </a:t>
            </a:r>
          </a:p>
          <a:p>
            <a:r>
              <a:rPr lang="en-GB" dirty="0"/>
              <a:t>To access NNRD data for research, ethics approval is required, in addition to funding to cover costs to maintain the NNRD and support researchers.</a:t>
            </a:r>
          </a:p>
        </p:txBody>
      </p:sp>
      <p:sp>
        <p:nvSpPr>
          <p:cNvPr id="4" name="Slide Number Placeholder 3"/>
          <p:cNvSpPr>
            <a:spLocks noGrp="1"/>
          </p:cNvSpPr>
          <p:nvPr>
            <p:ph type="sldNum" sz="quarter" idx="5"/>
          </p:nvPr>
        </p:nvSpPr>
        <p:spPr/>
        <p:txBody>
          <a:bodyPr/>
          <a:lstStyle/>
          <a:p>
            <a:fld id="{37F7F963-A4B9-4468-9821-24EB6E9A20E7}" type="slidenum">
              <a:rPr lang="en-GB" smtClean="0"/>
              <a:t>17</a:t>
            </a:fld>
            <a:endParaRPr lang="en-GB"/>
          </a:p>
        </p:txBody>
      </p:sp>
    </p:spTree>
    <p:extLst>
      <p:ext uri="{BB962C8B-B14F-4D97-AF65-F5344CB8AC3E}">
        <p14:creationId xmlns:p14="http://schemas.microsoft.com/office/powerpoint/2010/main" val="1357687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applications to the NNRD are through the online Health Data Research UK Gateway. </a:t>
            </a:r>
          </a:p>
          <a:p>
            <a:r>
              <a:rPr lang="en-GB" dirty="0"/>
              <a:t>NHS England (which incorporated NHS Digital) is able to link NNRD data to other datasets, for example other healthcare datasets.</a:t>
            </a:r>
          </a:p>
        </p:txBody>
      </p:sp>
      <p:sp>
        <p:nvSpPr>
          <p:cNvPr id="4" name="Slide Number Placeholder 3"/>
          <p:cNvSpPr>
            <a:spLocks noGrp="1"/>
          </p:cNvSpPr>
          <p:nvPr>
            <p:ph type="sldNum" sz="quarter" idx="5"/>
          </p:nvPr>
        </p:nvSpPr>
        <p:spPr/>
        <p:txBody>
          <a:bodyPr/>
          <a:lstStyle/>
          <a:p>
            <a:fld id="{37F7F963-A4B9-4468-9821-24EB6E9A20E7}" type="slidenum">
              <a:rPr lang="en-GB" smtClean="0"/>
              <a:t>18</a:t>
            </a:fld>
            <a:endParaRPr lang="en-GB"/>
          </a:p>
        </p:txBody>
      </p:sp>
    </p:spTree>
    <p:extLst>
      <p:ext uri="{BB962C8B-B14F-4D97-AF65-F5344CB8AC3E}">
        <p14:creationId xmlns:p14="http://schemas.microsoft.com/office/powerpoint/2010/main" val="244334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the benefits of data linkage using the NNRD is the neoWONDER project, which will examine educational outcomes of children born preterm who received care on neonatal units.</a:t>
            </a:r>
          </a:p>
        </p:txBody>
      </p:sp>
      <p:sp>
        <p:nvSpPr>
          <p:cNvPr id="4" name="Slide Number Placeholder 3"/>
          <p:cNvSpPr>
            <a:spLocks noGrp="1"/>
          </p:cNvSpPr>
          <p:nvPr>
            <p:ph type="sldNum" sz="quarter" idx="5"/>
          </p:nvPr>
        </p:nvSpPr>
        <p:spPr/>
        <p:txBody>
          <a:bodyPr/>
          <a:lstStyle/>
          <a:p>
            <a:fld id="{37F7F963-A4B9-4468-9821-24EB6E9A20E7}" type="slidenum">
              <a:rPr lang="en-GB" smtClean="0"/>
              <a:t>19</a:t>
            </a:fld>
            <a:endParaRPr lang="en-GB"/>
          </a:p>
        </p:txBody>
      </p:sp>
    </p:spTree>
    <p:extLst>
      <p:ext uri="{BB962C8B-B14F-4D97-AF65-F5344CB8AC3E}">
        <p14:creationId xmlns:p14="http://schemas.microsoft.com/office/powerpoint/2010/main" val="1936980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acknowledge the authors of these slides when using them.</a:t>
            </a:r>
          </a:p>
        </p:txBody>
      </p:sp>
      <p:sp>
        <p:nvSpPr>
          <p:cNvPr id="4" name="Slide Number Placeholder 3"/>
          <p:cNvSpPr>
            <a:spLocks noGrp="1"/>
          </p:cNvSpPr>
          <p:nvPr>
            <p:ph type="sldNum" sz="quarter" idx="5"/>
          </p:nvPr>
        </p:nvSpPr>
        <p:spPr/>
        <p:txBody>
          <a:bodyPr/>
          <a:lstStyle/>
          <a:p>
            <a:fld id="{37F7F963-A4B9-4468-9821-24EB6E9A20E7}" type="slidenum">
              <a:rPr lang="en-GB" smtClean="0"/>
              <a:t>2</a:t>
            </a:fld>
            <a:endParaRPr lang="en-GB"/>
          </a:p>
        </p:txBody>
      </p:sp>
    </p:spTree>
    <p:extLst>
      <p:ext uri="{BB962C8B-B14F-4D97-AF65-F5344CB8AC3E}">
        <p14:creationId xmlns:p14="http://schemas.microsoft.com/office/powerpoint/2010/main" val="386599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wider neonatal community has interests in the best use of neonatal data.</a:t>
            </a:r>
          </a:p>
          <a:p>
            <a:r>
              <a:rPr lang="en-GB" dirty="0"/>
              <a:t>Bliss is the charity for babies born preterm or sick, and supports families whose children require neonatal care. Bliss supports families’ involvement in research including projects using NNRD data.</a:t>
            </a:r>
          </a:p>
          <a:p>
            <a:r>
              <a:rPr lang="en-GB" dirty="0"/>
              <a:t>The British Association of Perinatal Medicine (BAPM) is involved in creation of important reports and guidelines, and is producing material around the use of neonatal data as part of the Data and Informatics Steering Group workstream, for example a Frequently Asked Questions section on neonatal data available on their website.</a:t>
            </a:r>
          </a:p>
        </p:txBody>
      </p:sp>
      <p:sp>
        <p:nvSpPr>
          <p:cNvPr id="4" name="Slide Number Placeholder 3"/>
          <p:cNvSpPr>
            <a:spLocks noGrp="1"/>
          </p:cNvSpPr>
          <p:nvPr>
            <p:ph type="sldNum" sz="quarter" idx="5"/>
          </p:nvPr>
        </p:nvSpPr>
        <p:spPr/>
        <p:txBody>
          <a:bodyPr/>
          <a:lstStyle/>
          <a:p>
            <a:fld id="{37F7F963-A4B9-4468-9821-24EB6E9A20E7}" type="slidenum">
              <a:rPr lang="en-GB" smtClean="0"/>
              <a:t>20</a:t>
            </a:fld>
            <a:endParaRPr lang="en-GB"/>
          </a:p>
        </p:txBody>
      </p:sp>
    </p:spTree>
    <p:extLst>
      <p:ext uri="{BB962C8B-B14F-4D97-AF65-F5344CB8AC3E}">
        <p14:creationId xmlns:p14="http://schemas.microsoft.com/office/powerpoint/2010/main" val="655794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the structure of the NHS changes and technology develops, there will be changes in the landscape of neonatal data.</a:t>
            </a:r>
          </a:p>
          <a:p>
            <a:r>
              <a:rPr lang="en-GB" dirty="0"/>
              <a:t>However, the principles of single data input and multiple outputs will remain.</a:t>
            </a:r>
          </a:p>
          <a:p>
            <a:r>
              <a:rPr lang="en-GB" dirty="0"/>
              <a:t>Research and governance projects using national neonatal data are likely to become increasingly important.</a:t>
            </a:r>
          </a:p>
          <a:p>
            <a:r>
              <a:rPr lang="en-GB" dirty="0"/>
              <a:t>Access to the NNRD has been streamlined through the Health Data Research-UK portal. It is also likely that there will be further data linkage projects using the NNRD. </a:t>
            </a:r>
          </a:p>
          <a:p>
            <a:r>
              <a:rPr lang="en-GB" dirty="0"/>
              <a:t>The use of Trusted Research Environments may simplify regulatory processes to access neonatal data.</a:t>
            </a:r>
          </a:p>
        </p:txBody>
      </p:sp>
      <p:sp>
        <p:nvSpPr>
          <p:cNvPr id="4" name="Slide Number Placeholder 3"/>
          <p:cNvSpPr>
            <a:spLocks noGrp="1"/>
          </p:cNvSpPr>
          <p:nvPr>
            <p:ph type="sldNum" sz="quarter" idx="5"/>
          </p:nvPr>
        </p:nvSpPr>
        <p:spPr/>
        <p:txBody>
          <a:bodyPr/>
          <a:lstStyle/>
          <a:p>
            <a:fld id="{37F7F963-A4B9-4468-9821-24EB6E9A20E7}" type="slidenum">
              <a:rPr lang="en-GB" smtClean="0"/>
              <a:t>21</a:t>
            </a:fld>
            <a:endParaRPr lang="en-GB"/>
          </a:p>
        </p:txBody>
      </p:sp>
    </p:spTree>
    <p:extLst>
      <p:ext uri="{BB962C8B-B14F-4D97-AF65-F5344CB8AC3E}">
        <p14:creationId xmlns:p14="http://schemas.microsoft.com/office/powerpoint/2010/main" val="230027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NNRD has created publicly available data visualisation tools, which allow anyone to examine national-level data, while maintaining anonymisation.</a:t>
            </a:r>
          </a:p>
          <a:p>
            <a:r>
              <a:rPr lang="en-GB" dirty="0"/>
              <a:t>In the future the general public may have access to other data tools to examine neonatal care and outcomes. </a:t>
            </a:r>
          </a:p>
        </p:txBody>
      </p:sp>
      <p:sp>
        <p:nvSpPr>
          <p:cNvPr id="4" name="Slide Number Placeholder 3"/>
          <p:cNvSpPr>
            <a:spLocks noGrp="1"/>
          </p:cNvSpPr>
          <p:nvPr>
            <p:ph type="sldNum" sz="quarter" idx="5"/>
          </p:nvPr>
        </p:nvSpPr>
        <p:spPr/>
        <p:txBody>
          <a:bodyPr/>
          <a:lstStyle/>
          <a:p>
            <a:fld id="{37F7F963-A4B9-4468-9821-24EB6E9A20E7}" type="slidenum">
              <a:rPr lang="en-GB" smtClean="0"/>
              <a:t>22</a:t>
            </a:fld>
            <a:endParaRPr lang="en-GB"/>
          </a:p>
        </p:txBody>
      </p:sp>
    </p:spTree>
    <p:extLst>
      <p:ext uri="{BB962C8B-B14F-4D97-AF65-F5344CB8AC3E}">
        <p14:creationId xmlns:p14="http://schemas.microsoft.com/office/powerpoint/2010/main" val="2834511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list of key websites to be aware of for</a:t>
            </a:r>
            <a:r>
              <a:rPr lang="en-GB" baseline="0" dirty="0"/>
              <a:t> </a:t>
            </a:r>
            <a:r>
              <a:rPr lang="en-GB" dirty="0"/>
              <a:t>staff with an interest in neonatal data.</a:t>
            </a:r>
          </a:p>
        </p:txBody>
      </p:sp>
      <p:sp>
        <p:nvSpPr>
          <p:cNvPr id="4" name="Slide Number Placeholder 3"/>
          <p:cNvSpPr>
            <a:spLocks noGrp="1"/>
          </p:cNvSpPr>
          <p:nvPr>
            <p:ph type="sldNum" sz="quarter" idx="5"/>
          </p:nvPr>
        </p:nvSpPr>
        <p:spPr/>
        <p:txBody>
          <a:bodyPr/>
          <a:lstStyle/>
          <a:p>
            <a:fld id="{37F7F963-A4B9-4468-9821-24EB6E9A20E7}" type="slidenum">
              <a:rPr lang="en-GB" smtClean="0"/>
              <a:t>24</a:t>
            </a:fld>
            <a:endParaRPr lang="en-GB"/>
          </a:p>
        </p:txBody>
      </p:sp>
    </p:spTree>
    <p:extLst>
      <p:ext uri="{BB962C8B-B14F-4D97-AF65-F5344CB8AC3E}">
        <p14:creationId xmlns:p14="http://schemas.microsoft.com/office/powerpoint/2010/main" val="575465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sets out the importance of data in neonatal care.</a:t>
            </a:r>
          </a:p>
          <a:p>
            <a:r>
              <a:rPr lang="en-GB" dirty="0"/>
              <a:t>Neonatology is a field of medicine which uses high levels of technology, and considerable amounts of data are generated from patient care.</a:t>
            </a:r>
          </a:p>
          <a:p>
            <a:r>
              <a:rPr lang="en-GB" dirty="0"/>
              <a:t>These data can be used to develop our services, audit our practice, and for world-leading research.</a:t>
            </a:r>
          </a:p>
          <a:p>
            <a:r>
              <a:rPr lang="en-GB" dirty="0"/>
              <a:t>Neonatal medicine has been at the forefront of collection of national healthcare data in the UK.</a:t>
            </a:r>
          </a:p>
          <a:p>
            <a:endParaRPr lang="en-GB" dirty="0"/>
          </a:p>
        </p:txBody>
      </p:sp>
      <p:sp>
        <p:nvSpPr>
          <p:cNvPr id="4" name="Slide Number Placeholder 3"/>
          <p:cNvSpPr>
            <a:spLocks noGrp="1"/>
          </p:cNvSpPr>
          <p:nvPr>
            <p:ph type="sldNum" sz="quarter" idx="5"/>
          </p:nvPr>
        </p:nvSpPr>
        <p:spPr/>
        <p:txBody>
          <a:bodyPr/>
          <a:lstStyle/>
          <a:p>
            <a:fld id="{37F7F963-A4B9-4468-9821-24EB6E9A20E7}" type="slidenum">
              <a:rPr lang="en-GB" smtClean="0"/>
              <a:t>3</a:t>
            </a:fld>
            <a:endParaRPr lang="en-GB"/>
          </a:p>
        </p:txBody>
      </p:sp>
    </p:spTree>
    <p:extLst>
      <p:ext uri="{BB962C8B-B14F-4D97-AF65-F5344CB8AC3E}">
        <p14:creationId xmlns:p14="http://schemas.microsoft.com/office/powerpoint/2010/main" val="391336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for neonatal staff there are challenges in understanding the complexities of neonatal data, and how it moves around and can be used.</a:t>
            </a:r>
          </a:p>
          <a:p>
            <a:r>
              <a:rPr lang="en-GB" dirty="0"/>
              <a:t>There are many acronyms, some of which sound similar, and many organisations involved in data flow and data use e.g NNRD, NDAU, UKNC and NNAP.</a:t>
            </a:r>
          </a:p>
          <a:p>
            <a:r>
              <a:rPr lang="en-GB" dirty="0"/>
              <a:t>The NHS is subject to constant change and reorganisation, as technology develops and structures change, so it can be challenging to keep up to date.</a:t>
            </a:r>
          </a:p>
        </p:txBody>
      </p:sp>
      <p:sp>
        <p:nvSpPr>
          <p:cNvPr id="4" name="Slide Number Placeholder 3"/>
          <p:cNvSpPr>
            <a:spLocks noGrp="1"/>
          </p:cNvSpPr>
          <p:nvPr>
            <p:ph type="sldNum" sz="quarter" idx="5"/>
          </p:nvPr>
        </p:nvSpPr>
        <p:spPr/>
        <p:txBody>
          <a:bodyPr/>
          <a:lstStyle/>
          <a:p>
            <a:fld id="{37F7F963-A4B9-4468-9821-24EB6E9A20E7}" type="slidenum">
              <a:rPr lang="en-GB" smtClean="0"/>
              <a:t>4</a:t>
            </a:fld>
            <a:endParaRPr lang="en-GB"/>
          </a:p>
        </p:txBody>
      </p:sp>
    </p:spTree>
    <p:extLst>
      <p:ext uri="{BB962C8B-B14F-4D97-AF65-F5344CB8AC3E}">
        <p14:creationId xmlns:p14="http://schemas.microsoft.com/office/powerpoint/2010/main" val="182207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sets out the aims and objectives of the educational presentation.</a:t>
            </a:r>
          </a:p>
        </p:txBody>
      </p:sp>
      <p:sp>
        <p:nvSpPr>
          <p:cNvPr id="4" name="Slide Number Placeholder 3"/>
          <p:cNvSpPr>
            <a:spLocks noGrp="1"/>
          </p:cNvSpPr>
          <p:nvPr>
            <p:ph type="sldNum" sz="quarter" idx="5"/>
          </p:nvPr>
        </p:nvSpPr>
        <p:spPr/>
        <p:txBody>
          <a:bodyPr/>
          <a:lstStyle/>
          <a:p>
            <a:fld id="{37F7F963-A4B9-4468-9821-24EB6E9A20E7}" type="slidenum">
              <a:rPr lang="en-GB" smtClean="0"/>
              <a:t>5</a:t>
            </a:fld>
            <a:endParaRPr lang="en-GB"/>
          </a:p>
        </p:txBody>
      </p:sp>
    </p:spTree>
    <p:extLst>
      <p:ext uri="{BB962C8B-B14F-4D97-AF65-F5344CB8AC3E}">
        <p14:creationId xmlns:p14="http://schemas.microsoft.com/office/powerpoint/2010/main" val="3331204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Staff in neonatal units may use various electronic patient record systems from different companies as a record of clinical care. </a:t>
            </a:r>
          </a:p>
          <a:p>
            <a:r>
              <a:rPr lang="en-GB" dirty="0"/>
              <a:t>All of these can provide neonatal data and show ability to capture the NHS England Neonatal Data Set.</a:t>
            </a:r>
          </a:p>
          <a:p>
            <a:r>
              <a:rPr lang="en-GB" dirty="0"/>
              <a:t>Data can be entered when a baby is admitted to a neonatal unit, and in daily care records. </a:t>
            </a:r>
          </a:p>
          <a:p>
            <a:r>
              <a:rPr lang="en-GB" dirty="0"/>
              <a:t>The work that neonatal staff do to enter routine clinical data about their babies may be used for a number of different outputs including:</a:t>
            </a:r>
          </a:p>
          <a:p>
            <a:r>
              <a:rPr lang="en-GB" dirty="0"/>
              <a:t>payment for neonatal services, audit, research, service development and quality improvement.</a:t>
            </a:r>
          </a:p>
        </p:txBody>
      </p:sp>
      <p:sp>
        <p:nvSpPr>
          <p:cNvPr id="4" name="Slide Number Placeholder 3"/>
          <p:cNvSpPr>
            <a:spLocks noGrp="1"/>
          </p:cNvSpPr>
          <p:nvPr>
            <p:ph type="sldNum" sz="quarter" idx="5"/>
          </p:nvPr>
        </p:nvSpPr>
        <p:spPr/>
        <p:txBody>
          <a:bodyPr/>
          <a:lstStyle/>
          <a:p>
            <a:fld id="{37F7F963-A4B9-4468-9821-24EB6E9A20E7}" type="slidenum">
              <a:rPr lang="en-GB" smtClean="0"/>
              <a:t>6</a:t>
            </a:fld>
            <a:endParaRPr lang="en-GB"/>
          </a:p>
        </p:txBody>
      </p:sp>
    </p:spTree>
    <p:extLst>
      <p:ext uri="{BB962C8B-B14F-4D97-AF65-F5344CB8AC3E}">
        <p14:creationId xmlns:p14="http://schemas.microsoft.com/office/powerpoint/2010/main" val="629022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Neonatal units are funded for the work they do, for example providing days of intensive care for babies, The National Tariff Payment System.</a:t>
            </a:r>
          </a:p>
          <a:p>
            <a:r>
              <a:rPr lang="en-GB" dirty="0"/>
              <a:t>These are described by Healthcare Resource Group codes, which use data variables included in the Neonatal Critical Care Minimum Dataset</a:t>
            </a:r>
            <a:r>
              <a:rPr lang="en-GB" baseline="0" dirty="0"/>
              <a:t> and Neonatal Data Set.</a:t>
            </a:r>
            <a:endParaRPr lang="en-GB" dirty="0"/>
          </a:p>
        </p:txBody>
      </p:sp>
      <p:sp>
        <p:nvSpPr>
          <p:cNvPr id="4" name="Slide Number Placeholder 3"/>
          <p:cNvSpPr>
            <a:spLocks noGrp="1"/>
          </p:cNvSpPr>
          <p:nvPr>
            <p:ph type="sldNum" sz="quarter" idx="5"/>
          </p:nvPr>
        </p:nvSpPr>
        <p:spPr/>
        <p:txBody>
          <a:bodyPr/>
          <a:lstStyle/>
          <a:p>
            <a:fld id="{37F7F963-A4B9-4468-9821-24EB6E9A20E7}" type="slidenum">
              <a:rPr lang="en-GB" smtClean="0"/>
              <a:t>7</a:t>
            </a:fld>
            <a:endParaRPr lang="en-GB"/>
          </a:p>
        </p:txBody>
      </p:sp>
    </p:spTree>
    <p:extLst>
      <p:ext uri="{BB962C8B-B14F-4D97-AF65-F5344CB8AC3E}">
        <p14:creationId xmlns:p14="http://schemas.microsoft.com/office/powerpoint/2010/main" val="83154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are shared with the National Neonatal Research Database (NNRD), and the National Neonatal Audit Programme (NNAP) which is currently hosted by the Royal College of Paediatrics and Child Health.</a:t>
            </a:r>
          </a:p>
          <a:p>
            <a:r>
              <a:rPr lang="en-GB" dirty="0"/>
              <a:t>Parents can opt out of sharing data via their neonatal unit, or use the NHS opt-out (England only). Trusts are legally required to comply with the latter since 2022.</a:t>
            </a:r>
          </a:p>
          <a:p>
            <a:r>
              <a:rPr lang="en-GB" dirty="0"/>
              <a:t>The Neonatal Data Set are the data items that are shared with the Neonatal Data Analysis Unit to form the National Neonatal Research Database (NNRD), after data cleaning and preparation. </a:t>
            </a:r>
          </a:p>
          <a:p>
            <a:r>
              <a:rPr lang="en-GB" dirty="0"/>
              <a:t>The Neonatal Data Analysis Unit team review data and look for implausible entries (e.g. a birthweight of 5000g for a 24 week baby), and contact neonatal units to request this is checked. </a:t>
            </a:r>
            <a:br>
              <a:rPr lang="en-GB" dirty="0"/>
            </a:br>
            <a:r>
              <a:rPr lang="en-GB" dirty="0"/>
              <a:t>If neonatal units amend and correct their data, the NNRD will be updated to reflect this, ensuring accuracy.</a:t>
            </a:r>
          </a:p>
        </p:txBody>
      </p:sp>
      <p:sp>
        <p:nvSpPr>
          <p:cNvPr id="4" name="Slide Number Placeholder 3"/>
          <p:cNvSpPr>
            <a:spLocks noGrp="1"/>
          </p:cNvSpPr>
          <p:nvPr>
            <p:ph type="sldNum" sz="quarter" idx="5"/>
          </p:nvPr>
        </p:nvSpPr>
        <p:spPr/>
        <p:txBody>
          <a:bodyPr/>
          <a:lstStyle/>
          <a:p>
            <a:fld id="{37F7F963-A4B9-4468-9821-24EB6E9A20E7}" type="slidenum">
              <a:rPr lang="en-GB" smtClean="0"/>
              <a:t>8</a:t>
            </a:fld>
            <a:endParaRPr lang="en-GB"/>
          </a:p>
        </p:txBody>
      </p:sp>
    </p:spTree>
    <p:extLst>
      <p:ext uri="{BB962C8B-B14F-4D97-AF65-F5344CB8AC3E}">
        <p14:creationId xmlns:p14="http://schemas.microsoft.com/office/powerpoint/2010/main" val="289656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neonatal units within the UK that contribute data to the NNRD form the UK Neonatal Collaborative (UKNC).</a:t>
            </a:r>
          </a:p>
          <a:p>
            <a:r>
              <a:rPr lang="en-GB" dirty="0"/>
              <a:t>The website contains a list of all the neonatal units within the UKNC across all the countries of the UK, and an interactive map is also available</a:t>
            </a:r>
          </a:p>
          <a:p>
            <a:r>
              <a:rPr lang="en-GB" dirty="0"/>
              <a:t>Please contact Dr Vimal Vasu for further details, he is the representative of the UKNC on the NNRD board.</a:t>
            </a:r>
          </a:p>
        </p:txBody>
      </p:sp>
      <p:sp>
        <p:nvSpPr>
          <p:cNvPr id="4" name="Slide Number Placeholder 3"/>
          <p:cNvSpPr>
            <a:spLocks noGrp="1"/>
          </p:cNvSpPr>
          <p:nvPr>
            <p:ph type="sldNum" sz="quarter" idx="5"/>
          </p:nvPr>
        </p:nvSpPr>
        <p:spPr/>
        <p:txBody>
          <a:bodyPr/>
          <a:lstStyle/>
          <a:p>
            <a:fld id="{37F7F963-A4B9-4468-9821-24EB6E9A20E7}" type="slidenum">
              <a:rPr lang="en-GB" smtClean="0"/>
              <a:t>9</a:t>
            </a:fld>
            <a:endParaRPr lang="en-GB"/>
          </a:p>
        </p:txBody>
      </p:sp>
    </p:spTree>
    <p:extLst>
      <p:ext uri="{BB962C8B-B14F-4D97-AF65-F5344CB8AC3E}">
        <p14:creationId xmlns:p14="http://schemas.microsoft.com/office/powerpoint/2010/main" val="1760659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79A48-38B8-4883-AA97-DBC3B2D9CF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48A7E6-3EEA-4055-A7F2-5B18BD7F71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CE89AB-1B64-408E-B92F-FACEF6111B30}"/>
              </a:ext>
            </a:extLst>
          </p:cNvPr>
          <p:cNvSpPr>
            <a:spLocks noGrp="1"/>
          </p:cNvSpPr>
          <p:nvPr>
            <p:ph type="dt" sz="half" idx="10"/>
          </p:nvPr>
        </p:nvSpPr>
        <p:spPr/>
        <p:txBody>
          <a:bodyPr/>
          <a:lstStyle/>
          <a:p>
            <a:fld id="{5890A42C-F6A7-4E1E-84F6-D2E65DFAB5DC}" type="datetimeFigureOut">
              <a:rPr lang="en-GB" smtClean="0"/>
              <a:t>01/06/2023</a:t>
            </a:fld>
            <a:endParaRPr lang="en-GB"/>
          </a:p>
        </p:txBody>
      </p:sp>
      <p:sp>
        <p:nvSpPr>
          <p:cNvPr id="5" name="Footer Placeholder 4">
            <a:extLst>
              <a:ext uri="{FF2B5EF4-FFF2-40B4-BE49-F238E27FC236}">
                <a16:creationId xmlns:a16="http://schemas.microsoft.com/office/drawing/2014/main" id="{81D14787-4720-4429-9D4F-8F6CB2636C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0EF6E5-6125-4F09-B5A6-CD3350D1B5B3}"/>
              </a:ext>
            </a:extLst>
          </p:cNvPr>
          <p:cNvSpPr>
            <a:spLocks noGrp="1"/>
          </p:cNvSpPr>
          <p:nvPr>
            <p:ph type="sldNum" sz="quarter" idx="12"/>
          </p:nvPr>
        </p:nvSpPr>
        <p:spPr/>
        <p:txBody>
          <a:bodyPr/>
          <a:lstStyle/>
          <a:p>
            <a:fld id="{27E9B7E7-AF2B-48FF-AD39-05640978798E}" type="slidenum">
              <a:rPr lang="en-GB" smtClean="0"/>
              <a:t>‹#›</a:t>
            </a:fld>
            <a:endParaRPr lang="en-GB"/>
          </a:p>
        </p:txBody>
      </p:sp>
    </p:spTree>
    <p:extLst>
      <p:ext uri="{BB962C8B-B14F-4D97-AF65-F5344CB8AC3E}">
        <p14:creationId xmlns:p14="http://schemas.microsoft.com/office/powerpoint/2010/main" val="234067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9EA95-EA99-46CF-8F65-46FF9A83FA2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53167F-1F8E-407A-96AC-62631BFB9E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8A30B7-06E9-4D17-BC25-823828C0845F}"/>
              </a:ext>
            </a:extLst>
          </p:cNvPr>
          <p:cNvSpPr>
            <a:spLocks noGrp="1"/>
          </p:cNvSpPr>
          <p:nvPr>
            <p:ph type="dt" sz="half" idx="10"/>
          </p:nvPr>
        </p:nvSpPr>
        <p:spPr/>
        <p:txBody>
          <a:bodyPr/>
          <a:lstStyle/>
          <a:p>
            <a:fld id="{5890A42C-F6A7-4E1E-84F6-D2E65DFAB5DC}" type="datetimeFigureOut">
              <a:rPr lang="en-GB" smtClean="0"/>
              <a:t>01/06/2023</a:t>
            </a:fld>
            <a:endParaRPr lang="en-GB"/>
          </a:p>
        </p:txBody>
      </p:sp>
      <p:sp>
        <p:nvSpPr>
          <p:cNvPr id="5" name="Footer Placeholder 4">
            <a:extLst>
              <a:ext uri="{FF2B5EF4-FFF2-40B4-BE49-F238E27FC236}">
                <a16:creationId xmlns:a16="http://schemas.microsoft.com/office/drawing/2014/main" id="{3A457AEE-B2DF-438E-9869-2874AA5207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3CEBF8-5FB6-406C-B54F-FE56D930DAD6}"/>
              </a:ext>
            </a:extLst>
          </p:cNvPr>
          <p:cNvSpPr>
            <a:spLocks noGrp="1"/>
          </p:cNvSpPr>
          <p:nvPr>
            <p:ph type="sldNum" sz="quarter" idx="12"/>
          </p:nvPr>
        </p:nvSpPr>
        <p:spPr/>
        <p:txBody>
          <a:bodyPr/>
          <a:lstStyle/>
          <a:p>
            <a:fld id="{27E9B7E7-AF2B-48FF-AD39-05640978798E}" type="slidenum">
              <a:rPr lang="en-GB" smtClean="0"/>
              <a:t>‹#›</a:t>
            </a:fld>
            <a:endParaRPr lang="en-GB"/>
          </a:p>
        </p:txBody>
      </p:sp>
    </p:spTree>
    <p:extLst>
      <p:ext uri="{BB962C8B-B14F-4D97-AF65-F5344CB8AC3E}">
        <p14:creationId xmlns:p14="http://schemas.microsoft.com/office/powerpoint/2010/main" val="52503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65484F-9B0F-4BBE-9552-9A495BDC57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6DB030-1C75-4779-A5A7-D8794CDA69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382443-7215-47D5-9CC5-09F19E65B782}"/>
              </a:ext>
            </a:extLst>
          </p:cNvPr>
          <p:cNvSpPr>
            <a:spLocks noGrp="1"/>
          </p:cNvSpPr>
          <p:nvPr>
            <p:ph type="dt" sz="half" idx="10"/>
          </p:nvPr>
        </p:nvSpPr>
        <p:spPr/>
        <p:txBody>
          <a:bodyPr/>
          <a:lstStyle/>
          <a:p>
            <a:fld id="{5890A42C-F6A7-4E1E-84F6-D2E65DFAB5DC}" type="datetimeFigureOut">
              <a:rPr lang="en-GB" smtClean="0"/>
              <a:t>01/06/2023</a:t>
            </a:fld>
            <a:endParaRPr lang="en-GB"/>
          </a:p>
        </p:txBody>
      </p:sp>
      <p:sp>
        <p:nvSpPr>
          <p:cNvPr id="5" name="Footer Placeholder 4">
            <a:extLst>
              <a:ext uri="{FF2B5EF4-FFF2-40B4-BE49-F238E27FC236}">
                <a16:creationId xmlns:a16="http://schemas.microsoft.com/office/drawing/2014/main" id="{D75C5B70-2838-4467-A192-175B2FAC58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F907BF-B6CC-40C9-AC46-91B92394C6AD}"/>
              </a:ext>
            </a:extLst>
          </p:cNvPr>
          <p:cNvSpPr>
            <a:spLocks noGrp="1"/>
          </p:cNvSpPr>
          <p:nvPr>
            <p:ph type="sldNum" sz="quarter" idx="12"/>
          </p:nvPr>
        </p:nvSpPr>
        <p:spPr/>
        <p:txBody>
          <a:bodyPr/>
          <a:lstStyle/>
          <a:p>
            <a:fld id="{27E9B7E7-AF2B-48FF-AD39-05640978798E}" type="slidenum">
              <a:rPr lang="en-GB" smtClean="0"/>
              <a:t>‹#›</a:t>
            </a:fld>
            <a:endParaRPr lang="en-GB"/>
          </a:p>
        </p:txBody>
      </p:sp>
    </p:spTree>
    <p:extLst>
      <p:ext uri="{BB962C8B-B14F-4D97-AF65-F5344CB8AC3E}">
        <p14:creationId xmlns:p14="http://schemas.microsoft.com/office/powerpoint/2010/main" val="421171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18B2F-738C-4A05-9FCB-441E8A00C1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483B9B-7712-45F5-A7E6-D2929F98D3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943DD3-A66A-4E23-A459-7CB7DF59C6F5}"/>
              </a:ext>
            </a:extLst>
          </p:cNvPr>
          <p:cNvSpPr>
            <a:spLocks noGrp="1"/>
          </p:cNvSpPr>
          <p:nvPr>
            <p:ph type="dt" sz="half" idx="10"/>
          </p:nvPr>
        </p:nvSpPr>
        <p:spPr/>
        <p:txBody>
          <a:bodyPr/>
          <a:lstStyle/>
          <a:p>
            <a:fld id="{5890A42C-F6A7-4E1E-84F6-D2E65DFAB5DC}" type="datetimeFigureOut">
              <a:rPr lang="en-GB" smtClean="0"/>
              <a:t>01/06/2023</a:t>
            </a:fld>
            <a:endParaRPr lang="en-GB"/>
          </a:p>
        </p:txBody>
      </p:sp>
      <p:sp>
        <p:nvSpPr>
          <p:cNvPr id="5" name="Footer Placeholder 4">
            <a:extLst>
              <a:ext uri="{FF2B5EF4-FFF2-40B4-BE49-F238E27FC236}">
                <a16:creationId xmlns:a16="http://schemas.microsoft.com/office/drawing/2014/main" id="{5BD76E5F-EFD9-4D91-8AD9-36F1950B6B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7923D1-C058-4B2A-9841-8855E814DABB}"/>
              </a:ext>
            </a:extLst>
          </p:cNvPr>
          <p:cNvSpPr>
            <a:spLocks noGrp="1"/>
          </p:cNvSpPr>
          <p:nvPr>
            <p:ph type="sldNum" sz="quarter" idx="12"/>
          </p:nvPr>
        </p:nvSpPr>
        <p:spPr/>
        <p:txBody>
          <a:bodyPr/>
          <a:lstStyle/>
          <a:p>
            <a:fld id="{27E9B7E7-AF2B-48FF-AD39-05640978798E}" type="slidenum">
              <a:rPr lang="en-GB" smtClean="0"/>
              <a:t>‹#›</a:t>
            </a:fld>
            <a:endParaRPr lang="en-GB"/>
          </a:p>
        </p:txBody>
      </p:sp>
    </p:spTree>
    <p:extLst>
      <p:ext uri="{BB962C8B-B14F-4D97-AF65-F5344CB8AC3E}">
        <p14:creationId xmlns:p14="http://schemas.microsoft.com/office/powerpoint/2010/main" val="3160081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F5F49-8790-481F-B2F2-58F0311FA3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B97991-0245-4EAD-8843-1EA8045AD9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710EEB-79CA-4CFD-8EBA-B38BEB8ED967}"/>
              </a:ext>
            </a:extLst>
          </p:cNvPr>
          <p:cNvSpPr>
            <a:spLocks noGrp="1"/>
          </p:cNvSpPr>
          <p:nvPr>
            <p:ph type="dt" sz="half" idx="10"/>
          </p:nvPr>
        </p:nvSpPr>
        <p:spPr/>
        <p:txBody>
          <a:bodyPr/>
          <a:lstStyle/>
          <a:p>
            <a:fld id="{5890A42C-F6A7-4E1E-84F6-D2E65DFAB5DC}" type="datetimeFigureOut">
              <a:rPr lang="en-GB" smtClean="0"/>
              <a:t>01/06/2023</a:t>
            </a:fld>
            <a:endParaRPr lang="en-GB"/>
          </a:p>
        </p:txBody>
      </p:sp>
      <p:sp>
        <p:nvSpPr>
          <p:cNvPr id="5" name="Footer Placeholder 4">
            <a:extLst>
              <a:ext uri="{FF2B5EF4-FFF2-40B4-BE49-F238E27FC236}">
                <a16:creationId xmlns:a16="http://schemas.microsoft.com/office/drawing/2014/main" id="{BF961D57-ECAB-4B8F-93B7-1AC94E73B4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9AE254-D6DF-4651-BA1B-1F77FD47DAE4}"/>
              </a:ext>
            </a:extLst>
          </p:cNvPr>
          <p:cNvSpPr>
            <a:spLocks noGrp="1"/>
          </p:cNvSpPr>
          <p:nvPr>
            <p:ph type="sldNum" sz="quarter" idx="12"/>
          </p:nvPr>
        </p:nvSpPr>
        <p:spPr/>
        <p:txBody>
          <a:bodyPr/>
          <a:lstStyle/>
          <a:p>
            <a:fld id="{27E9B7E7-AF2B-48FF-AD39-05640978798E}" type="slidenum">
              <a:rPr lang="en-GB" smtClean="0"/>
              <a:t>‹#›</a:t>
            </a:fld>
            <a:endParaRPr lang="en-GB"/>
          </a:p>
        </p:txBody>
      </p:sp>
    </p:spTree>
    <p:extLst>
      <p:ext uri="{BB962C8B-B14F-4D97-AF65-F5344CB8AC3E}">
        <p14:creationId xmlns:p14="http://schemas.microsoft.com/office/powerpoint/2010/main" val="1897467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7332-AB63-4C65-9A57-0C3D9732A1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EA6F7D-D93E-4B2C-B11A-DE3176376C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EF3DE2-36E7-45D5-AF87-C79E14A880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572586C-7802-4DC3-B7BC-C89E7925113A}"/>
              </a:ext>
            </a:extLst>
          </p:cNvPr>
          <p:cNvSpPr>
            <a:spLocks noGrp="1"/>
          </p:cNvSpPr>
          <p:nvPr>
            <p:ph type="dt" sz="half" idx="10"/>
          </p:nvPr>
        </p:nvSpPr>
        <p:spPr/>
        <p:txBody>
          <a:bodyPr/>
          <a:lstStyle/>
          <a:p>
            <a:fld id="{5890A42C-F6A7-4E1E-84F6-D2E65DFAB5DC}" type="datetimeFigureOut">
              <a:rPr lang="en-GB" smtClean="0"/>
              <a:t>01/06/2023</a:t>
            </a:fld>
            <a:endParaRPr lang="en-GB"/>
          </a:p>
        </p:txBody>
      </p:sp>
      <p:sp>
        <p:nvSpPr>
          <p:cNvPr id="6" name="Footer Placeholder 5">
            <a:extLst>
              <a:ext uri="{FF2B5EF4-FFF2-40B4-BE49-F238E27FC236}">
                <a16:creationId xmlns:a16="http://schemas.microsoft.com/office/drawing/2014/main" id="{F9DD96DB-06E2-444E-BB30-C29A5E3453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7878E0-53C1-42EE-8330-160F5FC7DA97}"/>
              </a:ext>
            </a:extLst>
          </p:cNvPr>
          <p:cNvSpPr>
            <a:spLocks noGrp="1"/>
          </p:cNvSpPr>
          <p:nvPr>
            <p:ph type="sldNum" sz="quarter" idx="12"/>
          </p:nvPr>
        </p:nvSpPr>
        <p:spPr/>
        <p:txBody>
          <a:bodyPr/>
          <a:lstStyle/>
          <a:p>
            <a:fld id="{27E9B7E7-AF2B-48FF-AD39-05640978798E}" type="slidenum">
              <a:rPr lang="en-GB" smtClean="0"/>
              <a:t>‹#›</a:t>
            </a:fld>
            <a:endParaRPr lang="en-GB"/>
          </a:p>
        </p:txBody>
      </p:sp>
    </p:spTree>
    <p:extLst>
      <p:ext uri="{BB962C8B-B14F-4D97-AF65-F5344CB8AC3E}">
        <p14:creationId xmlns:p14="http://schemas.microsoft.com/office/powerpoint/2010/main" val="1570563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859F-117A-425E-ADE1-F6123F9DCE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A1D19A-C276-4B87-B0B1-50773F9AE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B542C0-3608-41D2-A7E7-85E64668A5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2818BF-D435-4737-925A-094085A892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2FA6D9-6EC0-4B8F-BD30-F6F9B7A784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874EB15-12C0-4305-BDC7-06626F9E57F3}"/>
              </a:ext>
            </a:extLst>
          </p:cNvPr>
          <p:cNvSpPr>
            <a:spLocks noGrp="1"/>
          </p:cNvSpPr>
          <p:nvPr>
            <p:ph type="dt" sz="half" idx="10"/>
          </p:nvPr>
        </p:nvSpPr>
        <p:spPr/>
        <p:txBody>
          <a:bodyPr/>
          <a:lstStyle/>
          <a:p>
            <a:fld id="{5890A42C-F6A7-4E1E-84F6-D2E65DFAB5DC}" type="datetimeFigureOut">
              <a:rPr lang="en-GB" smtClean="0"/>
              <a:t>01/06/2023</a:t>
            </a:fld>
            <a:endParaRPr lang="en-GB"/>
          </a:p>
        </p:txBody>
      </p:sp>
      <p:sp>
        <p:nvSpPr>
          <p:cNvPr id="8" name="Footer Placeholder 7">
            <a:extLst>
              <a:ext uri="{FF2B5EF4-FFF2-40B4-BE49-F238E27FC236}">
                <a16:creationId xmlns:a16="http://schemas.microsoft.com/office/drawing/2014/main" id="{A8817392-0D5B-4EDD-8414-6E4B8A813D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2413B29-9888-4A50-A324-FCAAFE7320A9}"/>
              </a:ext>
            </a:extLst>
          </p:cNvPr>
          <p:cNvSpPr>
            <a:spLocks noGrp="1"/>
          </p:cNvSpPr>
          <p:nvPr>
            <p:ph type="sldNum" sz="quarter" idx="12"/>
          </p:nvPr>
        </p:nvSpPr>
        <p:spPr/>
        <p:txBody>
          <a:bodyPr/>
          <a:lstStyle/>
          <a:p>
            <a:fld id="{27E9B7E7-AF2B-48FF-AD39-05640978798E}" type="slidenum">
              <a:rPr lang="en-GB" smtClean="0"/>
              <a:t>‹#›</a:t>
            </a:fld>
            <a:endParaRPr lang="en-GB"/>
          </a:p>
        </p:txBody>
      </p:sp>
    </p:spTree>
    <p:extLst>
      <p:ext uri="{BB962C8B-B14F-4D97-AF65-F5344CB8AC3E}">
        <p14:creationId xmlns:p14="http://schemas.microsoft.com/office/powerpoint/2010/main" val="3545274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B24C9-EB3A-488E-A1A5-2ACDA8E7F5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AB26EE-2628-43E3-B5D9-12DE2ED32807}"/>
              </a:ext>
            </a:extLst>
          </p:cNvPr>
          <p:cNvSpPr>
            <a:spLocks noGrp="1"/>
          </p:cNvSpPr>
          <p:nvPr>
            <p:ph type="dt" sz="half" idx="10"/>
          </p:nvPr>
        </p:nvSpPr>
        <p:spPr/>
        <p:txBody>
          <a:bodyPr/>
          <a:lstStyle/>
          <a:p>
            <a:fld id="{5890A42C-F6A7-4E1E-84F6-D2E65DFAB5DC}" type="datetimeFigureOut">
              <a:rPr lang="en-GB" smtClean="0"/>
              <a:t>01/06/2023</a:t>
            </a:fld>
            <a:endParaRPr lang="en-GB"/>
          </a:p>
        </p:txBody>
      </p:sp>
      <p:sp>
        <p:nvSpPr>
          <p:cNvPr id="4" name="Footer Placeholder 3">
            <a:extLst>
              <a:ext uri="{FF2B5EF4-FFF2-40B4-BE49-F238E27FC236}">
                <a16:creationId xmlns:a16="http://schemas.microsoft.com/office/drawing/2014/main" id="{C3F6BF41-AF55-475B-835D-7C2C6E473D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EB8843-EE11-4CB5-BB42-E61C66152EA7}"/>
              </a:ext>
            </a:extLst>
          </p:cNvPr>
          <p:cNvSpPr>
            <a:spLocks noGrp="1"/>
          </p:cNvSpPr>
          <p:nvPr>
            <p:ph type="sldNum" sz="quarter" idx="12"/>
          </p:nvPr>
        </p:nvSpPr>
        <p:spPr/>
        <p:txBody>
          <a:bodyPr/>
          <a:lstStyle/>
          <a:p>
            <a:fld id="{27E9B7E7-AF2B-48FF-AD39-05640978798E}" type="slidenum">
              <a:rPr lang="en-GB" smtClean="0"/>
              <a:t>‹#›</a:t>
            </a:fld>
            <a:endParaRPr lang="en-GB"/>
          </a:p>
        </p:txBody>
      </p:sp>
    </p:spTree>
    <p:extLst>
      <p:ext uri="{BB962C8B-B14F-4D97-AF65-F5344CB8AC3E}">
        <p14:creationId xmlns:p14="http://schemas.microsoft.com/office/powerpoint/2010/main" val="126648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53E320-DCB0-448C-8AB8-B1449CD02FDB}"/>
              </a:ext>
            </a:extLst>
          </p:cNvPr>
          <p:cNvSpPr>
            <a:spLocks noGrp="1"/>
          </p:cNvSpPr>
          <p:nvPr>
            <p:ph type="dt" sz="half" idx="10"/>
          </p:nvPr>
        </p:nvSpPr>
        <p:spPr/>
        <p:txBody>
          <a:bodyPr/>
          <a:lstStyle/>
          <a:p>
            <a:fld id="{5890A42C-F6A7-4E1E-84F6-D2E65DFAB5DC}" type="datetimeFigureOut">
              <a:rPr lang="en-GB" smtClean="0"/>
              <a:t>01/06/2023</a:t>
            </a:fld>
            <a:endParaRPr lang="en-GB"/>
          </a:p>
        </p:txBody>
      </p:sp>
      <p:sp>
        <p:nvSpPr>
          <p:cNvPr id="3" name="Footer Placeholder 2">
            <a:extLst>
              <a:ext uri="{FF2B5EF4-FFF2-40B4-BE49-F238E27FC236}">
                <a16:creationId xmlns:a16="http://schemas.microsoft.com/office/drawing/2014/main" id="{81E9436A-F902-41F8-AD76-4B0A491EB2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32FB95-673B-44FF-BD35-9347EED9ADFC}"/>
              </a:ext>
            </a:extLst>
          </p:cNvPr>
          <p:cNvSpPr>
            <a:spLocks noGrp="1"/>
          </p:cNvSpPr>
          <p:nvPr>
            <p:ph type="sldNum" sz="quarter" idx="12"/>
          </p:nvPr>
        </p:nvSpPr>
        <p:spPr/>
        <p:txBody>
          <a:bodyPr/>
          <a:lstStyle/>
          <a:p>
            <a:fld id="{27E9B7E7-AF2B-48FF-AD39-05640978798E}" type="slidenum">
              <a:rPr lang="en-GB" smtClean="0"/>
              <a:t>‹#›</a:t>
            </a:fld>
            <a:endParaRPr lang="en-GB"/>
          </a:p>
        </p:txBody>
      </p:sp>
    </p:spTree>
    <p:extLst>
      <p:ext uri="{BB962C8B-B14F-4D97-AF65-F5344CB8AC3E}">
        <p14:creationId xmlns:p14="http://schemas.microsoft.com/office/powerpoint/2010/main" val="1757443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5266-4A3F-40AB-B978-7738C4CA79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C3D7D8-83D9-4B21-AEC7-59342FF9AE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53C3FA-A018-4E99-8E94-EEDB02658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0D392B-9163-4A90-B2AC-CCE97F03E561}"/>
              </a:ext>
            </a:extLst>
          </p:cNvPr>
          <p:cNvSpPr>
            <a:spLocks noGrp="1"/>
          </p:cNvSpPr>
          <p:nvPr>
            <p:ph type="dt" sz="half" idx="10"/>
          </p:nvPr>
        </p:nvSpPr>
        <p:spPr/>
        <p:txBody>
          <a:bodyPr/>
          <a:lstStyle/>
          <a:p>
            <a:fld id="{5890A42C-F6A7-4E1E-84F6-D2E65DFAB5DC}" type="datetimeFigureOut">
              <a:rPr lang="en-GB" smtClean="0"/>
              <a:t>01/06/2023</a:t>
            </a:fld>
            <a:endParaRPr lang="en-GB"/>
          </a:p>
        </p:txBody>
      </p:sp>
      <p:sp>
        <p:nvSpPr>
          <p:cNvPr id="6" name="Footer Placeholder 5">
            <a:extLst>
              <a:ext uri="{FF2B5EF4-FFF2-40B4-BE49-F238E27FC236}">
                <a16:creationId xmlns:a16="http://schemas.microsoft.com/office/drawing/2014/main" id="{62C2EE1D-3E5C-4364-B472-F1D625177A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A9C49B-6FB1-4F60-8C4A-8959929DB3B4}"/>
              </a:ext>
            </a:extLst>
          </p:cNvPr>
          <p:cNvSpPr>
            <a:spLocks noGrp="1"/>
          </p:cNvSpPr>
          <p:nvPr>
            <p:ph type="sldNum" sz="quarter" idx="12"/>
          </p:nvPr>
        </p:nvSpPr>
        <p:spPr/>
        <p:txBody>
          <a:bodyPr/>
          <a:lstStyle/>
          <a:p>
            <a:fld id="{27E9B7E7-AF2B-48FF-AD39-05640978798E}" type="slidenum">
              <a:rPr lang="en-GB" smtClean="0"/>
              <a:t>‹#›</a:t>
            </a:fld>
            <a:endParaRPr lang="en-GB"/>
          </a:p>
        </p:txBody>
      </p:sp>
    </p:spTree>
    <p:extLst>
      <p:ext uri="{BB962C8B-B14F-4D97-AF65-F5344CB8AC3E}">
        <p14:creationId xmlns:p14="http://schemas.microsoft.com/office/powerpoint/2010/main" val="214462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2E49-8835-4000-B919-CC760FD702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D3D4CE-0684-47C3-93BB-00E81C2691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8FF0B2-073C-4DAA-A4C1-5198CBD001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A61D6C-8E5E-4641-B235-723E11F4C8AE}"/>
              </a:ext>
            </a:extLst>
          </p:cNvPr>
          <p:cNvSpPr>
            <a:spLocks noGrp="1"/>
          </p:cNvSpPr>
          <p:nvPr>
            <p:ph type="dt" sz="half" idx="10"/>
          </p:nvPr>
        </p:nvSpPr>
        <p:spPr/>
        <p:txBody>
          <a:bodyPr/>
          <a:lstStyle/>
          <a:p>
            <a:fld id="{5890A42C-F6A7-4E1E-84F6-D2E65DFAB5DC}" type="datetimeFigureOut">
              <a:rPr lang="en-GB" smtClean="0"/>
              <a:t>01/06/2023</a:t>
            </a:fld>
            <a:endParaRPr lang="en-GB"/>
          </a:p>
        </p:txBody>
      </p:sp>
      <p:sp>
        <p:nvSpPr>
          <p:cNvPr id="6" name="Footer Placeholder 5">
            <a:extLst>
              <a:ext uri="{FF2B5EF4-FFF2-40B4-BE49-F238E27FC236}">
                <a16:creationId xmlns:a16="http://schemas.microsoft.com/office/drawing/2014/main" id="{6AD7916F-C9C5-49DE-A9CB-EB47C40B91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36B8AA-FF49-44B9-9F7B-3364B29B359E}"/>
              </a:ext>
            </a:extLst>
          </p:cNvPr>
          <p:cNvSpPr>
            <a:spLocks noGrp="1"/>
          </p:cNvSpPr>
          <p:nvPr>
            <p:ph type="sldNum" sz="quarter" idx="12"/>
          </p:nvPr>
        </p:nvSpPr>
        <p:spPr/>
        <p:txBody>
          <a:bodyPr/>
          <a:lstStyle/>
          <a:p>
            <a:fld id="{27E9B7E7-AF2B-48FF-AD39-05640978798E}" type="slidenum">
              <a:rPr lang="en-GB" smtClean="0"/>
              <a:t>‹#›</a:t>
            </a:fld>
            <a:endParaRPr lang="en-GB"/>
          </a:p>
        </p:txBody>
      </p:sp>
    </p:spTree>
    <p:extLst>
      <p:ext uri="{BB962C8B-B14F-4D97-AF65-F5344CB8AC3E}">
        <p14:creationId xmlns:p14="http://schemas.microsoft.com/office/powerpoint/2010/main" val="253674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B28302-FD5D-40EA-9E92-0D0A4B45B9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205116-83CC-4C1E-B570-5CDDC5A10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F55C71-5CBF-4E0C-AE4C-7E5CD0B3A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0A42C-F6A7-4E1E-84F6-D2E65DFAB5DC}" type="datetimeFigureOut">
              <a:rPr lang="en-GB" smtClean="0"/>
              <a:t>01/06/2023</a:t>
            </a:fld>
            <a:endParaRPr lang="en-GB"/>
          </a:p>
        </p:txBody>
      </p:sp>
      <p:sp>
        <p:nvSpPr>
          <p:cNvPr id="5" name="Footer Placeholder 4">
            <a:extLst>
              <a:ext uri="{FF2B5EF4-FFF2-40B4-BE49-F238E27FC236}">
                <a16:creationId xmlns:a16="http://schemas.microsoft.com/office/drawing/2014/main" id="{2CEFD3A3-6730-4E81-BD36-6285483E16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1B083A-11EE-47B0-9CC0-98E17A7031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9B7E7-AF2B-48FF-AD39-05640978798E}" type="slidenum">
              <a:rPr lang="en-GB" smtClean="0"/>
              <a:t>‹#›</a:t>
            </a:fld>
            <a:endParaRPr lang="en-GB"/>
          </a:p>
        </p:txBody>
      </p:sp>
    </p:spTree>
    <p:extLst>
      <p:ext uri="{BB962C8B-B14F-4D97-AF65-F5344CB8AC3E}">
        <p14:creationId xmlns:p14="http://schemas.microsoft.com/office/powerpoint/2010/main" val="1481101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mperial.ac.uk/media/imperial-college/medicine/dept-medicine/infectious-diseases/neonatology/Privacy-Notice-NNRD-GR-Approved-050618-1.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3.png"/><Relationship Id="rId3" Type="http://schemas.openxmlformats.org/officeDocument/2006/relationships/image" Target="../media/image20.png"/><Relationship Id="rId21" Type="http://schemas.openxmlformats.org/officeDocument/2006/relationships/image" Target="../media/image1.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hyperlink" Target="https://en.wikipedia.org/wiki/Index_of_United_Kingdom-related_articles" TargetMode="External"/><Relationship Id="rId2" Type="http://schemas.openxmlformats.org/officeDocument/2006/relationships/notesSlide" Target="../notesSlides/notesSlide13.xml"/><Relationship Id="rId16" Type="http://schemas.microsoft.com/office/2007/relationships/hdphoto" Target="../media/hdphoto1.wdp"/><Relationship Id="rId20" Type="http://schemas.openxmlformats.org/officeDocument/2006/relationships/image" Target="../media/image35.svg"/><Relationship Id="rId1" Type="http://schemas.openxmlformats.org/officeDocument/2006/relationships/slideLayout" Target="../slideLayouts/slideLayout1.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4.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7.svg"/></Relationships>
</file>

<file path=ppt/slides/_rels/slide15.xml.rels><?xml version="1.0" encoding="UTF-8" standalone="yes"?>
<Relationships xmlns="http://schemas.openxmlformats.org/package/2006/relationships"><Relationship Id="rId3" Type="http://schemas.openxmlformats.org/officeDocument/2006/relationships/hyperlink" Target="https://www.rcpch.ac.uk/work-we-do/clinical-audits/nna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sv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15.png"/><Relationship Id="rId7" Type="http://schemas.openxmlformats.org/officeDocument/2006/relationships/hyperlink" Target="https://bmjpaedsopen.bmj.com/content/5/1/e000897" TargetMode="External"/><Relationship Id="rId12"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bmj.com/content/367/bmj.l5678" TargetMode="External"/><Relationship Id="rId11" Type="http://schemas.openxmlformats.org/officeDocument/2006/relationships/image" Target="../media/image41.png"/><Relationship Id="rId5" Type="http://schemas.openxmlformats.org/officeDocument/2006/relationships/hyperlink" Target="http://neoepoch.com/wheat-trial" TargetMode="External"/><Relationship Id="rId10" Type="http://schemas.openxmlformats.org/officeDocument/2006/relationships/image" Target="../media/image40.jpg"/><Relationship Id="rId4" Type="http://schemas.openxmlformats.org/officeDocument/2006/relationships/image" Target="../media/image16.svg"/><Relationship Id="rId9" Type="http://schemas.openxmlformats.org/officeDocument/2006/relationships/image" Target="../media/image39.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eb.www.healthdatagateway.org/dataset/67020745-9def-4c6e-b5ac-bb273bd0a20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hyperlink" Target="https://www.neowonder.org.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vimal.vasu@nhs.net" TargetMode="External"/><Relationship Id="rId2" Type="http://schemas.openxmlformats.org/officeDocument/2006/relationships/hyperlink" Target="mailto:ndau@imperial.ac.uk" TargetMode="External"/><Relationship Id="rId1" Type="http://schemas.openxmlformats.org/officeDocument/2006/relationships/slideLayout" Target="../slideLayouts/slideLayout2.xml"/><Relationship Id="rId4" Type="http://schemas.openxmlformats.org/officeDocument/2006/relationships/hyperlink" Target="mailto:t.vanhasselt@nhs.net"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bliss.org.uk/" TargetMode="External"/><Relationship Id="rId3" Type="http://schemas.openxmlformats.org/officeDocument/2006/relationships/hyperlink" Target="https://www.imperial.ac.uk/neonatal-data-analysis-unit/neonatal-data-analysis-unit/" TargetMode="External"/><Relationship Id="rId7" Type="http://schemas.openxmlformats.org/officeDocument/2006/relationships/hyperlink" Target="https://www.bapm.org/pages/data-faq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rcpch.ac.uk/work-we-do/quality-improvement-patient-safety/national-neonatal-audit-programme" TargetMode="External"/><Relationship Id="rId5" Type="http://schemas.openxmlformats.org/officeDocument/2006/relationships/hyperlink" Target="https://www.hdruk.ac.uk/" TargetMode="External"/><Relationship Id="rId4" Type="http://schemas.openxmlformats.org/officeDocument/2006/relationships/hyperlink" Target="https://digital.nhs.uk/data-and-information/information-standards/information-standards-and-data-collections-including-extractions/publications-and-notifications/standards-and-collections/dapb1595-neonatal-data-se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igital.nhs.uk/data-and-information/information-standards/information-standards-and-data-collections-including-extractions/publications-and-notifications/standards-and-collections/dapb1595-neonatal-data-se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mperial.ac.uk/neonatal-data-analysis-unit/neonatal-data-analysis-unit/list-of-national-neonatal-uni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hyperlink" Target="mailto:vimal.vasu@nh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C050F-D1A2-4144-8C8B-EE6B065E8F32}"/>
              </a:ext>
            </a:extLst>
          </p:cNvPr>
          <p:cNvSpPr>
            <a:spLocks noGrp="1"/>
          </p:cNvSpPr>
          <p:nvPr>
            <p:ph type="ctrTitle"/>
          </p:nvPr>
        </p:nvSpPr>
        <p:spPr>
          <a:xfrm>
            <a:off x="1670834" y="1494708"/>
            <a:ext cx="9144000" cy="1968137"/>
          </a:xfrm>
        </p:spPr>
        <p:txBody>
          <a:bodyPr>
            <a:normAutofit/>
          </a:bodyPr>
          <a:lstStyle/>
          <a:p>
            <a:r>
              <a:rPr lang="en-GB" b="1" dirty="0">
                <a:latin typeface="+mn-lt"/>
              </a:rPr>
              <a:t>How neonatal data are used in the UK</a:t>
            </a:r>
          </a:p>
        </p:txBody>
      </p:sp>
      <p:sp>
        <p:nvSpPr>
          <p:cNvPr id="3" name="Subtitle 2">
            <a:extLst>
              <a:ext uri="{FF2B5EF4-FFF2-40B4-BE49-F238E27FC236}">
                <a16:creationId xmlns:a16="http://schemas.microsoft.com/office/drawing/2014/main" id="{52CDF36F-2E27-4320-B0E7-356159E8792B}"/>
              </a:ext>
            </a:extLst>
          </p:cNvPr>
          <p:cNvSpPr>
            <a:spLocks noGrp="1"/>
          </p:cNvSpPr>
          <p:nvPr>
            <p:ph type="subTitle" idx="1"/>
          </p:nvPr>
        </p:nvSpPr>
        <p:spPr>
          <a:xfrm>
            <a:off x="1047317" y="4123060"/>
            <a:ext cx="10168890" cy="2250032"/>
          </a:xfrm>
        </p:spPr>
        <p:txBody>
          <a:bodyPr>
            <a:normAutofit/>
          </a:bodyPr>
          <a:lstStyle/>
          <a:p>
            <a:r>
              <a:rPr lang="en-GB" sz="2800" i="1" dirty="0"/>
              <a:t>A neonatal healthcare professional teaching resource</a:t>
            </a:r>
          </a:p>
          <a:p>
            <a:endParaRPr lang="en-GB" sz="2800" dirty="0"/>
          </a:p>
          <a:p>
            <a:r>
              <a:rPr lang="en-GB" sz="2800" dirty="0"/>
              <a:t>National Neonatal Research Database,</a:t>
            </a:r>
          </a:p>
          <a:p>
            <a:r>
              <a:rPr lang="en-GB" sz="2800" dirty="0"/>
              <a:t>Imperial College London</a:t>
            </a:r>
          </a:p>
        </p:txBody>
      </p:sp>
      <p:pic>
        <p:nvPicPr>
          <p:cNvPr id="5" name="Picture 4"/>
          <p:cNvPicPr>
            <a:picLocks noChangeAspect="1"/>
          </p:cNvPicPr>
          <p:nvPr/>
        </p:nvPicPr>
        <p:blipFill>
          <a:blip r:embed="rId3"/>
          <a:stretch>
            <a:fillRect/>
          </a:stretch>
        </p:blipFill>
        <p:spPr>
          <a:xfrm>
            <a:off x="347685" y="232704"/>
            <a:ext cx="2872890" cy="889514"/>
          </a:xfrm>
          <a:prstGeom prst="rect">
            <a:avLst/>
          </a:prstGeom>
        </p:spPr>
      </p:pic>
      <p:pic>
        <p:nvPicPr>
          <p:cNvPr id="6" name="Picture 4" descr="Chelsea and Westminster NHS Foundation Tru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6798" y="365480"/>
            <a:ext cx="5293683" cy="59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576" y="5079589"/>
            <a:ext cx="1402554" cy="129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descr="NDAU-Logo.bmp"/>
          <p:cNvPicPr preferRelativeResize="0">
            <a:picLocks/>
          </p:cNvPicPr>
          <p:nvPr/>
        </p:nvPicPr>
        <p:blipFill>
          <a:blip r:embed="rId6"/>
          <a:srcRect/>
          <a:stretch>
            <a:fillRect/>
          </a:stretch>
        </p:blipFill>
        <p:spPr bwMode="auto">
          <a:xfrm>
            <a:off x="9893473" y="5454172"/>
            <a:ext cx="1837008" cy="918920"/>
          </a:xfrm>
          <a:prstGeom prst="rect">
            <a:avLst/>
          </a:prstGeom>
          <a:noFill/>
          <a:ln w="9525">
            <a:noFill/>
            <a:miter lim="800000"/>
            <a:headEnd/>
            <a:tailEnd/>
          </a:ln>
        </p:spPr>
      </p:pic>
    </p:spTree>
    <p:extLst>
      <p:ext uri="{BB962C8B-B14F-4D97-AF65-F5344CB8AC3E}">
        <p14:creationId xmlns:p14="http://schemas.microsoft.com/office/powerpoint/2010/main" val="152474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A3991-22EA-4210-A14D-E52C02C487CA}"/>
              </a:ext>
            </a:extLst>
          </p:cNvPr>
          <p:cNvSpPr>
            <a:spLocks noGrp="1"/>
          </p:cNvSpPr>
          <p:nvPr>
            <p:ph type="title"/>
          </p:nvPr>
        </p:nvSpPr>
        <p:spPr>
          <a:xfrm>
            <a:off x="838200" y="0"/>
            <a:ext cx="10515600" cy="995842"/>
          </a:xfrm>
        </p:spPr>
        <p:txBody>
          <a:bodyPr>
            <a:normAutofit/>
          </a:bodyPr>
          <a:lstStyle/>
          <a:p>
            <a:r>
              <a:rPr lang="en-GB" sz="4000" b="1" dirty="0">
                <a:latin typeface="+mn-lt"/>
              </a:rPr>
              <a:t>National Neonatal Research Database (NNRD)</a:t>
            </a:r>
          </a:p>
        </p:txBody>
      </p:sp>
      <p:sp>
        <p:nvSpPr>
          <p:cNvPr id="3" name="Content Placeholder 2">
            <a:extLst>
              <a:ext uri="{FF2B5EF4-FFF2-40B4-BE49-F238E27FC236}">
                <a16:creationId xmlns:a16="http://schemas.microsoft.com/office/drawing/2014/main" id="{B7EF0969-73BE-4839-B528-97C88C0F176A}"/>
              </a:ext>
            </a:extLst>
          </p:cNvPr>
          <p:cNvSpPr>
            <a:spLocks noGrp="1"/>
          </p:cNvSpPr>
          <p:nvPr>
            <p:ph idx="1"/>
          </p:nvPr>
        </p:nvSpPr>
        <p:spPr>
          <a:xfrm>
            <a:off x="474517" y="995842"/>
            <a:ext cx="11440391" cy="5302028"/>
          </a:xfrm>
        </p:spPr>
        <p:txBody>
          <a:bodyPr>
            <a:noAutofit/>
          </a:bodyPr>
          <a:lstStyle/>
          <a:p>
            <a:pPr>
              <a:spcBef>
                <a:spcPts val="1800"/>
              </a:spcBef>
            </a:pPr>
            <a:r>
              <a:rPr lang="en-GB" sz="2400" dirty="0"/>
              <a:t>Established in 2007 with the support of BAPM and funding through grants and donations, including start-up funding from the Department of Health</a:t>
            </a:r>
          </a:p>
          <a:p>
            <a:pPr>
              <a:spcBef>
                <a:spcPts val="1800"/>
              </a:spcBef>
            </a:pPr>
            <a:r>
              <a:rPr lang="en-GB" sz="2400" dirty="0"/>
              <a:t>Based on the principle of “</a:t>
            </a:r>
            <a:r>
              <a:rPr lang="en-GB" sz="2400" b="1" dirty="0"/>
              <a:t>enter high quality data once and use for multiple outputs</a:t>
            </a:r>
            <a:r>
              <a:rPr lang="en-GB" sz="2400" dirty="0"/>
              <a:t>” </a:t>
            </a:r>
          </a:p>
          <a:p>
            <a:pPr>
              <a:spcBef>
                <a:spcPts val="1800"/>
              </a:spcBef>
            </a:pPr>
            <a:r>
              <a:rPr lang="en-GB" sz="2400" dirty="0"/>
              <a:t>Receives and quality-assures Neonatal Data Set items (400+ per baby) from UK neonatal units within the </a:t>
            </a:r>
            <a:r>
              <a:rPr lang="en-GB" sz="2400" b="1" dirty="0"/>
              <a:t>UK Neonatal Collaborative</a:t>
            </a:r>
            <a:r>
              <a:rPr lang="en-GB" sz="2400" dirty="0"/>
              <a:t> (</a:t>
            </a:r>
            <a:r>
              <a:rPr lang="en-GB" sz="2400" b="1" dirty="0"/>
              <a:t>UKNC</a:t>
            </a:r>
            <a:r>
              <a:rPr lang="en-GB" sz="2400" dirty="0"/>
              <a:t>)</a:t>
            </a:r>
          </a:p>
          <a:p>
            <a:pPr>
              <a:spcBef>
                <a:spcPts val="1800"/>
              </a:spcBef>
            </a:pPr>
            <a:r>
              <a:rPr lang="en-US" sz="2400" b="1" i="0" dirty="0">
                <a:effectLst/>
              </a:rPr>
              <a:t>Over one million babies </a:t>
            </a:r>
            <a:r>
              <a:rPr lang="en-US" sz="2400" b="0" i="0" dirty="0">
                <a:effectLst/>
              </a:rPr>
              <a:t>and </a:t>
            </a:r>
            <a:r>
              <a:rPr lang="en-US" sz="2400" b="1" i="0" dirty="0">
                <a:effectLst/>
              </a:rPr>
              <a:t>10 million days of care </a:t>
            </a:r>
            <a:r>
              <a:rPr lang="en-US" sz="2400" i="0" dirty="0">
                <a:effectLst/>
              </a:rPr>
              <a:t>data in database to date; </a:t>
            </a:r>
            <a:r>
              <a:rPr lang="en-US" sz="2400" b="0" i="0" dirty="0">
                <a:effectLst/>
              </a:rPr>
              <a:t>100,000 new patients added each year</a:t>
            </a:r>
            <a:endParaRPr lang="en-GB" sz="2400" dirty="0"/>
          </a:p>
          <a:p>
            <a:pPr>
              <a:spcBef>
                <a:spcPts val="1800"/>
              </a:spcBef>
            </a:pPr>
            <a:r>
              <a:rPr lang="en-GB" sz="2400" dirty="0"/>
              <a:t>Data undergo quality-assurance and curation; this is important as data from electronic patient records are “dirty”; i.e. they contain errors, and vary from day to day as they are real-time</a:t>
            </a:r>
          </a:p>
          <a:p>
            <a:pPr>
              <a:spcBef>
                <a:spcPts val="1800"/>
              </a:spcBef>
            </a:pPr>
            <a:r>
              <a:rPr lang="en-GB" sz="2400" dirty="0"/>
              <a:t>Run from the </a:t>
            </a:r>
            <a:r>
              <a:rPr lang="en-GB" sz="2400" b="1" dirty="0"/>
              <a:t>Neonatal Data Analysis Unit (NDAU) </a:t>
            </a:r>
            <a:r>
              <a:rPr lang="en-GB" sz="2400" dirty="0"/>
              <a:t>at Imperial College London</a:t>
            </a:r>
          </a:p>
          <a:p>
            <a:pPr>
              <a:spcBef>
                <a:spcPts val="1800"/>
              </a:spcBef>
            </a:pPr>
            <a:r>
              <a:rPr lang="en-GB" sz="2400" dirty="0"/>
              <a:t>NNRD Board has representation from parents, paediatric trainees, neonatal units from across the UK, neonatal nurses, Neonatal Specialised Commissioning, BAPM, and Bliss </a:t>
            </a:r>
          </a:p>
        </p:txBody>
      </p:sp>
    </p:spTree>
    <p:extLst>
      <p:ext uri="{BB962C8B-B14F-4D97-AF65-F5344CB8AC3E}">
        <p14:creationId xmlns:p14="http://schemas.microsoft.com/office/powerpoint/2010/main" val="4246631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1EE24-CE0A-4417-9405-A187B79505E1}"/>
              </a:ext>
            </a:extLst>
          </p:cNvPr>
          <p:cNvSpPr>
            <a:spLocks noGrp="1"/>
          </p:cNvSpPr>
          <p:nvPr>
            <p:ph type="title"/>
          </p:nvPr>
        </p:nvSpPr>
        <p:spPr/>
        <p:txBody>
          <a:bodyPr>
            <a:normAutofit/>
          </a:bodyPr>
          <a:lstStyle/>
          <a:p>
            <a:r>
              <a:rPr lang="en-GB" sz="4000" b="1" dirty="0">
                <a:latin typeface="+mn-lt"/>
              </a:rPr>
              <a:t>Patient and family rights</a:t>
            </a:r>
          </a:p>
        </p:txBody>
      </p:sp>
      <p:sp>
        <p:nvSpPr>
          <p:cNvPr id="3" name="Content Placeholder 2">
            <a:extLst>
              <a:ext uri="{FF2B5EF4-FFF2-40B4-BE49-F238E27FC236}">
                <a16:creationId xmlns:a16="http://schemas.microsoft.com/office/drawing/2014/main" id="{B3E040FC-6035-4444-ADD2-B7C0DAEA7D9D}"/>
              </a:ext>
            </a:extLst>
          </p:cNvPr>
          <p:cNvSpPr>
            <a:spLocks noGrp="1"/>
          </p:cNvSpPr>
          <p:nvPr>
            <p:ph idx="1"/>
          </p:nvPr>
        </p:nvSpPr>
        <p:spPr>
          <a:xfrm>
            <a:off x="918210" y="1825625"/>
            <a:ext cx="10515600" cy="4289425"/>
          </a:xfrm>
        </p:spPr>
        <p:txBody>
          <a:bodyPr>
            <a:normAutofit lnSpcReduction="10000"/>
          </a:bodyPr>
          <a:lstStyle/>
          <a:p>
            <a:pPr>
              <a:lnSpc>
                <a:spcPct val="100000"/>
              </a:lnSpc>
              <a:spcBef>
                <a:spcPts val="0"/>
              </a:spcBef>
              <a:spcAft>
                <a:spcPts val="1200"/>
              </a:spcAft>
            </a:pPr>
            <a:r>
              <a:rPr lang="en-GB" dirty="0"/>
              <a:t>Babies’ data stored in NNRD are de-identified, so effectively anonymous to researchers; individual babies are not identifiable</a:t>
            </a:r>
          </a:p>
          <a:p>
            <a:pPr>
              <a:lnSpc>
                <a:spcPct val="100000"/>
              </a:lnSpc>
              <a:spcBef>
                <a:spcPts val="0"/>
              </a:spcBef>
              <a:spcAft>
                <a:spcPts val="1200"/>
              </a:spcAft>
            </a:pPr>
            <a:r>
              <a:rPr lang="en-GB" dirty="0"/>
              <a:t>Families are offered the opportunity to </a:t>
            </a:r>
            <a:r>
              <a:rPr lang="en-GB" b="1" dirty="0"/>
              <a:t>opt out</a:t>
            </a:r>
            <a:r>
              <a:rPr lang="en-GB" dirty="0"/>
              <a:t> of their baby’s data being shared, stored, and used for research and audit</a:t>
            </a:r>
          </a:p>
          <a:p>
            <a:pPr>
              <a:lnSpc>
                <a:spcPct val="100000"/>
              </a:lnSpc>
              <a:spcBef>
                <a:spcPts val="0"/>
              </a:spcBef>
              <a:spcAft>
                <a:spcPts val="1200"/>
              </a:spcAft>
            </a:pPr>
            <a:r>
              <a:rPr lang="en-GB" dirty="0"/>
              <a:t>Families should approach their neonatal unit to opt out or use the national opt-out (England only)</a:t>
            </a:r>
          </a:p>
          <a:p>
            <a:pPr>
              <a:lnSpc>
                <a:spcPct val="100000"/>
              </a:lnSpc>
              <a:spcBef>
                <a:spcPts val="0"/>
              </a:spcBef>
              <a:spcAft>
                <a:spcPts val="1200"/>
              </a:spcAft>
            </a:pPr>
            <a:r>
              <a:rPr lang="en-GB" dirty="0"/>
              <a:t>A </a:t>
            </a:r>
            <a:r>
              <a:rPr lang="en-GB" b="1" dirty="0">
                <a:hlinkClick r:id="rId3"/>
              </a:rPr>
              <a:t>parent information leaflet </a:t>
            </a:r>
            <a:r>
              <a:rPr lang="en-GB" dirty="0"/>
              <a:t>is available from the NNRD website </a:t>
            </a:r>
          </a:p>
          <a:p>
            <a:pPr>
              <a:lnSpc>
                <a:spcPct val="100000"/>
              </a:lnSpc>
              <a:spcBef>
                <a:spcPts val="0"/>
              </a:spcBef>
              <a:spcAft>
                <a:spcPts val="1200"/>
              </a:spcAft>
            </a:pPr>
            <a:r>
              <a:rPr lang="en-GB" dirty="0"/>
              <a:t>Information on neonatal data should be included in family information packs</a:t>
            </a:r>
            <a:endParaRPr lang="en-GB" dirty="0">
              <a:solidFill>
                <a:srgbClr val="FF0000"/>
              </a:solidFill>
            </a:endParaRPr>
          </a:p>
        </p:txBody>
      </p:sp>
    </p:spTree>
    <p:extLst>
      <p:ext uri="{BB962C8B-B14F-4D97-AF65-F5344CB8AC3E}">
        <p14:creationId xmlns:p14="http://schemas.microsoft.com/office/powerpoint/2010/main" val="3115486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BE74B-C2E5-4D99-8939-D7BB9ACB39E4}"/>
              </a:ext>
            </a:extLst>
          </p:cNvPr>
          <p:cNvSpPr>
            <a:spLocks noGrp="1"/>
          </p:cNvSpPr>
          <p:nvPr>
            <p:ph type="title"/>
          </p:nvPr>
        </p:nvSpPr>
        <p:spPr/>
        <p:txBody>
          <a:bodyPr>
            <a:normAutofit/>
          </a:bodyPr>
          <a:lstStyle/>
          <a:p>
            <a:r>
              <a:rPr lang="en-GB" sz="4000" b="1" dirty="0">
                <a:latin typeface="+mn-lt"/>
              </a:rPr>
              <a:t>Patient and family information</a:t>
            </a:r>
            <a:endParaRPr lang="en-GB" sz="4000" dirty="0">
              <a:latin typeface="+mn-lt"/>
            </a:endParaRPr>
          </a:p>
        </p:txBody>
      </p:sp>
      <p:pic>
        <p:nvPicPr>
          <p:cNvPr id="5" name="Picture 4">
            <a:extLst>
              <a:ext uri="{FF2B5EF4-FFF2-40B4-BE49-F238E27FC236}">
                <a16:creationId xmlns:a16="http://schemas.microsoft.com/office/drawing/2014/main" id="{658CF66A-ED9A-4CC6-AB47-7B32E0842AFE}"/>
              </a:ext>
            </a:extLst>
          </p:cNvPr>
          <p:cNvPicPr>
            <a:picLocks noChangeAspect="1"/>
          </p:cNvPicPr>
          <p:nvPr/>
        </p:nvPicPr>
        <p:blipFill>
          <a:blip r:embed="rId3"/>
          <a:stretch>
            <a:fillRect/>
          </a:stretch>
        </p:blipFill>
        <p:spPr>
          <a:xfrm>
            <a:off x="5361985" y="1978024"/>
            <a:ext cx="6427243" cy="3675753"/>
          </a:xfrm>
          <a:prstGeom prst="rect">
            <a:avLst/>
          </a:prstGeom>
        </p:spPr>
      </p:pic>
      <p:sp>
        <p:nvSpPr>
          <p:cNvPr id="8" name="Content Placeholder 2">
            <a:extLst>
              <a:ext uri="{FF2B5EF4-FFF2-40B4-BE49-F238E27FC236}">
                <a16:creationId xmlns:a16="http://schemas.microsoft.com/office/drawing/2014/main" id="{6E0E0CA9-5D2D-4929-A968-00512A473927}"/>
              </a:ext>
            </a:extLst>
          </p:cNvPr>
          <p:cNvSpPr>
            <a:spLocks noGrp="1"/>
          </p:cNvSpPr>
          <p:nvPr>
            <p:ph idx="1"/>
          </p:nvPr>
        </p:nvSpPr>
        <p:spPr>
          <a:xfrm>
            <a:off x="918210" y="1825625"/>
            <a:ext cx="3991247" cy="4667250"/>
          </a:xfrm>
        </p:spPr>
        <p:txBody>
          <a:bodyPr>
            <a:normAutofit lnSpcReduction="10000"/>
          </a:bodyPr>
          <a:lstStyle/>
          <a:p>
            <a:r>
              <a:rPr lang="en-GB" dirty="0"/>
              <a:t>The NNRD team has produced a poster for parents and families explaining how neonatal data helps improve care for babies</a:t>
            </a:r>
          </a:p>
          <a:p>
            <a:r>
              <a:rPr lang="en-GB" dirty="0"/>
              <a:t>To obtain an electronic copy of this poster for your unit, please contact the UKNC or NNRD team, or access the NNRD website</a:t>
            </a:r>
          </a:p>
        </p:txBody>
      </p:sp>
    </p:spTree>
    <p:extLst>
      <p:ext uri="{BB962C8B-B14F-4D97-AF65-F5344CB8AC3E}">
        <p14:creationId xmlns:p14="http://schemas.microsoft.com/office/powerpoint/2010/main" val="4217413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Rounded Corners 20">
            <a:extLst>
              <a:ext uri="{FF2B5EF4-FFF2-40B4-BE49-F238E27FC236}">
                <a16:creationId xmlns:a16="http://schemas.microsoft.com/office/drawing/2014/main" id="{8B548210-3F91-4920-B4F5-E3B13ABA6F80}"/>
              </a:ext>
            </a:extLst>
          </p:cNvPr>
          <p:cNvSpPr/>
          <p:nvPr/>
        </p:nvSpPr>
        <p:spPr>
          <a:xfrm>
            <a:off x="8951339" y="2096403"/>
            <a:ext cx="2794265" cy="4023566"/>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494A2"/>
          </a:solidFill>
          <a:ln w="12701" cap="flat">
            <a:noFill/>
            <a:prstDash val="solid"/>
            <a:miter/>
          </a:ln>
        </p:spPr>
        <p:txBody>
          <a:bodyPr vert="horz" wrap="square" lIns="121920" tIns="60960" rIns="121920" bIns="60960" anchor="ctr" anchorCtr="1" compatLnSpc="1">
            <a:noAutofit/>
          </a:bodyPr>
          <a:lstStyle/>
          <a:p>
            <a:pPr algn="ctr" defTabSz="1219371">
              <a:defRPr sz="1800" b="0" i="0" u="none" strike="noStrike" kern="0" cap="none" spc="0" baseline="0">
                <a:solidFill>
                  <a:srgbClr val="000000"/>
                </a:solidFill>
                <a:uFillTx/>
              </a:defRPr>
            </a:pPr>
            <a:endParaRPr lang="en-GB" sz="1411" dirty="0">
              <a:solidFill>
                <a:srgbClr val="FFFFFF"/>
              </a:solidFill>
              <a:latin typeface="Helvetica" panose="020B0604020202020204" pitchFamily="34" charset="0"/>
              <a:cs typeface="Helvetica" panose="020B0604020202020204" pitchFamily="34" charset="0"/>
            </a:endParaRPr>
          </a:p>
        </p:txBody>
      </p:sp>
      <p:sp>
        <p:nvSpPr>
          <p:cNvPr id="118" name="Arrow: Pentagon 117">
            <a:extLst>
              <a:ext uri="{FF2B5EF4-FFF2-40B4-BE49-F238E27FC236}">
                <a16:creationId xmlns:a16="http://schemas.microsoft.com/office/drawing/2014/main" id="{5A7DCA4D-1D86-4C49-A117-DC28CDC33997}"/>
              </a:ext>
            </a:extLst>
          </p:cNvPr>
          <p:cNvSpPr/>
          <p:nvPr/>
        </p:nvSpPr>
        <p:spPr>
          <a:xfrm>
            <a:off x="7465373" y="3189063"/>
            <a:ext cx="1689340" cy="1624621"/>
          </a:xfrm>
          <a:prstGeom prst="homePlat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1" dirty="0">
              <a:solidFill>
                <a:schemeClr val="bg2">
                  <a:lumMod val="25000"/>
                </a:schemeClr>
              </a:solidFill>
              <a:latin typeface="Helvetica" panose="020B0604020202020204" pitchFamily="34" charset="0"/>
              <a:cs typeface="Helvetica" panose="020B0604020202020204" pitchFamily="34" charset="0"/>
            </a:endParaRPr>
          </a:p>
          <a:p>
            <a:pPr algn="ctr"/>
            <a:r>
              <a:rPr lang="en-GB" sz="1411" dirty="0">
                <a:solidFill>
                  <a:schemeClr val="bg2">
                    <a:lumMod val="25000"/>
                  </a:schemeClr>
                </a:solidFill>
                <a:latin typeface="Helvetica" panose="020B0604020202020204" pitchFamily="34" charset="0"/>
                <a:cs typeface="Helvetica" panose="020B0604020202020204" pitchFamily="34" charset="0"/>
              </a:rPr>
              <a:t>Efficient data: Entered once,</a:t>
            </a:r>
          </a:p>
          <a:p>
            <a:pPr algn="ctr"/>
            <a:r>
              <a:rPr lang="en-GB" sz="1411" dirty="0">
                <a:solidFill>
                  <a:schemeClr val="bg2">
                    <a:lumMod val="25000"/>
                  </a:schemeClr>
                </a:solidFill>
                <a:latin typeface="Helvetica" panose="020B0604020202020204" pitchFamily="34" charset="0"/>
                <a:cs typeface="Helvetica" panose="020B0604020202020204" pitchFamily="34" charset="0"/>
              </a:rPr>
              <a:t>Multiple outputs</a:t>
            </a:r>
          </a:p>
          <a:p>
            <a:pPr algn="ctr"/>
            <a:endParaRPr lang="en-GB" sz="1411" dirty="0">
              <a:solidFill>
                <a:schemeClr val="bg2">
                  <a:lumMod val="25000"/>
                </a:schemeClr>
              </a:solidFill>
              <a:latin typeface="Helvetica" panose="020B0604020202020204" pitchFamily="34" charset="0"/>
              <a:cs typeface="Helvetica" panose="020B0604020202020204" pitchFamily="34" charset="0"/>
            </a:endParaRPr>
          </a:p>
        </p:txBody>
      </p:sp>
      <p:sp>
        <p:nvSpPr>
          <p:cNvPr id="53" name="Rectangle: Rounded Corners 52">
            <a:extLst>
              <a:ext uri="{FF2B5EF4-FFF2-40B4-BE49-F238E27FC236}">
                <a16:creationId xmlns:a16="http://schemas.microsoft.com/office/drawing/2014/main" id="{F32DB5FB-60A7-464E-BD3D-60421390EB04}"/>
              </a:ext>
            </a:extLst>
          </p:cNvPr>
          <p:cNvSpPr/>
          <p:nvPr/>
        </p:nvSpPr>
        <p:spPr>
          <a:xfrm>
            <a:off x="4717760" y="2096402"/>
            <a:ext cx="2794267" cy="402356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371">
              <a:defRPr sz="1800" b="0" i="0" u="none" strike="noStrike" kern="0" cap="none" spc="0" baseline="0">
                <a:solidFill>
                  <a:srgbClr val="000000"/>
                </a:solidFill>
                <a:uFillTx/>
              </a:defRPr>
            </a:pPr>
            <a:r>
              <a:rPr lang="en-GB" sz="1976" b="1" dirty="0">
                <a:solidFill>
                  <a:schemeClr val="bg1"/>
                </a:solidFill>
                <a:latin typeface="Helvetica" panose="020B0604020202020204" pitchFamily="34" charset="0"/>
                <a:cs typeface="Helvetica" panose="020B0604020202020204" pitchFamily="34" charset="0"/>
              </a:rPr>
              <a:t>National Neonatal Research Database (NNRD)</a:t>
            </a:r>
          </a:p>
          <a:p>
            <a:pPr algn="ctr" defTabSz="1219371">
              <a:defRPr sz="1800" b="0" i="0" u="none" strike="noStrike" kern="0" cap="none" spc="0" baseline="0">
                <a:solidFill>
                  <a:srgbClr val="000000"/>
                </a:solidFill>
                <a:uFillTx/>
              </a:defRPr>
            </a:pPr>
            <a:endParaRPr lang="en-GB" sz="1976" dirty="0">
              <a:solidFill>
                <a:schemeClr val="bg1"/>
              </a:solidFill>
              <a:latin typeface="Helvetica" panose="020B0604020202020204" pitchFamily="34" charset="0"/>
              <a:cs typeface="Helvetica" panose="020B0604020202020204" pitchFamily="34" charset="0"/>
            </a:endParaRPr>
          </a:p>
          <a:p>
            <a:pPr algn="ctr" defTabSz="1219371">
              <a:defRPr sz="1800" b="0" i="0" u="none" strike="noStrike" kern="0" cap="none" spc="0" baseline="0">
                <a:solidFill>
                  <a:srgbClr val="000000"/>
                </a:solidFill>
                <a:uFillTx/>
              </a:defRPr>
            </a:pPr>
            <a:r>
              <a:rPr lang="en-GB" sz="1482" dirty="0">
                <a:solidFill>
                  <a:schemeClr val="bg1"/>
                </a:solidFill>
                <a:latin typeface="Helvetica" panose="020B0604020202020204" pitchFamily="34" charset="0"/>
                <a:cs typeface="Helvetica" panose="020B0604020202020204" pitchFamily="34" charset="0"/>
              </a:rPr>
              <a:t>Cleaned, verified, secure data</a:t>
            </a:r>
          </a:p>
          <a:p>
            <a:pPr algn="ctr" defTabSz="1219371">
              <a:defRPr sz="1800" b="0" i="0" u="none" strike="noStrike" kern="0" cap="none" spc="0" baseline="0">
                <a:solidFill>
                  <a:srgbClr val="000000"/>
                </a:solidFill>
                <a:uFillTx/>
              </a:defRPr>
            </a:pPr>
            <a:endParaRPr lang="en-GB" sz="1482" dirty="0">
              <a:solidFill>
                <a:schemeClr val="bg1"/>
              </a:solidFill>
              <a:latin typeface="Helvetica" panose="020B0604020202020204" pitchFamily="34" charset="0"/>
              <a:cs typeface="Helvetica" panose="020B0604020202020204" pitchFamily="34" charset="0"/>
            </a:endParaRPr>
          </a:p>
          <a:p>
            <a:pPr algn="ctr" defTabSz="1219371">
              <a:defRPr sz="1800" b="0" i="0" u="none" strike="noStrike" kern="0" cap="none" spc="0" baseline="0">
                <a:solidFill>
                  <a:srgbClr val="000000"/>
                </a:solidFill>
                <a:uFillTx/>
              </a:defRPr>
            </a:pPr>
            <a:r>
              <a:rPr lang="en-GB" sz="1482" dirty="0">
                <a:solidFill>
                  <a:schemeClr val="bg1"/>
                </a:solidFill>
                <a:latin typeface="Helvetica" panose="020B0604020202020204" pitchFamily="34" charset="0"/>
                <a:cs typeface="Helvetica" panose="020B0604020202020204" pitchFamily="34" charset="0"/>
              </a:rPr>
              <a:t>Board representation </a:t>
            </a:r>
          </a:p>
          <a:p>
            <a:pPr algn="ctr" defTabSz="1219371">
              <a:defRPr sz="1800" b="0" i="0" u="none" strike="noStrike" kern="0" cap="none" spc="0" baseline="0">
                <a:solidFill>
                  <a:srgbClr val="000000"/>
                </a:solidFill>
                <a:uFillTx/>
              </a:defRPr>
            </a:pPr>
            <a:r>
              <a:rPr lang="en-GB" sz="1482" dirty="0">
                <a:solidFill>
                  <a:schemeClr val="bg1"/>
                </a:solidFill>
                <a:latin typeface="Helvetica" panose="020B0604020202020204" pitchFamily="34" charset="0"/>
                <a:cs typeface="Helvetica" panose="020B0604020202020204" pitchFamily="34" charset="0"/>
              </a:rPr>
              <a:t>including parents, neonatal staff, trainees, and academics</a:t>
            </a:r>
          </a:p>
          <a:p>
            <a:pPr algn="ctr" defTabSz="1219371">
              <a:defRPr sz="1800" b="0" i="0" u="none" strike="noStrike" kern="0" cap="none" spc="0" baseline="0">
                <a:solidFill>
                  <a:srgbClr val="000000"/>
                </a:solidFill>
                <a:uFillTx/>
              </a:defRPr>
            </a:pPr>
            <a:endParaRPr lang="en-GB" sz="1411" dirty="0">
              <a:solidFill>
                <a:schemeClr val="bg1"/>
              </a:solidFill>
              <a:latin typeface="Helvetica" panose="020B0604020202020204" pitchFamily="34" charset="0"/>
              <a:cs typeface="Helvetica" panose="020B0604020202020204" pitchFamily="34" charset="0"/>
            </a:endParaRPr>
          </a:p>
        </p:txBody>
      </p:sp>
      <p:sp>
        <p:nvSpPr>
          <p:cNvPr id="143" name="Arrow: Pentagon 142">
            <a:extLst>
              <a:ext uri="{FF2B5EF4-FFF2-40B4-BE49-F238E27FC236}">
                <a16:creationId xmlns:a16="http://schemas.microsoft.com/office/drawing/2014/main" id="{A8384985-6A86-43BC-9A2A-2E92DDC5A8EE}"/>
              </a:ext>
            </a:extLst>
          </p:cNvPr>
          <p:cNvSpPr/>
          <p:nvPr/>
        </p:nvSpPr>
        <p:spPr>
          <a:xfrm>
            <a:off x="3230573" y="3189063"/>
            <a:ext cx="1671238" cy="1624621"/>
          </a:xfrm>
          <a:prstGeom prst="homePlat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1" dirty="0">
              <a:solidFill>
                <a:schemeClr val="bg2">
                  <a:lumMod val="25000"/>
                </a:schemeClr>
              </a:solidFill>
              <a:latin typeface="Helvetica" panose="020B0604020202020204" pitchFamily="34" charset="0"/>
              <a:cs typeface="Helvetica" panose="020B0604020202020204" pitchFamily="34" charset="0"/>
            </a:endParaRPr>
          </a:p>
          <a:p>
            <a:pPr algn="ctr"/>
            <a:r>
              <a:rPr lang="en-GB" sz="1411" dirty="0">
                <a:solidFill>
                  <a:schemeClr val="bg2">
                    <a:lumMod val="25000"/>
                  </a:schemeClr>
                </a:solidFill>
                <a:latin typeface="Helvetica" panose="020B0604020202020204" pitchFamily="34" charset="0"/>
                <a:cs typeface="Helvetica" panose="020B0604020202020204" pitchFamily="34" charset="0"/>
              </a:rPr>
              <a:t>You enter routine electronic clinical data</a:t>
            </a:r>
          </a:p>
          <a:p>
            <a:pPr algn="ctr"/>
            <a:endParaRPr lang="en-GB" sz="1411" dirty="0">
              <a:solidFill>
                <a:schemeClr val="bg2">
                  <a:lumMod val="25000"/>
                </a:schemeClr>
              </a:solidFill>
              <a:latin typeface="Helvetica" panose="020B0604020202020204" pitchFamily="34" charset="0"/>
              <a:cs typeface="Helvetica" panose="020B0604020202020204" pitchFamily="34" charset="0"/>
            </a:endParaRPr>
          </a:p>
          <a:p>
            <a:pPr algn="ctr"/>
            <a:endParaRPr lang="en-GB" sz="1411" dirty="0">
              <a:solidFill>
                <a:schemeClr val="bg2">
                  <a:lumMod val="25000"/>
                </a:schemeClr>
              </a:solidFill>
              <a:latin typeface="Helvetica" panose="020B0604020202020204" pitchFamily="34" charset="0"/>
              <a:cs typeface="Helvetica" panose="020B0604020202020204" pitchFamily="34" charset="0"/>
            </a:endParaRPr>
          </a:p>
        </p:txBody>
      </p:sp>
      <p:sp>
        <p:nvSpPr>
          <p:cNvPr id="135" name="Oval 15">
            <a:extLst>
              <a:ext uri="{FF2B5EF4-FFF2-40B4-BE49-F238E27FC236}">
                <a16:creationId xmlns:a16="http://schemas.microsoft.com/office/drawing/2014/main" id="{2B508C97-EDF1-4329-BAC0-D02467232A6D}"/>
              </a:ext>
            </a:extLst>
          </p:cNvPr>
          <p:cNvSpPr/>
          <p:nvPr/>
        </p:nvSpPr>
        <p:spPr>
          <a:xfrm>
            <a:off x="4722415" y="812945"/>
            <a:ext cx="2794267" cy="11177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accent1">
              <a:lumMod val="75000"/>
            </a:schemeClr>
          </a:solidFill>
          <a:ln w="12701" cap="flat">
            <a:noFill/>
            <a:prstDash val="solid"/>
            <a:miter/>
          </a:ln>
        </p:spPr>
        <p:txBody>
          <a:bodyPr vert="horz" wrap="square" lIns="121920" tIns="60960" rIns="121920" bIns="60960" anchor="ctr" anchorCtr="1" compatLnSpc="1">
            <a:noAutofit/>
          </a:bodyPr>
          <a:lstStyle/>
          <a:p>
            <a:pPr algn="ctr" defTabSz="1219371">
              <a:defRPr sz="1800" b="0" i="0" u="none" strike="noStrike" kern="0" cap="none" spc="0" baseline="0">
                <a:solidFill>
                  <a:srgbClr val="000000"/>
                </a:solidFill>
                <a:uFillTx/>
              </a:defRPr>
            </a:pPr>
            <a:endParaRPr lang="en-GB" sz="1411" dirty="0">
              <a:solidFill>
                <a:srgbClr val="FFFFFF"/>
              </a:solidFill>
              <a:latin typeface="Helvetica" panose="020B0604020202020204" pitchFamily="34" charset="0"/>
              <a:cs typeface="Helvetica" panose="020B0604020202020204" pitchFamily="34" charset="0"/>
            </a:endParaRPr>
          </a:p>
        </p:txBody>
      </p:sp>
      <p:sp>
        <p:nvSpPr>
          <p:cNvPr id="138" name="Oval 15">
            <a:extLst>
              <a:ext uri="{FF2B5EF4-FFF2-40B4-BE49-F238E27FC236}">
                <a16:creationId xmlns:a16="http://schemas.microsoft.com/office/drawing/2014/main" id="{E6F92BA8-90CC-469D-B0E2-AB254BA8577E}"/>
              </a:ext>
            </a:extLst>
          </p:cNvPr>
          <p:cNvSpPr/>
          <p:nvPr/>
        </p:nvSpPr>
        <p:spPr>
          <a:xfrm>
            <a:off x="8951338" y="818685"/>
            <a:ext cx="2794267" cy="11177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494A2"/>
          </a:solidFill>
          <a:ln w="12701" cap="flat">
            <a:noFill/>
            <a:prstDash val="solid"/>
            <a:miter/>
          </a:ln>
        </p:spPr>
        <p:txBody>
          <a:bodyPr vert="horz" wrap="square" lIns="121920" tIns="60960" rIns="121920" bIns="60960" anchor="ctr" anchorCtr="1" compatLnSpc="1">
            <a:noAutofit/>
          </a:bodyPr>
          <a:lstStyle/>
          <a:p>
            <a:pPr algn="ctr" defTabSz="1219371">
              <a:defRPr sz="1800" b="0" i="0" u="none" strike="noStrike" kern="0" cap="none" spc="0" baseline="0">
                <a:solidFill>
                  <a:srgbClr val="000000"/>
                </a:solidFill>
                <a:uFillTx/>
              </a:defRPr>
            </a:pPr>
            <a:endParaRPr lang="en-GB" sz="1411" dirty="0">
              <a:solidFill>
                <a:srgbClr val="FFFFFF"/>
              </a:solidFill>
              <a:latin typeface="Helvetica" panose="020B0604020202020204" pitchFamily="34" charset="0"/>
              <a:cs typeface="Helvetica" panose="020B0604020202020204" pitchFamily="34" charset="0"/>
            </a:endParaRPr>
          </a:p>
        </p:txBody>
      </p:sp>
      <p:sp>
        <p:nvSpPr>
          <p:cNvPr id="62" name="Oval 15">
            <a:extLst>
              <a:ext uri="{FF2B5EF4-FFF2-40B4-BE49-F238E27FC236}">
                <a16:creationId xmlns:a16="http://schemas.microsoft.com/office/drawing/2014/main" id="{4A961BBD-C123-4FA4-B888-ED6353CFF1BD}"/>
              </a:ext>
            </a:extLst>
          </p:cNvPr>
          <p:cNvSpPr/>
          <p:nvPr/>
        </p:nvSpPr>
        <p:spPr>
          <a:xfrm>
            <a:off x="442730" y="812945"/>
            <a:ext cx="2794267" cy="11177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chemeClr val="accent1">
              <a:lumMod val="50000"/>
            </a:schemeClr>
          </a:solidFill>
          <a:ln w="12701" cap="flat">
            <a:noFill/>
            <a:prstDash val="solid"/>
            <a:miter/>
          </a:ln>
        </p:spPr>
        <p:txBody>
          <a:bodyPr vert="horz" wrap="square" lIns="121920" tIns="60960" rIns="121920" bIns="60960" anchor="ctr" anchorCtr="1" compatLnSpc="1">
            <a:noAutofit/>
          </a:bodyPr>
          <a:lstStyle/>
          <a:p>
            <a:pPr algn="ctr" defTabSz="1219371">
              <a:defRPr sz="1800" b="0" i="0" u="none" strike="noStrike" kern="0" cap="none" spc="0" baseline="0">
                <a:solidFill>
                  <a:srgbClr val="000000"/>
                </a:solidFill>
                <a:uFillTx/>
              </a:defRPr>
            </a:pPr>
            <a:endParaRPr lang="en-GB" sz="1411" dirty="0">
              <a:solidFill>
                <a:srgbClr val="FFFFFF"/>
              </a:solidFill>
              <a:latin typeface="Helvetica" panose="020B0604020202020204" pitchFamily="34" charset="0"/>
              <a:cs typeface="Helvetica" panose="020B0604020202020204" pitchFamily="34" charset="0"/>
            </a:endParaRPr>
          </a:p>
        </p:txBody>
      </p:sp>
      <p:sp>
        <p:nvSpPr>
          <p:cNvPr id="88" name="TextBox 25">
            <a:extLst>
              <a:ext uri="{FF2B5EF4-FFF2-40B4-BE49-F238E27FC236}">
                <a16:creationId xmlns:a16="http://schemas.microsoft.com/office/drawing/2014/main" id="{80497897-973B-4AEE-8F61-BAC7CE659167}"/>
              </a:ext>
            </a:extLst>
          </p:cNvPr>
          <p:cNvSpPr txBox="1"/>
          <p:nvPr/>
        </p:nvSpPr>
        <p:spPr>
          <a:xfrm>
            <a:off x="1795921" y="6510374"/>
            <a:ext cx="10923193" cy="296876"/>
          </a:xfrm>
          <a:prstGeom prst="rect">
            <a:avLst/>
          </a:prstGeom>
          <a:noFill/>
          <a:ln cap="flat">
            <a:noFill/>
          </a:ln>
        </p:spPr>
        <p:txBody>
          <a:bodyPr vert="horz" wrap="square" lIns="121920" tIns="60960" rIns="121920" bIns="60960" anchor="t" anchorCtr="0" compatLnSpc="1">
            <a:spAutoFit/>
          </a:bodyPr>
          <a:lstStyle/>
          <a:p>
            <a:r>
              <a:rPr lang="en-GB" sz="1129" dirty="0">
                <a:latin typeface="Helvetica" panose="020B0604020202020204" pitchFamily="34" charset="0"/>
                <a:cs typeface="Helvetica" panose="020B0604020202020204" pitchFamily="34" charset="0"/>
              </a:rPr>
              <a:t>Neonatal Medicine Research Group Lead: Professor Neena Modi	 	  			 Email: ndau@imperial.ac.uk</a:t>
            </a:r>
          </a:p>
        </p:txBody>
      </p:sp>
      <p:pic>
        <p:nvPicPr>
          <p:cNvPr id="14" name="Graphic 13" descr="Doctor">
            <a:extLst>
              <a:ext uri="{FF2B5EF4-FFF2-40B4-BE49-F238E27FC236}">
                <a16:creationId xmlns:a16="http://schemas.microsoft.com/office/drawing/2014/main" id="{44B09FE2-F869-4C61-A543-F921BA4E4E0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17618" y="1051271"/>
            <a:ext cx="729524" cy="729524"/>
          </a:xfrm>
          <a:prstGeom prst="rect">
            <a:avLst/>
          </a:prstGeom>
        </p:spPr>
      </p:pic>
      <p:pic>
        <p:nvPicPr>
          <p:cNvPr id="16" name="Graphic 15" descr="Bar chart">
            <a:extLst>
              <a:ext uri="{FF2B5EF4-FFF2-40B4-BE49-F238E27FC236}">
                <a16:creationId xmlns:a16="http://schemas.microsoft.com/office/drawing/2014/main" id="{60A743F9-FDBB-4964-877F-5B9EA51065A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42690" y="1109486"/>
            <a:ext cx="613093" cy="613093"/>
          </a:xfrm>
          <a:prstGeom prst="rect">
            <a:avLst/>
          </a:prstGeom>
        </p:spPr>
      </p:pic>
      <p:pic>
        <p:nvPicPr>
          <p:cNvPr id="19" name="Graphic 18" descr="Baby">
            <a:extLst>
              <a:ext uri="{FF2B5EF4-FFF2-40B4-BE49-F238E27FC236}">
                <a16:creationId xmlns:a16="http://schemas.microsoft.com/office/drawing/2014/main" id="{D27498D1-4C36-4956-9297-E5CF671481B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29853" y="1000182"/>
            <a:ext cx="813778" cy="813778"/>
          </a:xfrm>
          <a:prstGeom prst="rect">
            <a:avLst/>
          </a:prstGeom>
        </p:spPr>
      </p:pic>
      <p:pic>
        <p:nvPicPr>
          <p:cNvPr id="99" name="Graphic 98" descr="Gantt Chart">
            <a:extLst>
              <a:ext uri="{FF2B5EF4-FFF2-40B4-BE49-F238E27FC236}">
                <a16:creationId xmlns:a16="http://schemas.microsoft.com/office/drawing/2014/main" id="{5A409C88-8E8F-494D-A978-F25BCD50DE4A}"/>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44088" y="4025629"/>
            <a:ext cx="558853" cy="554872"/>
          </a:xfrm>
          <a:prstGeom prst="rect">
            <a:avLst/>
          </a:prstGeom>
          <a:effectLst/>
        </p:spPr>
      </p:pic>
      <p:pic>
        <p:nvPicPr>
          <p:cNvPr id="101" name="Graphic 100" descr="Gauge">
            <a:extLst>
              <a:ext uri="{FF2B5EF4-FFF2-40B4-BE49-F238E27FC236}">
                <a16:creationId xmlns:a16="http://schemas.microsoft.com/office/drawing/2014/main" id="{6C1B45F0-0F2B-447F-BF3E-2EC626AC03F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44088" y="4880933"/>
            <a:ext cx="558853" cy="607201"/>
          </a:xfrm>
          <a:prstGeom prst="rect">
            <a:avLst/>
          </a:prstGeom>
          <a:effectLst/>
        </p:spPr>
      </p:pic>
      <p:sp>
        <p:nvSpPr>
          <p:cNvPr id="39" name="Rectangle 38">
            <a:extLst>
              <a:ext uri="{FF2B5EF4-FFF2-40B4-BE49-F238E27FC236}">
                <a16:creationId xmlns:a16="http://schemas.microsoft.com/office/drawing/2014/main" id="{D373AF0D-9EB0-456F-B3AC-7BA1C3DC756A}"/>
              </a:ext>
            </a:extLst>
          </p:cNvPr>
          <p:cNvSpPr/>
          <p:nvPr/>
        </p:nvSpPr>
        <p:spPr>
          <a:xfrm>
            <a:off x="3259727" y="2144058"/>
            <a:ext cx="1930494" cy="1626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371">
              <a:defRPr sz="1800" b="0" i="0" u="none" strike="noStrike" kern="0" cap="none" spc="0" baseline="0">
                <a:solidFill>
                  <a:srgbClr val="000000"/>
                </a:solidFill>
                <a:uFillTx/>
              </a:defRPr>
            </a:pPr>
            <a:endParaRPr lang="en-GB" sz="1411" dirty="0">
              <a:solidFill>
                <a:schemeClr val="bg1"/>
              </a:solidFill>
              <a:latin typeface="Helvetica" panose="020B0604020202020204" pitchFamily="34" charset="0"/>
              <a:cs typeface="Helvetica" panose="020B0604020202020204" pitchFamily="34" charset="0"/>
            </a:endParaRPr>
          </a:p>
        </p:txBody>
      </p:sp>
      <p:sp>
        <p:nvSpPr>
          <p:cNvPr id="50" name="Rectangle 49">
            <a:extLst>
              <a:ext uri="{FF2B5EF4-FFF2-40B4-BE49-F238E27FC236}">
                <a16:creationId xmlns:a16="http://schemas.microsoft.com/office/drawing/2014/main" id="{DED5D5D7-7951-4793-B72D-38AC260F8BB0}"/>
              </a:ext>
            </a:extLst>
          </p:cNvPr>
          <p:cNvSpPr/>
          <p:nvPr/>
        </p:nvSpPr>
        <p:spPr>
          <a:xfrm>
            <a:off x="9747748" y="2096403"/>
            <a:ext cx="1997856" cy="3917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371">
              <a:spcAft>
                <a:spcPts val="423"/>
              </a:spcAft>
              <a:defRPr sz="1800" b="0" i="0" u="none" strike="noStrike" kern="0" cap="none" spc="0" baseline="0">
                <a:solidFill>
                  <a:srgbClr val="000000"/>
                </a:solidFill>
                <a:uFillTx/>
              </a:defRPr>
            </a:pPr>
            <a:r>
              <a:rPr lang="en-GB" sz="1976" b="1" dirty="0">
                <a:solidFill>
                  <a:srgbClr val="FFFFFF"/>
                </a:solidFill>
                <a:latin typeface="Helvetica" panose="020B0604020202020204" pitchFamily="34" charset="0"/>
                <a:cs typeface="Helvetica" panose="020B0604020202020204" pitchFamily="34" charset="0"/>
              </a:rPr>
              <a:t>Neonatal research</a:t>
            </a:r>
          </a:p>
          <a:p>
            <a:pPr algn="ctr" defTabSz="1219371">
              <a:spcAft>
                <a:spcPts val="423"/>
              </a:spcAft>
              <a:defRPr sz="1800" b="0" i="0" u="none" strike="noStrike" kern="0" cap="none" spc="0" baseline="0">
                <a:solidFill>
                  <a:srgbClr val="000000"/>
                </a:solidFill>
                <a:uFillTx/>
              </a:defRPr>
            </a:pPr>
            <a:endParaRPr lang="en-GB" sz="1976" b="1" dirty="0">
              <a:solidFill>
                <a:srgbClr val="FFFFFF"/>
              </a:solidFill>
              <a:latin typeface="Helvetica" panose="020B0604020202020204" pitchFamily="34" charset="0"/>
              <a:cs typeface="Helvetica" panose="020B0604020202020204" pitchFamily="34" charset="0"/>
            </a:endParaRPr>
          </a:p>
          <a:p>
            <a:pPr algn="ctr" defTabSz="1219371">
              <a:spcAft>
                <a:spcPts val="423"/>
              </a:spcAft>
              <a:defRPr sz="1800" b="0" i="0" u="none" strike="noStrike" kern="0" cap="none" spc="0" baseline="0">
                <a:solidFill>
                  <a:srgbClr val="000000"/>
                </a:solidFill>
                <a:uFillTx/>
              </a:defRPr>
            </a:pPr>
            <a:r>
              <a:rPr lang="en-GB" sz="1976" b="1" dirty="0">
                <a:solidFill>
                  <a:srgbClr val="FFFFFF"/>
                </a:solidFill>
                <a:latin typeface="Helvetica" panose="020B0604020202020204" pitchFamily="34" charset="0"/>
                <a:cs typeface="Helvetica" panose="020B0604020202020204" pitchFamily="34" charset="0"/>
              </a:rPr>
              <a:t>Audit</a:t>
            </a:r>
          </a:p>
          <a:p>
            <a:pPr algn="ctr" defTabSz="1219371">
              <a:spcAft>
                <a:spcPts val="423"/>
              </a:spcAft>
              <a:defRPr sz="1800" b="0" i="0" u="none" strike="noStrike" kern="0" cap="none" spc="0" baseline="0">
                <a:solidFill>
                  <a:srgbClr val="000000"/>
                </a:solidFill>
                <a:uFillTx/>
              </a:defRPr>
            </a:pPr>
            <a:endParaRPr lang="en-GB" sz="1976" b="1" dirty="0">
              <a:solidFill>
                <a:srgbClr val="FFFFFF"/>
              </a:solidFill>
              <a:latin typeface="Helvetica" panose="020B0604020202020204" pitchFamily="34" charset="0"/>
              <a:cs typeface="Helvetica" panose="020B0604020202020204" pitchFamily="34" charset="0"/>
            </a:endParaRPr>
          </a:p>
          <a:p>
            <a:pPr algn="ctr" defTabSz="1219371">
              <a:spcAft>
                <a:spcPts val="423"/>
              </a:spcAft>
              <a:defRPr sz="1800" b="0" i="0" u="none" strike="noStrike" kern="0" cap="none" spc="0" baseline="0">
                <a:solidFill>
                  <a:srgbClr val="000000"/>
                </a:solidFill>
                <a:uFillTx/>
              </a:defRPr>
            </a:pPr>
            <a:r>
              <a:rPr lang="en-GB" sz="1976" b="1" dirty="0">
                <a:solidFill>
                  <a:srgbClr val="FFFFFF"/>
                </a:solidFill>
                <a:latin typeface="Helvetica" panose="020B0604020202020204" pitchFamily="34" charset="0"/>
                <a:cs typeface="Helvetica" panose="020B0604020202020204" pitchFamily="34" charset="0"/>
              </a:rPr>
              <a:t>Benchmarking</a:t>
            </a:r>
          </a:p>
          <a:p>
            <a:pPr algn="ctr" defTabSz="1219371">
              <a:spcAft>
                <a:spcPts val="423"/>
              </a:spcAft>
              <a:defRPr sz="1800" b="0" i="0" u="none" strike="noStrike" kern="0" cap="none" spc="0" baseline="0">
                <a:solidFill>
                  <a:srgbClr val="000000"/>
                </a:solidFill>
                <a:uFillTx/>
              </a:defRPr>
            </a:pPr>
            <a:endParaRPr lang="en-GB" sz="1976" b="1" dirty="0">
              <a:solidFill>
                <a:srgbClr val="FFFFFF"/>
              </a:solidFill>
              <a:latin typeface="Helvetica" panose="020B0604020202020204" pitchFamily="34" charset="0"/>
              <a:cs typeface="Helvetica" panose="020B0604020202020204" pitchFamily="34" charset="0"/>
            </a:endParaRPr>
          </a:p>
          <a:p>
            <a:pPr algn="ctr" defTabSz="1219371">
              <a:spcAft>
                <a:spcPts val="423"/>
              </a:spcAft>
              <a:defRPr sz="1800" b="0" i="0" u="none" strike="noStrike" kern="0" cap="none" spc="0" baseline="0">
                <a:solidFill>
                  <a:srgbClr val="000000"/>
                </a:solidFill>
                <a:uFillTx/>
              </a:defRPr>
            </a:pPr>
            <a:r>
              <a:rPr lang="en-GB" sz="1976" b="1" dirty="0">
                <a:solidFill>
                  <a:srgbClr val="FFFFFF"/>
                </a:solidFill>
                <a:latin typeface="Helvetica" panose="020B0604020202020204" pitchFamily="34" charset="0"/>
                <a:cs typeface="Helvetica" panose="020B0604020202020204" pitchFamily="34" charset="0"/>
              </a:rPr>
              <a:t>Quality improvement</a:t>
            </a:r>
          </a:p>
          <a:p>
            <a:pPr algn="ctr">
              <a:spcAft>
                <a:spcPts val="423"/>
              </a:spcAft>
            </a:pPr>
            <a:endParaRPr lang="en-GB" sz="1552" dirty="0">
              <a:latin typeface="Helvetica" panose="020B0604020202020204" pitchFamily="34" charset="0"/>
              <a:cs typeface="Helvetica" panose="020B0604020202020204" pitchFamily="34" charset="0"/>
            </a:endParaRPr>
          </a:p>
        </p:txBody>
      </p:sp>
      <p:sp>
        <p:nvSpPr>
          <p:cNvPr id="82" name="TextBox 26">
            <a:extLst>
              <a:ext uri="{FF2B5EF4-FFF2-40B4-BE49-F238E27FC236}">
                <a16:creationId xmlns:a16="http://schemas.microsoft.com/office/drawing/2014/main" id="{3C51AE03-E63A-4401-8F88-63D1ABF11693}"/>
              </a:ext>
            </a:extLst>
          </p:cNvPr>
          <p:cNvSpPr txBox="1"/>
          <p:nvPr/>
        </p:nvSpPr>
        <p:spPr>
          <a:xfrm>
            <a:off x="4775997" y="5487157"/>
            <a:ext cx="2689376" cy="579198"/>
          </a:xfrm>
          <a:prstGeom prst="rect">
            <a:avLst/>
          </a:prstGeom>
          <a:noFill/>
          <a:ln cap="flat">
            <a:noFill/>
          </a:ln>
        </p:spPr>
        <p:txBody>
          <a:bodyPr vert="horz" wrap="square" lIns="121920" tIns="60960" rIns="121920" bIns="60960" anchor="t" anchorCtr="0" compatLnSpc="1">
            <a:spAutoFit/>
          </a:bodyPr>
          <a:lstStyle/>
          <a:p>
            <a:pPr defTabSz="1219371">
              <a:defRPr sz="1800" b="0" i="0" u="none" strike="noStrike" kern="0" cap="none" spc="0" baseline="0">
                <a:solidFill>
                  <a:srgbClr val="000000"/>
                </a:solidFill>
                <a:uFillTx/>
              </a:defRPr>
            </a:pPr>
            <a:r>
              <a:rPr lang="en-GB" sz="988" dirty="0">
                <a:solidFill>
                  <a:schemeClr val="bg1"/>
                </a:solidFill>
                <a:latin typeface="Helvetica" panose="020B0604020202020204" pitchFamily="34" charset="0"/>
                <a:cs typeface="Helvetica" panose="020B0604020202020204" pitchFamily="34" charset="0"/>
              </a:rPr>
              <a:t>Find out more at:</a:t>
            </a:r>
          </a:p>
          <a:p>
            <a:pPr algn="ctr" defTabSz="1219371">
              <a:defRPr sz="1800" b="0" i="0" u="none" strike="noStrike" kern="0" cap="none" spc="0" baseline="0">
                <a:solidFill>
                  <a:srgbClr val="000000"/>
                </a:solidFill>
                <a:uFillTx/>
              </a:defRPr>
            </a:pPr>
            <a:r>
              <a:rPr lang="en-GB" sz="988" b="1" dirty="0">
                <a:solidFill>
                  <a:schemeClr val="bg1"/>
                </a:solidFill>
                <a:latin typeface="Helvetica" panose="020B0604020202020204" pitchFamily="34" charset="0"/>
                <a:cs typeface="Helvetica" panose="020B0604020202020204" pitchFamily="34" charset="0"/>
              </a:rPr>
              <a:t>www.imperial.ac.uk/neonatal-data-analysis-unit</a:t>
            </a:r>
          </a:p>
        </p:txBody>
      </p:sp>
      <p:sp>
        <p:nvSpPr>
          <p:cNvPr id="52" name="Rectangle: Rounded Corners 51">
            <a:extLst>
              <a:ext uri="{FF2B5EF4-FFF2-40B4-BE49-F238E27FC236}">
                <a16:creationId xmlns:a16="http://schemas.microsoft.com/office/drawing/2014/main" id="{D55F659A-6F96-4CE1-ADC9-B5EB9990316A}"/>
              </a:ext>
            </a:extLst>
          </p:cNvPr>
          <p:cNvSpPr/>
          <p:nvPr/>
        </p:nvSpPr>
        <p:spPr>
          <a:xfrm>
            <a:off x="442730" y="2096402"/>
            <a:ext cx="2794267" cy="400681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3" b="1" dirty="0">
              <a:solidFill>
                <a:schemeClr val="bg1"/>
              </a:solidFill>
              <a:latin typeface="Helvetica" panose="020B0604020202020204" pitchFamily="34" charset="0"/>
              <a:cs typeface="Helvetica" panose="020B0604020202020204" pitchFamily="34" charset="0"/>
            </a:endParaRPr>
          </a:p>
          <a:p>
            <a:pPr algn="ctr"/>
            <a:r>
              <a:rPr lang="en-GB" sz="1976" b="1" dirty="0">
                <a:solidFill>
                  <a:schemeClr val="bg1"/>
                </a:solidFill>
                <a:latin typeface="Helvetica" panose="020B0604020202020204" pitchFamily="34" charset="0"/>
                <a:cs typeface="Helvetica" panose="020B0604020202020204" pitchFamily="34" charset="0"/>
              </a:rPr>
              <a:t>UK Neonatal Collaborative</a:t>
            </a:r>
          </a:p>
          <a:p>
            <a:pPr algn="ctr"/>
            <a:r>
              <a:rPr lang="en-GB" sz="1482" dirty="0">
                <a:solidFill>
                  <a:schemeClr val="bg1"/>
                </a:solidFill>
                <a:latin typeface="Helvetica" panose="020B0604020202020204" pitchFamily="34" charset="0"/>
                <a:cs typeface="Helvetica" panose="020B0604020202020204" pitchFamily="34" charset="0"/>
              </a:rPr>
              <a:t>all neonatal units in England, Wales, and Scotland</a:t>
            </a:r>
          </a:p>
          <a:p>
            <a:pPr algn="ctr"/>
            <a:endParaRPr lang="en-GB" sz="1411" dirty="0">
              <a:solidFill>
                <a:schemeClr val="bg1"/>
              </a:solidFill>
              <a:latin typeface="Helvetica" panose="020B0604020202020204" pitchFamily="34" charset="0"/>
              <a:cs typeface="Helvetica" panose="020B0604020202020204" pitchFamily="34" charset="0"/>
            </a:endParaRPr>
          </a:p>
          <a:p>
            <a:pPr algn="ctr"/>
            <a:endParaRPr lang="en-GB" sz="1411" dirty="0">
              <a:solidFill>
                <a:schemeClr val="bg1"/>
              </a:solidFill>
              <a:latin typeface="Helvetica" panose="020B0604020202020204" pitchFamily="34" charset="0"/>
              <a:cs typeface="Helvetica" panose="020B0604020202020204" pitchFamily="34" charset="0"/>
            </a:endParaRPr>
          </a:p>
          <a:p>
            <a:pPr algn="ctr"/>
            <a:endParaRPr lang="en-GB" sz="1411" dirty="0">
              <a:solidFill>
                <a:schemeClr val="bg1"/>
              </a:solidFill>
              <a:latin typeface="Helvetica" panose="020B0604020202020204" pitchFamily="34" charset="0"/>
              <a:cs typeface="Helvetica" panose="020B0604020202020204" pitchFamily="34" charset="0"/>
            </a:endParaRPr>
          </a:p>
          <a:p>
            <a:pPr algn="ctr"/>
            <a:endParaRPr lang="en-GB" sz="1411" dirty="0">
              <a:solidFill>
                <a:schemeClr val="bg1"/>
              </a:solidFill>
              <a:latin typeface="Helvetica" panose="020B0604020202020204" pitchFamily="34" charset="0"/>
              <a:cs typeface="Helvetica" panose="020B0604020202020204" pitchFamily="34" charset="0"/>
            </a:endParaRPr>
          </a:p>
          <a:p>
            <a:pPr algn="ctr"/>
            <a:endParaRPr lang="en-GB" sz="1411" dirty="0">
              <a:solidFill>
                <a:schemeClr val="bg1"/>
              </a:solidFill>
              <a:latin typeface="Helvetica" panose="020B0604020202020204" pitchFamily="34" charset="0"/>
              <a:cs typeface="Helvetica" panose="020B0604020202020204" pitchFamily="34" charset="0"/>
            </a:endParaRPr>
          </a:p>
          <a:p>
            <a:pPr algn="ctr"/>
            <a:endParaRPr lang="en-GB" sz="1411" dirty="0">
              <a:solidFill>
                <a:schemeClr val="bg1"/>
              </a:solidFill>
              <a:latin typeface="Helvetica" panose="020B0604020202020204" pitchFamily="34" charset="0"/>
              <a:cs typeface="Helvetica" panose="020B0604020202020204" pitchFamily="34" charset="0"/>
            </a:endParaRPr>
          </a:p>
          <a:p>
            <a:pPr algn="ctr"/>
            <a:endParaRPr lang="en-GB" sz="1411" dirty="0">
              <a:solidFill>
                <a:schemeClr val="bg1"/>
              </a:solidFill>
              <a:latin typeface="Helvetica" panose="020B0604020202020204" pitchFamily="34" charset="0"/>
              <a:cs typeface="Helvetica" panose="020B0604020202020204" pitchFamily="34" charset="0"/>
            </a:endParaRPr>
          </a:p>
          <a:p>
            <a:pPr algn="ctr"/>
            <a:endParaRPr lang="en-GB" sz="1411" dirty="0">
              <a:solidFill>
                <a:schemeClr val="bg1"/>
              </a:solidFill>
              <a:latin typeface="Helvetica" panose="020B0604020202020204" pitchFamily="34" charset="0"/>
              <a:cs typeface="Helvetica" panose="020B0604020202020204" pitchFamily="34" charset="0"/>
            </a:endParaRPr>
          </a:p>
          <a:p>
            <a:pPr algn="ctr"/>
            <a:endParaRPr lang="en-GB" sz="1411" dirty="0">
              <a:solidFill>
                <a:schemeClr val="bg1"/>
              </a:solidFill>
              <a:latin typeface="Helvetica" panose="020B0604020202020204" pitchFamily="34" charset="0"/>
              <a:cs typeface="Helvetica" panose="020B0604020202020204" pitchFamily="34" charset="0"/>
            </a:endParaRPr>
          </a:p>
          <a:p>
            <a:pPr algn="ctr"/>
            <a:endParaRPr lang="en-GB" sz="1411" dirty="0">
              <a:solidFill>
                <a:schemeClr val="bg1"/>
              </a:solidFill>
              <a:latin typeface="Helvetica" panose="020B0604020202020204" pitchFamily="34" charset="0"/>
              <a:cs typeface="Helvetica" panose="020B0604020202020204" pitchFamily="34" charset="0"/>
            </a:endParaRPr>
          </a:p>
          <a:p>
            <a:pPr algn="ctr"/>
            <a:endParaRPr lang="en-GB" sz="1411" dirty="0">
              <a:solidFill>
                <a:schemeClr val="bg1"/>
              </a:solidFill>
              <a:latin typeface="Helvetica" panose="020B0604020202020204" pitchFamily="34" charset="0"/>
              <a:cs typeface="Helvetica" panose="020B0604020202020204" pitchFamily="34" charset="0"/>
            </a:endParaRPr>
          </a:p>
        </p:txBody>
      </p:sp>
      <p:sp>
        <p:nvSpPr>
          <p:cNvPr id="54" name="Rectangle 53">
            <a:extLst>
              <a:ext uri="{FF2B5EF4-FFF2-40B4-BE49-F238E27FC236}">
                <a16:creationId xmlns:a16="http://schemas.microsoft.com/office/drawing/2014/main" id="{50FEE355-D9FB-44F5-B53E-E512C0E7608A}"/>
              </a:ext>
            </a:extLst>
          </p:cNvPr>
          <p:cNvSpPr/>
          <p:nvPr/>
        </p:nvSpPr>
        <p:spPr>
          <a:xfrm>
            <a:off x="506147" y="796369"/>
            <a:ext cx="2077334" cy="1117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371">
              <a:defRPr sz="1800" b="0" i="0" u="none" strike="noStrike" kern="0" cap="none" spc="0" baseline="0">
                <a:solidFill>
                  <a:srgbClr val="000000"/>
                </a:solidFill>
                <a:uFillTx/>
              </a:defRPr>
            </a:pPr>
            <a:r>
              <a:rPr lang="en-GB" sz="1693" b="1" dirty="0">
                <a:solidFill>
                  <a:srgbClr val="FFFFFF"/>
                </a:solidFill>
                <a:latin typeface="Helvetica" panose="020B0604020202020204" pitchFamily="34" charset="0"/>
                <a:cs typeface="Helvetica" panose="020B0604020202020204" pitchFamily="34" charset="0"/>
              </a:rPr>
              <a:t>You: </a:t>
            </a:r>
          </a:p>
          <a:p>
            <a:pPr algn="ctr" defTabSz="1219371">
              <a:defRPr sz="1800" b="0" i="0" u="none" strike="noStrike" kern="0" cap="none" spc="0" baseline="0">
                <a:solidFill>
                  <a:srgbClr val="000000"/>
                </a:solidFill>
                <a:uFillTx/>
              </a:defRPr>
            </a:pPr>
            <a:r>
              <a:rPr lang="en-GB" sz="1693" dirty="0">
                <a:solidFill>
                  <a:srgbClr val="FFFFFF"/>
                </a:solidFill>
                <a:latin typeface="Helvetica" panose="020B0604020202020204" pitchFamily="34" charset="0"/>
                <a:cs typeface="Helvetica" panose="020B0604020202020204" pitchFamily="34" charset="0"/>
              </a:rPr>
              <a:t>The UK Neonatal Collaborative</a:t>
            </a:r>
          </a:p>
        </p:txBody>
      </p:sp>
      <p:sp>
        <p:nvSpPr>
          <p:cNvPr id="137" name="Rectangle 136">
            <a:extLst>
              <a:ext uri="{FF2B5EF4-FFF2-40B4-BE49-F238E27FC236}">
                <a16:creationId xmlns:a16="http://schemas.microsoft.com/office/drawing/2014/main" id="{EC6B4931-B12D-4F7D-B94B-F13C95EA0BAF}"/>
              </a:ext>
            </a:extLst>
          </p:cNvPr>
          <p:cNvSpPr/>
          <p:nvPr/>
        </p:nvSpPr>
        <p:spPr>
          <a:xfrm>
            <a:off x="4891238" y="851908"/>
            <a:ext cx="2011816" cy="1069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9044" tIns="64522" rIns="129044" bIns="64522" rtlCol="0" anchor="ctr"/>
          <a:lstStyle/>
          <a:p>
            <a:pPr algn="ctr" defTabSz="1219371">
              <a:defRPr sz="1800" b="0" i="0" u="none" strike="noStrike" kern="0" cap="none" spc="0" baseline="0">
                <a:solidFill>
                  <a:srgbClr val="000000"/>
                </a:solidFill>
                <a:uFillTx/>
              </a:defRPr>
            </a:pPr>
            <a:r>
              <a:rPr lang="en-GB" sz="1693" b="1" dirty="0">
                <a:solidFill>
                  <a:srgbClr val="FFFFFF"/>
                </a:solidFill>
                <a:latin typeface="Helvetica"/>
                <a:cs typeface="Helvetica"/>
              </a:rPr>
              <a:t>Shared data</a:t>
            </a:r>
            <a:r>
              <a:rPr lang="en-GB" sz="1693" dirty="0">
                <a:solidFill>
                  <a:srgbClr val="FFFFFF"/>
                </a:solidFill>
                <a:latin typeface="Helvetica"/>
                <a:cs typeface="Helvetica"/>
              </a:rPr>
              <a:t>: </a:t>
            </a:r>
            <a:br>
              <a:rPr lang="en-GB" sz="1693" dirty="0">
                <a:latin typeface="Helvetica" panose="020B0604020202020204" pitchFamily="34" charset="0"/>
                <a:cs typeface="Helvetica" panose="020B0604020202020204" pitchFamily="34" charset="0"/>
              </a:rPr>
            </a:br>
            <a:r>
              <a:rPr lang="en-GB" sz="1693" b="1" dirty="0">
                <a:solidFill>
                  <a:srgbClr val="FFFFFF"/>
                </a:solidFill>
                <a:latin typeface="Helvetica"/>
                <a:cs typeface="Helvetica"/>
              </a:rPr>
              <a:t>NNRD</a:t>
            </a:r>
          </a:p>
        </p:txBody>
      </p:sp>
      <p:sp>
        <p:nvSpPr>
          <p:cNvPr id="140" name="Rectangle 139">
            <a:extLst>
              <a:ext uri="{FF2B5EF4-FFF2-40B4-BE49-F238E27FC236}">
                <a16:creationId xmlns:a16="http://schemas.microsoft.com/office/drawing/2014/main" id="{D6A3556F-128F-4503-8197-14BB5729ECA6}"/>
              </a:ext>
            </a:extLst>
          </p:cNvPr>
          <p:cNvSpPr/>
          <p:nvPr/>
        </p:nvSpPr>
        <p:spPr>
          <a:xfrm>
            <a:off x="9075242" y="893889"/>
            <a:ext cx="2110414" cy="994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9044" tIns="64522" rIns="129044" bIns="64522" rtlCol="0" anchor="ctr"/>
          <a:lstStyle/>
          <a:p>
            <a:pPr algn="ctr" defTabSz="1219371">
              <a:defRPr sz="1800" b="0" i="0" u="none" strike="noStrike" kern="0" cap="none" spc="0" baseline="0">
                <a:solidFill>
                  <a:srgbClr val="000000"/>
                </a:solidFill>
                <a:uFillTx/>
              </a:defRPr>
            </a:pPr>
            <a:r>
              <a:rPr lang="en-GB" sz="1693" dirty="0">
                <a:solidFill>
                  <a:srgbClr val="FFFFFF"/>
                </a:solidFill>
                <a:latin typeface="Helvetica"/>
                <a:cs typeface="Helvetica"/>
              </a:rPr>
              <a:t>Helping improve </a:t>
            </a:r>
            <a:r>
              <a:rPr lang="en-GB" sz="1693" b="1" dirty="0">
                <a:solidFill>
                  <a:srgbClr val="FFFFFF"/>
                </a:solidFill>
                <a:latin typeface="Helvetica"/>
                <a:cs typeface="Helvetica"/>
              </a:rPr>
              <a:t>neonatal outcomes</a:t>
            </a:r>
          </a:p>
        </p:txBody>
      </p:sp>
      <p:pic>
        <p:nvPicPr>
          <p:cNvPr id="104" name="Graphic 103" descr="Research">
            <a:extLst>
              <a:ext uri="{FF2B5EF4-FFF2-40B4-BE49-F238E27FC236}">
                <a16:creationId xmlns:a16="http://schemas.microsoft.com/office/drawing/2014/main" id="{D3E5F59F-B315-4294-A2FD-CA4C30A6752E}"/>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144088" y="2506854"/>
            <a:ext cx="558853" cy="558853"/>
          </a:xfrm>
          <a:prstGeom prst="rect">
            <a:avLst/>
          </a:prstGeom>
        </p:spPr>
      </p:pic>
      <p:grpSp>
        <p:nvGrpSpPr>
          <p:cNvPr id="2" name="Group 1">
            <a:extLst>
              <a:ext uri="{FF2B5EF4-FFF2-40B4-BE49-F238E27FC236}">
                <a16:creationId xmlns:a16="http://schemas.microsoft.com/office/drawing/2014/main" id="{F0F3E218-A597-4BE7-AE97-97EB9BC4AEC8}"/>
              </a:ext>
            </a:extLst>
          </p:cNvPr>
          <p:cNvGrpSpPr/>
          <p:nvPr/>
        </p:nvGrpSpPr>
        <p:grpSpPr>
          <a:xfrm>
            <a:off x="571857" y="3889497"/>
            <a:ext cx="2433833" cy="2124546"/>
            <a:chOff x="405213" y="2755974"/>
            <a:chExt cx="1724599" cy="1505440"/>
          </a:xfrm>
        </p:grpSpPr>
        <p:grpSp>
          <p:nvGrpSpPr>
            <p:cNvPr id="42" name="Group 41">
              <a:extLst>
                <a:ext uri="{FF2B5EF4-FFF2-40B4-BE49-F238E27FC236}">
                  <a16:creationId xmlns:a16="http://schemas.microsoft.com/office/drawing/2014/main" id="{87E5293E-3FAC-4C6A-9AED-1C475D1DC4F5}"/>
                </a:ext>
              </a:extLst>
            </p:cNvPr>
            <p:cNvGrpSpPr/>
            <p:nvPr/>
          </p:nvGrpSpPr>
          <p:grpSpPr>
            <a:xfrm>
              <a:off x="839021" y="2755974"/>
              <a:ext cx="1290791" cy="1505440"/>
              <a:chOff x="846913" y="2058967"/>
              <a:chExt cx="2348657" cy="2851122"/>
            </a:xfrm>
          </p:grpSpPr>
          <p:pic>
            <p:nvPicPr>
              <p:cNvPr id="22" name="Picture 21" descr="A close up of a map&#10;&#10;Description automatically generated">
                <a:extLst>
                  <a:ext uri="{FF2B5EF4-FFF2-40B4-BE49-F238E27FC236}">
                    <a16:creationId xmlns:a16="http://schemas.microsoft.com/office/drawing/2014/main" id="{72F2B904-5A57-4DF6-855D-8182EF853CE1}"/>
                  </a:ext>
                </a:extLst>
              </p:cNvPr>
              <p:cNvPicPr>
                <a:picLocks noChangeAspect="1"/>
              </p:cNvPicPr>
              <p:nvPr/>
            </p:nvPicPr>
            <p:blipFill rotWithShape="1">
              <a:blip r:embed="rId15" cstate="hqprint">
                <a:clrChange>
                  <a:clrFrom>
                    <a:srgbClr val="C6ECFF"/>
                  </a:clrFrom>
                  <a:clrTo>
                    <a:srgbClr val="C6ECFF">
                      <a:alpha val="0"/>
                    </a:srgbClr>
                  </a:clrTo>
                </a:clrChange>
                <a:duotone>
                  <a:prstClr val="black"/>
                  <a:schemeClr val="accent1">
                    <a:tint val="45000"/>
                    <a:satMod val="400000"/>
                  </a:schemeClr>
                </a:duotone>
                <a:extLst>
                  <a:ext uri="{BEBA8EAE-BF5A-486C-A8C5-ECC9F3942E4B}">
                    <a14:imgProps xmlns:a14="http://schemas.microsoft.com/office/drawing/2010/main">
                      <a14:imgLayer r:embed="rId16">
                        <a14:imgEffect>
                          <a14:saturation sat="4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7"/>
                  </a:ext>
                </a:extLst>
              </a:blip>
              <a:srcRect t="11683" r="2506" b="7629"/>
              <a:stretch/>
            </p:blipFill>
            <p:spPr>
              <a:xfrm>
                <a:off x="846913" y="2058967"/>
                <a:ext cx="2150060" cy="2750569"/>
              </a:xfrm>
              <a:prstGeom prst="rect">
                <a:avLst/>
              </a:prstGeom>
            </p:spPr>
          </p:pic>
          <p:sp>
            <p:nvSpPr>
              <p:cNvPr id="40" name="Isosceles Triangle 39">
                <a:extLst>
                  <a:ext uri="{FF2B5EF4-FFF2-40B4-BE49-F238E27FC236}">
                    <a16:creationId xmlns:a16="http://schemas.microsoft.com/office/drawing/2014/main" id="{348C8CD3-27D6-48F6-AFE8-3E9FF453EBB4}"/>
                  </a:ext>
                </a:extLst>
              </p:cNvPr>
              <p:cNvSpPr/>
              <p:nvPr/>
            </p:nvSpPr>
            <p:spPr>
              <a:xfrm>
                <a:off x="2781206" y="4428212"/>
                <a:ext cx="414364" cy="481877"/>
              </a:xfrm>
              <a:prstGeom prs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1">
                  <a:latin typeface="Helvetica" panose="020B0604020202020204" pitchFamily="34" charset="0"/>
                  <a:cs typeface="Helvetica" panose="020B0604020202020204" pitchFamily="34" charset="0"/>
                </a:endParaRPr>
              </a:p>
            </p:txBody>
          </p:sp>
        </p:grpSp>
        <p:grpSp>
          <p:nvGrpSpPr>
            <p:cNvPr id="27" name="Group 26">
              <a:extLst>
                <a:ext uri="{FF2B5EF4-FFF2-40B4-BE49-F238E27FC236}">
                  <a16:creationId xmlns:a16="http://schemas.microsoft.com/office/drawing/2014/main" id="{3FD6059F-4CD1-4F92-ABAF-039A5204CA3D}"/>
                </a:ext>
              </a:extLst>
            </p:cNvPr>
            <p:cNvGrpSpPr/>
            <p:nvPr/>
          </p:nvGrpSpPr>
          <p:grpSpPr>
            <a:xfrm>
              <a:off x="405213" y="3182942"/>
              <a:ext cx="1051057" cy="1050742"/>
              <a:chOff x="70770" y="3455224"/>
              <a:chExt cx="1872000" cy="1798320"/>
            </a:xfrm>
          </p:grpSpPr>
          <p:sp>
            <p:nvSpPr>
              <p:cNvPr id="26" name="Oval 25">
                <a:extLst>
                  <a:ext uri="{FF2B5EF4-FFF2-40B4-BE49-F238E27FC236}">
                    <a16:creationId xmlns:a16="http://schemas.microsoft.com/office/drawing/2014/main" id="{A52F769C-A79D-495F-8E6E-828A7704357C}"/>
                  </a:ext>
                </a:extLst>
              </p:cNvPr>
              <p:cNvSpPr/>
              <p:nvPr/>
            </p:nvSpPr>
            <p:spPr>
              <a:xfrm>
                <a:off x="231965" y="3580372"/>
                <a:ext cx="1549611" cy="15480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11">
                  <a:latin typeface="Helvetica" panose="020B0604020202020204" pitchFamily="34" charset="0"/>
                  <a:cs typeface="Helvetica" panose="020B0604020202020204" pitchFamily="34" charset="0"/>
                </a:endParaRPr>
              </a:p>
            </p:txBody>
          </p:sp>
          <p:pic>
            <p:nvPicPr>
              <p:cNvPr id="66" name="Picture 3" descr="UKNC logo.png">
                <a:extLst>
                  <a:ext uri="{FF2B5EF4-FFF2-40B4-BE49-F238E27FC236}">
                    <a16:creationId xmlns:a16="http://schemas.microsoft.com/office/drawing/2014/main" id="{C8352EAA-569A-44C2-B0B2-B3F98A58DFCD}"/>
                  </a:ext>
                </a:extLst>
              </p:cNvPr>
              <p:cNvPicPr>
                <a:picLocks/>
              </p:cNvPicPr>
              <p:nvPr/>
            </p:nvPicPr>
            <p:blipFill rotWithShape="1">
              <a:blip r:embed="rId18">
                <a:clrChange>
                  <a:clrFrom>
                    <a:srgbClr val="FFFFFF"/>
                  </a:clrFrom>
                  <a:clrTo>
                    <a:srgbClr val="FFFFFF">
                      <a:alpha val="0"/>
                    </a:srgbClr>
                  </a:clrTo>
                </a:clrChange>
              </a:blip>
              <a:srcRect l="3253" t="-580" r="46042" b="23616"/>
              <a:stretch/>
            </p:blipFill>
            <p:spPr>
              <a:xfrm>
                <a:off x="70770" y="3455224"/>
                <a:ext cx="1872000" cy="1798320"/>
              </a:xfrm>
              <a:prstGeom prst="rect">
                <a:avLst/>
              </a:prstGeom>
              <a:noFill/>
              <a:ln cap="flat">
                <a:noFill/>
              </a:ln>
            </p:spPr>
          </p:pic>
        </p:grpSp>
      </p:grpSp>
      <p:sp>
        <p:nvSpPr>
          <p:cNvPr id="34" name="TextBox 33">
            <a:extLst>
              <a:ext uri="{FF2B5EF4-FFF2-40B4-BE49-F238E27FC236}">
                <a16:creationId xmlns:a16="http://schemas.microsoft.com/office/drawing/2014/main" id="{21BBFA8C-5383-4C6E-8471-EA31844391F3}"/>
              </a:ext>
            </a:extLst>
          </p:cNvPr>
          <p:cNvSpPr txBox="1"/>
          <p:nvPr/>
        </p:nvSpPr>
        <p:spPr>
          <a:xfrm>
            <a:off x="2" y="11004"/>
            <a:ext cx="12191999" cy="606256"/>
          </a:xfrm>
          <a:prstGeom prst="rect">
            <a:avLst/>
          </a:prstGeom>
          <a:noFill/>
        </p:spPr>
        <p:txBody>
          <a:bodyPr wrap="square">
            <a:spAutoFit/>
          </a:bodyPr>
          <a:lstStyle/>
          <a:p>
            <a:pPr algn="ctr">
              <a:lnSpc>
                <a:spcPct val="150000"/>
              </a:lnSpc>
            </a:pPr>
            <a:r>
              <a:rPr lang="en-US" sz="2540" b="1" dirty="0">
                <a:solidFill>
                  <a:schemeClr val="accent1">
                    <a:lumMod val="50000"/>
                  </a:schemeClr>
                </a:solidFill>
                <a:latin typeface="Helvetica" panose="020B0604020202020204" pitchFamily="34" charset="0"/>
                <a:cs typeface="Helvetica" panose="020B0604020202020204" pitchFamily="34" charset="0"/>
              </a:rPr>
              <a:t>How neonatal data are improving care for our patients</a:t>
            </a:r>
            <a:endParaRPr lang="en-GB" sz="2540" b="1" dirty="0">
              <a:solidFill>
                <a:schemeClr val="accent1">
                  <a:lumMod val="50000"/>
                </a:schemeClr>
              </a:solidFill>
              <a:latin typeface="Helvetica" panose="020B0604020202020204" pitchFamily="34" charset="0"/>
              <a:cs typeface="Helvetica" panose="020B0604020202020204" pitchFamily="34" charset="0"/>
            </a:endParaRPr>
          </a:p>
        </p:txBody>
      </p:sp>
      <p:pic>
        <p:nvPicPr>
          <p:cNvPr id="41" name="Graphic 40" descr="Checkmark">
            <a:extLst>
              <a:ext uri="{FF2B5EF4-FFF2-40B4-BE49-F238E27FC236}">
                <a16:creationId xmlns:a16="http://schemas.microsoft.com/office/drawing/2014/main" id="{54F93B21-6D01-49FD-8AC3-20EAEE23C075}"/>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144088" y="3324173"/>
            <a:ext cx="558853" cy="558853"/>
          </a:xfrm>
          <a:prstGeom prst="rect">
            <a:avLst/>
          </a:prstGeom>
          <a:effectLst/>
        </p:spPr>
      </p:pic>
      <p:pic>
        <p:nvPicPr>
          <p:cNvPr id="33" name="Picture 32"/>
          <p:cNvPicPr>
            <a:picLocks noChangeAspect="1"/>
          </p:cNvPicPr>
          <p:nvPr/>
        </p:nvPicPr>
        <p:blipFill>
          <a:blip r:embed="rId21"/>
          <a:stretch>
            <a:fillRect/>
          </a:stretch>
        </p:blipFill>
        <p:spPr>
          <a:xfrm>
            <a:off x="167576" y="6322864"/>
            <a:ext cx="1506272" cy="466377"/>
          </a:xfrm>
          <a:prstGeom prst="rect">
            <a:avLst/>
          </a:prstGeom>
        </p:spPr>
      </p:pic>
    </p:spTree>
    <p:extLst>
      <p:ext uri="{BB962C8B-B14F-4D97-AF65-F5344CB8AC3E}">
        <p14:creationId xmlns:p14="http://schemas.microsoft.com/office/powerpoint/2010/main" val="1205358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5EDD-FFAF-47BB-93DE-92695E6C658F}"/>
              </a:ext>
            </a:extLst>
          </p:cNvPr>
          <p:cNvSpPr>
            <a:spLocks noGrp="1"/>
          </p:cNvSpPr>
          <p:nvPr>
            <p:ph type="title"/>
          </p:nvPr>
        </p:nvSpPr>
        <p:spPr>
          <a:xfrm>
            <a:off x="812074" y="470223"/>
            <a:ext cx="10515600" cy="1325563"/>
          </a:xfrm>
        </p:spPr>
        <p:txBody>
          <a:bodyPr>
            <a:noAutofit/>
          </a:bodyPr>
          <a:lstStyle/>
          <a:p>
            <a:pPr algn="ctr"/>
            <a:r>
              <a:rPr lang="en-GB" sz="4000" b="1" dirty="0">
                <a:latin typeface="+mn-lt"/>
              </a:rPr>
              <a:t>Important outputs from neonatal data that benefit patient care</a:t>
            </a:r>
          </a:p>
        </p:txBody>
      </p:sp>
      <p:pic>
        <p:nvPicPr>
          <p:cNvPr id="5" name="Graphic 4" descr="Gauge with solid fill">
            <a:extLst>
              <a:ext uri="{FF2B5EF4-FFF2-40B4-BE49-F238E27FC236}">
                <a16:creationId xmlns:a16="http://schemas.microsoft.com/office/drawing/2014/main" id="{A0362B1D-AA51-09D8-4B22-29249C26AC3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5674" y="2609523"/>
            <a:ext cx="914400" cy="914400"/>
          </a:xfrm>
          <a:prstGeom prst="rect">
            <a:avLst/>
          </a:prstGeom>
        </p:spPr>
      </p:pic>
      <p:sp>
        <p:nvSpPr>
          <p:cNvPr id="7" name="Rectangle 6">
            <a:extLst>
              <a:ext uri="{FF2B5EF4-FFF2-40B4-BE49-F238E27FC236}">
                <a16:creationId xmlns:a16="http://schemas.microsoft.com/office/drawing/2014/main" id="{AB58A05B-9C22-4337-ABAC-741A4EA87FBE}"/>
              </a:ext>
            </a:extLst>
          </p:cNvPr>
          <p:cNvSpPr/>
          <p:nvPr/>
        </p:nvSpPr>
        <p:spPr>
          <a:xfrm>
            <a:off x="2398120" y="2782669"/>
            <a:ext cx="9239698" cy="646331"/>
          </a:xfrm>
          <a:prstGeom prst="rect">
            <a:avLst/>
          </a:prstGeom>
        </p:spPr>
        <p:txBody>
          <a:bodyPr wrap="square">
            <a:spAutoFit/>
          </a:bodyPr>
          <a:lstStyle/>
          <a:p>
            <a:pPr algn="ctr"/>
            <a:r>
              <a:rPr lang="en-GB" sz="3600" b="1" dirty="0"/>
              <a:t>Audit, governance, benchmarking and policy</a:t>
            </a:r>
            <a:endParaRPr lang="en-GB" sz="3600" dirty="0"/>
          </a:p>
        </p:txBody>
      </p:sp>
      <p:sp>
        <p:nvSpPr>
          <p:cNvPr id="9" name="Rectangle 8">
            <a:extLst>
              <a:ext uri="{FF2B5EF4-FFF2-40B4-BE49-F238E27FC236}">
                <a16:creationId xmlns:a16="http://schemas.microsoft.com/office/drawing/2014/main" id="{B0993D33-3F2F-4825-B29E-2A422D8CB05B}"/>
              </a:ext>
            </a:extLst>
          </p:cNvPr>
          <p:cNvSpPr/>
          <p:nvPr/>
        </p:nvSpPr>
        <p:spPr>
          <a:xfrm>
            <a:off x="0" y="4510806"/>
            <a:ext cx="6936376" cy="646331"/>
          </a:xfrm>
          <a:prstGeom prst="rect">
            <a:avLst/>
          </a:prstGeom>
        </p:spPr>
        <p:txBody>
          <a:bodyPr wrap="square">
            <a:spAutoFit/>
          </a:bodyPr>
          <a:lstStyle/>
          <a:p>
            <a:pPr algn="ctr"/>
            <a:r>
              <a:rPr lang="en-GB" sz="3600" b="1" dirty="0"/>
              <a:t>Research</a:t>
            </a:r>
            <a:endParaRPr lang="en-GB" sz="3600" dirty="0"/>
          </a:p>
        </p:txBody>
      </p:sp>
      <p:pic>
        <p:nvPicPr>
          <p:cNvPr id="10" name="Graphic 9" descr="Research with solid fill">
            <a:extLst>
              <a:ext uri="{FF2B5EF4-FFF2-40B4-BE49-F238E27FC236}">
                <a16:creationId xmlns:a16="http://schemas.microsoft.com/office/drawing/2014/main" id="{2471372E-6BF0-406F-8FA7-F0447E38565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5674" y="4371305"/>
            <a:ext cx="914400" cy="914400"/>
          </a:xfrm>
          <a:prstGeom prst="rect">
            <a:avLst/>
          </a:prstGeom>
        </p:spPr>
      </p:pic>
    </p:spTree>
    <p:extLst>
      <p:ext uri="{BB962C8B-B14F-4D97-AF65-F5344CB8AC3E}">
        <p14:creationId xmlns:p14="http://schemas.microsoft.com/office/powerpoint/2010/main" val="1455978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5EDD-FFAF-47BB-93DE-92695E6C658F}"/>
              </a:ext>
            </a:extLst>
          </p:cNvPr>
          <p:cNvSpPr>
            <a:spLocks noGrp="1"/>
          </p:cNvSpPr>
          <p:nvPr>
            <p:ph type="title"/>
          </p:nvPr>
        </p:nvSpPr>
        <p:spPr>
          <a:xfrm>
            <a:off x="1719943" y="144689"/>
            <a:ext cx="10219592" cy="1325563"/>
          </a:xfrm>
        </p:spPr>
        <p:txBody>
          <a:bodyPr/>
          <a:lstStyle/>
          <a:p>
            <a:r>
              <a:rPr lang="en-GB" sz="4000" b="1" dirty="0">
                <a:latin typeface="+mn-lt"/>
              </a:rPr>
              <a:t>Audit, governance, benchmarking &amp; policy</a:t>
            </a:r>
          </a:p>
        </p:txBody>
      </p:sp>
      <p:sp>
        <p:nvSpPr>
          <p:cNvPr id="3" name="Content Placeholder 2">
            <a:extLst>
              <a:ext uri="{FF2B5EF4-FFF2-40B4-BE49-F238E27FC236}">
                <a16:creationId xmlns:a16="http://schemas.microsoft.com/office/drawing/2014/main" id="{C15375E1-6884-42D4-80F2-0767B73C2600}"/>
              </a:ext>
            </a:extLst>
          </p:cNvPr>
          <p:cNvSpPr>
            <a:spLocks noGrp="1"/>
          </p:cNvSpPr>
          <p:nvPr>
            <p:ph idx="1"/>
          </p:nvPr>
        </p:nvSpPr>
        <p:spPr>
          <a:xfrm>
            <a:off x="252465" y="1136470"/>
            <a:ext cx="11687070" cy="5458640"/>
          </a:xfrm>
        </p:spPr>
        <p:txBody>
          <a:bodyPr>
            <a:normAutofit fontScale="85000" lnSpcReduction="20000"/>
          </a:bodyPr>
          <a:lstStyle/>
          <a:p>
            <a:pPr marL="0" indent="0">
              <a:buNone/>
            </a:pPr>
            <a:br>
              <a:rPr lang="en-GB" b="1" dirty="0"/>
            </a:br>
            <a:endParaRPr lang="en-GB" b="1" dirty="0"/>
          </a:p>
          <a:p>
            <a:pPr marL="457200" lvl="1" indent="0">
              <a:buNone/>
            </a:pPr>
            <a:r>
              <a:rPr lang="en-GB" sz="3300" b="1" dirty="0">
                <a:hlinkClick r:id="rId3"/>
              </a:rPr>
              <a:t>National Neonatal Audit Programme (NNAP)</a:t>
            </a:r>
            <a:endParaRPr lang="en-GB" sz="3300" b="1" dirty="0"/>
          </a:p>
          <a:p>
            <a:pPr marL="457200" lvl="1" indent="0">
              <a:buNone/>
            </a:pPr>
            <a:r>
              <a:rPr lang="en-GB" sz="2800" i="1" dirty="0"/>
              <a:t>Uses EPR data for national audit of key neonatal care process and outcome measures </a:t>
            </a:r>
          </a:p>
          <a:p>
            <a:pPr marL="457200" lvl="1" indent="0">
              <a:buNone/>
            </a:pPr>
            <a:endParaRPr lang="en-GB" sz="2800" b="1" i="1" dirty="0"/>
          </a:p>
          <a:p>
            <a:pPr marL="457200" lvl="1" indent="0">
              <a:buNone/>
            </a:pPr>
            <a:r>
              <a:rPr lang="en-GB" sz="3300" b="1" dirty="0"/>
              <a:t>National PReCePT Programme Evaluation</a:t>
            </a:r>
          </a:p>
          <a:p>
            <a:pPr marL="457200" lvl="1" indent="0">
              <a:buNone/>
            </a:pPr>
            <a:r>
              <a:rPr lang="en-GB" sz="2800" i="1" dirty="0"/>
              <a:t>Uses NNRD data to evaluates whether the PReCePT Quality Improvement intervention improves uptake of antenatal Magnesium Sulphate</a:t>
            </a:r>
          </a:p>
          <a:p>
            <a:pPr lvl="1"/>
            <a:endParaRPr lang="en-GB" sz="2800" i="1" dirty="0"/>
          </a:p>
          <a:p>
            <a:pPr marL="457200" lvl="1" indent="0">
              <a:buNone/>
            </a:pPr>
            <a:r>
              <a:rPr lang="en-GB" sz="3300" b="1" i="0" dirty="0">
                <a:solidFill>
                  <a:srgbClr val="161515"/>
                </a:solidFill>
                <a:effectLst/>
                <a:cs typeface="Calibri" panose="020F0502020204030204" pitchFamily="34" charset="0"/>
              </a:rPr>
              <a:t>National Pregnancy in Diabetes Audit</a:t>
            </a:r>
          </a:p>
          <a:p>
            <a:pPr marL="457200" lvl="1" indent="0">
              <a:buNone/>
            </a:pPr>
            <a:r>
              <a:rPr lang="en-GB" sz="2800" i="1" dirty="0">
                <a:solidFill>
                  <a:srgbClr val="161515"/>
                </a:solidFill>
              </a:rPr>
              <a:t>Uses NNRD data to examine outcomes of babies born to women with pre-existing diabetes</a:t>
            </a:r>
          </a:p>
          <a:p>
            <a:pPr marL="457200" lvl="1" indent="0">
              <a:buNone/>
            </a:pPr>
            <a:endParaRPr lang="en-GB" sz="2800" i="1" dirty="0">
              <a:solidFill>
                <a:srgbClr val="161515"/>
              </a:solidFill>
            </a:endParaRPr>
          </a:p>
          <a:p>
            <a:pPr marL="457200" lvl="1" indent="0">
              <a:buNone/>
            </a:pPr>
            <a:r>
              <a:rPr lang="en-GB" sz="3300" b="1" dirty="0">
                <a:solidFill>
                  <a:srgbClr val="161515"/>
                </a:solidFill>
              </a:rPr>
              <a:t>National Maternal and Neonatal Policy Research Unit at the National Perinatal Epidemiology Unit, University of Oxford</a:t>
            </a:r>
          </a:p>
          <a:p>
            <a:pPr marL="457200" lvl="1" indent="0">
              <a:buNone/>
            </a:pPr>
            <a:r>
              <a:rPr lang="en-GB" sz="2800" i="1" dirty="0">
                <a:solidFill>
                  <a:srgbClr val="161515"/>
                </a:solidFill>
              </a:rPr>
              <a:t>Uses NNRD data for policy research and development for the Department of Health</a:t>
            </a:r>
            <a:endParaRPr lang="en-GB" sz="2800" i="1" dirty="0"/>
          </a:p>
          <a:p>
            <a:pPr lvl="1"/>
            <a:endParaRPr lang="en-GB" b="1" dirty="0"/>
          </a:p>
          <a:p>
            <a:endParaRPr lang="en-GB" dirty="0"/>
          </a:p>
          <a:p>
            <a:endParaRPr lang="en-GB" dirty="0"/>
          </a:p>
          <a:p>
            <a:endParaRPr lang="en-GB" dirty="0"/>
          </a:p>
          <a:p>
            <a:endParaRPr lang="en-GB" dirty="0"/>
          </a:p>
        </p:txBody>
      </p:sp>
      <p:pic>
        <p:nvPicPr>
          <p:cNvPr id="5" name="Graphic 4" descr="Gauge with solid fill">
            <a:extLst>
              <a:ext uri="{FF2B5EF4-FFF2-40B4-BE49-F238E27FC236}">
                <a16:creationId xmlns:a16="http://schemas.microsoft.com/office/drawing/2014/main" id="{A0362B1D-AA51-09D8-4B22-29249C26AC3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9004" y="350270"/>
            <a:ext cx="914400" cy="914400"/>
          </a:xfrm>
          <a:prstGeom prst="rect">
            <a:avLst/>
          </a:prstGeom>
        </p:spPr>
      </p:pic>
    </p:spTree>
    <p:extLst>
      <p:ext uri="{BB962C8B-B14F-4D97-AF65-F5344CB8AC3E}">
        <p14:creationId xmlns:p14="http://schemas.microsoft.com/office/powerpoint/2010/main" val="3705373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phic 16" descr="Research with solid fill">
            <a:extLst>
              <a:ext uri="{FF2B5EF4-FFF2-40B4-BE49-F238E27FC236}">
                <a16:creationId xmlns:a16="http://schemas.microsoft.com/office/drawing/2014/main" id="{3132A9BE-AA0B-45CC-B674-778FCA0637D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2784" y="300390"/>
            <a:ext cx="914400" cy="914400"/>
          </a:xfrm>
          <a:prstGeom prst="rect">
            <a:avLst/>
          </a:prstGeom>
        </p:spPr>
      </p:pic>
      <p:sp>
        <p:nvSpPr>
          <p:cNvPr id="2" name="Title 1">
            <a:extLst>
              <a:ext uri="{FF2B5EF4-FFF2-40B4-BE49-F238E27FC236}">
                <a16:creationId xmlns:a16="http://schemas.microsoft.com/office/drawing/2014/main" id="{7B96119A-FCC4-4FF0-BF88-A1CC92374D59}"/>
              </a:ext>
            </a:extLst>
          </p:cNvPr>
          <p:cNvSpPr>
            <a:spLocks noGrp="1"/>
          </p:cNvSpPr>
          <p:nvPr>
            <p:ph type="title"/>
          </p:nvPr>
        </p:nvSpPr>
        <p:spPr>
          <a:xfrm>
            <a:off x="1653448" y="144689"/>
            <a:ext cx="2362200" cy="1325563"/>
          </a:xfrm>
        </p:spPr>
        <p:txBody>
          <a:bodyPr>
            <a:normAutofit/>
          </a:bodyPr>
          <a:lstStyle/>
          <a:p>
            <a:r>
              <a:rPr lang="en-GB" sz="4000" b="1" dirty="0">
                <a:latin typeface="+mn-lt"/>
              </a:rPr>
              <a:t>Research</a:t>
            </a:r>
          </a:p>
        </p:txBody>
      </p:sp>
      <p:sp>
        <p:nvSpPr>
          <p:cNvPr id="3" name="Content Placeholder 2">
            <a:extLst>
              <a:ext uri="{FF2B5EF4-FFF2-40B4-BE49-F238E27FC236}">
                <a16:creationId xmlns:a16="http://schemas.microsoft.com/office/drawing/2014/main" id="{77ADA6B0-7E82-44F7-B998-167EB060CF0E}"/>
              </a:ext>
            </a:extLst>
          </p:cNvPr>
          <p:cNvSpPr>
            <a:spLocks noGrp="1"/>
          </p:cNvSpPr>
          <p:nvPr>
            <p:ph idx="1"/>
          </p:nvPr>
        </p:nvSpPr>
        <p:spPr>
          <a:xfrm>
            <a:off x="2688772" y="1132409"/>
            <a:ext cx="7641771" cy="5033260"/>
          </a:xfrm>
        </p:spPr>
        <p:txBody>
          <a:bodyPr>
            <a:normAutofit fontScale="92500" lnSpcReduction="20000"/>
          </a:bodyPr>
          <a:lstStyle/>
          <a:p>
            <a:pPr marL="0" indent="0">
              <a:buNone/>
            </a:pPr>
            <a:endParaRPr lang="en-GB" dirty="0"/>
          </a:p>
          <a:p>
            <a:pPr marL="457200" lvl="1" indent="0">
              <a:buNone/>
            </a:pPr>
            <a:r>
              <a:rPr lang="en-GB" sz="3000" b="1" dirty="0">
                <a:latin typeface="Calibri" panose="020F0502020204030204" pitchFamily="34" charset="0"/>
                <a:cs typeface="Calibri" panose="020F0502020204030204" pitchFamily="34" charset="0"/>
                <a:hlinkClick r:id="rId5"/>
              </a:rPr>
              <a:t>WHEAT Trial - </a:t>
            </a:r>
            <a:r>
              <a:rPr lang="en-US" sz="3000" b="1" dirty="0" err="1">
                <a:latin typeface="Calibri" panose="020F0502020204030204" pitchFamily="34" charset="0"/>
                <a:cs typeface="Calibri" panose="020F0502020204030204" pitchFamily="34" charset="0"/>
                <a:hlinkClick r:id="rId5"/>
              </a:rPr>
              <a:t>WithHolding</a:t>
            </a:r>
            <a:r>
              <a:rPr lang="en-US" sz="3000" b="1" dirty="0">
                <a:latin typeface="Calibri" panose="020F0502020204030204" pitchFamily="34" charset="0"/>
                <a:cs typeface="Calibri" panose="020F0502020204030204" pitchFamily="34" charset="0"/>
                <a:hlinkClick r:id="rId5"/>
              </a:rPr>
              <a:t> Enteral feeds Around packed red cell Transfusion</a:t>
            </a:r>
            <a:endParaRPr lang="en-US" sz="3000" b="1" dirty="0">
              <a:latin typeface="Calibri" panose="020F0502020204030204" pitchFamily="34" charset="0"/>
              <a:cs typeface="Calibri" panose="020F0502020204030204" pitchFamily="34" charset="0"/>
            </a:endParaRPr>
          </a:p>
          <a:p>
            <a:pPr marL="457200" lvl="1" indent="0">
              <a:buNone/>
            </a:pPr>
            <a:r>
              <a:rPr lang="en-US" i="1" dirty="0"/>
              <a:t>Pilot trial, showed a clinical trial can be completed using only routinely collected data</a:t>
            </a:r>
          </a:p>
          <a:p>
            <a:pPr marL="457200" lvl="1" indent="0">
              <a:buNone/>
            </a:pPr>
            <a:endParaRPr lang="en-US" dirty="0"/>
          </a:p>
          <a:p>
            <a:pPr marL="457200" lvl="1" indent="0">
              <a:buNone/>
            </a:pPr>
            <a:r>
              <a:rPr lang="en-US" sz="3000" b="1" dirty="0">
                <a:latin typeface="Calibri" panose="020F0502020204030204" pitchFamily="34" charset="0"/>
                <a:cs typeface="Calibri" panose="020F0502020204030204" pitchFamily="34" charset="0"/>
                <a:hlinkClick r:id="rId6"/>
              </a:rPr>
              <a:t>The impact of inter-hospital transportation: Neonatal outcomes and implications for families</a:t>
            </a:r>
            <a:endParaRPr lang="en-US" sz="3000" b="1" dirty="0">
              <a:latin typeface="Calibri" panose="020F0502020204030204" pitchFamily="34" charset="0"/>
              <a:cs typeface="Calibri" panose="020F0502020204030204" pitchFamily="34" charset="0"/>
            </a:endParaRPr>
          </a:p>
          <a:p>
            <a:pPr marL="457200" lvl="1" indent="0">
              <a:buNone/>
            </a:pPr>
            <a:r>
              <a:rPr lang="en-US" i="1" dirty="0"/>
              <a:t>NNRD data examining patterns and trends in neonatal unit transfers in a </a:t>
            </a:r>
            <a:r>
              <a:rPr lang="en-US" i="1" dirty="0" err="1"/>
              <a:t>centralised</a:t>
            </a:r>
            <a:r>
              <a:rPr lang="en-US" i="1" dirty="0"/>
              <a:t> network system, and the potential impact on families</a:t>
            </a:r>
          </a:p>
          <a:p>
            <a:pPr marL="457200" lvl="1" indent="0">
              <a:buNone/>
            </a:pPr>
            <a:endParaRPr lang="en-US" dirty="0"/>
          </a:p>
          <a:p>
            <a:pPr marL="457200" lvl="1" indent="0">
              <a:buNone/>
            </a:pPr>
            <a:r>
              <a:rPr lang="en-GB" sz="3000" b="1" i="0" dirty="0">
                <a:solidFill>
                  <a:srgbClr val="161515"/>
                </a:solidFill>
                <a:effectLst/>
                <a:latin typeface="Calibri" panose="020F0502020204030204" pitchFamily="34" charset="0"/>
                <a:cs typeface="Calibri" panose="020F0502020204030204" pitchFamily="34" charset="0"/>
                <a:hlinkClick r:id="rId7"/>
              </a:rPr>
              <a:t>Inhaled nitric oxide (</a:t>
            </a:r>
            <a:r>
              <a:rPr lang="en-GB" sz="3000" b="1" i="0" dirty="0" err="1">
                <a:solidFill>
                  <a:srgbClr val="161515"/>
                </a:solidFill>
                <a:effectLst/>
                <a:latin typeface="Calibri" panose="020F0502020204030204" pitchFamily="34" charset="0"/>
                <a:cs typeface="Calibri" panose="020F0502020204030204" pitchFamily="34" charset="0"/>
                <a:hlinkClick r:id="rId7"/>
              </a:rPr>
              <a:t>iNO</a:t>
            </a:r>
            <a:r>
              <a:rPr lang="en-GB" sz="3000" b="1" i="0" dirty="0">
                <a:solidFill>
                  <a:srgbClr val="161515"/>
                </a:solidFill>
                <a:effectLst/>
                <a:latin typeface="Calibri" panose="020F0502020204030204" pitchFamily="34" charset="0"/>
                <a:cs typeface="Calibri" panose="020F0502020204030204" pitchFamily="34" charset="0"/>
                <a:hlinkClick r:id="rId7"/>
              </a:rPr>
              <a:t>) </a:t>
            </a:r>
            <a:endParaRPr lang="en-GB" sz="3000" b="1" i="0" dirty="0">
              <a:solidFill>
                <a:srgbClr val="161515"/>
              </a:solidFill>
              <a:effectLst/>
              <a:latin typeface="Calibri" panose="020F0502020204030204" pitchFamily="34" charset="0"/>
              <a:cs typeface="Calibri" panose="020F0502020204030204" pitchFamily="34" charset="0"/>
            </a:endParaRPr>
          </a:p>
          <a:p>
            <a:pPr marL="457200" lvl="1" indent="0">
              <a:buNone/>
            </a:pPr>
            <a:r>
              <a:rPr lang="en-US" i="1" dirty="0"/>
              <a:t>National data exploring trends in </a:t>
            </a:r>
            <a:r>
              <a:rPr lang="en-US" i="1" dirty="0" err="1"/>
              <a:t>iNO</a:t>
            </a:r>
            <a:r>
              <a:rPr lang="en-US" i="1" dirty="0"/>
              <a:t> usage among preterm infants</a:t>
            </a:r>
          </a:p>
          <a:p>
            <a:pPr lvl="1"/>
            <a:endParaRPr lang="en-US" dirty="0"/>
          </a:p>
          <a:p>
            <a:pPr lvl="1"/>
            <a:endParaRPr lang="en-GB" dirty="0"/>
          </a:p>
        </p:txBody>
      </p:sp>
      <p:pic>
        <p:nvPicPr>
          <p:cNvPr id="9" name="Picture 8">
            <a:extLst>
              <a:ext uri="{FF2B5EF4-FFF2-40B4-BE49-F238E27FC236}">
                <a16:creationId xmlns:a16="http://schemas.microsoft.com/office/drawing/2014/main" id="{011A8C49-1CFA-4CBE-BB87-57127EC5AEFC}"/>
              </a:ext>
            </a:extLst>
          </p:cNvPr>
          <p:cNvPicPr>
            <a:picLocks noChangeAspect="1"/>
          </p:cNvPicPr>
          <p:nvPr/>
        </p:nvPicPr>
        <p:blipFill>
          <a:blip r:embed="rId8"/>
          <a:stretch>
            <a:fillRect/>
          </a:stretch>
        </p:blipFill>
        <p:spPr>
          <a:xfrm>
            <a:off x="90059" y="1370490"/>
            <a:ext cx="1819850" cy="2416629"/>
          </a:xfrm>
          <a:prstGeom prst="rect">
            <a:avLst/>
          </a:prstGeom>
        </p:spPr>
      </p:pic>
      <p:pic>
        <p:nvPicPr>
          <p:cNvPr id="10" name="Picture 9">
            <a:extLst>
              <a:ext uri="{FF2B5EF4-FFF2-40B4-BE49-F238E27FC236}">
                <a16:creationId xmlns:a16="http://schemas.microsoft.com/office/drawing/2014/main" id="{E561E3A4-21E0-41D6-A272-556407B7A44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9984" y="2504330"/>
            <a:ext cx="1881154" cy="2527499"/>
          </a:xfrm>
          <a:prstGeom prst="rect">
            <a:avLst/>
          </a:prstGeom>
        </p:spPr>
      </p:pic>
      <p:pic>
        <p:nvPicPr>
          <p:cNvPr id="6" name="Picture 5">
            <a:extLst>
              <a:ext uri="{FF2B5EF4-FFF2-40B4-BE49-F238E27FC236}">
                <a16:creationId xmlns:a16="http://schemas.microsoft.com/office/drawing/2014/main" id="{23A3B2A6-47FE-43CE-8BF6-8BA0F2E38B1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5327" y="3945939"/>
            <a:ext cx="1843815" cy="2561791"/>
          </a:xfrm>
          <a:prstGeom prst="rect">
            <a:avLst/>
          </a:prstGeom>
        </p:spPr>
      </p:pic>
      <p:pic>
        <p:nvPicPr>
          <p:cNvPr id="12" name="Picture 11">
            <a:extLst>
              <a:ext uri="{FF2B5EF4-FFF2-40B4-BE49-F238E27FC236}">
                <a16:creationId xmlns:a16="http://schemas.microsoft.com/office/drawing/2014/main" id="{E06DEAC3-DC68-4081-969F-59B1A736910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20786" y="1264670"/>
            <a:ext cx="1771397" cy="1771397"/>
          </a:xfrm>
          <a:prstGeom prst="rect">
            <a:avLst/>
          </a:prstGeom>
        </p:spPr>
      </p:pic>
      <p:pic>
        <p:nvPicPr>
          <p:cNvPr id="14" name="Picture 13">
            <a:extLst>
              <a:ext uri="{FF2B5EF4-FFF2-40B4-BE49-F238E27FC236}">
                <a16:creationId xmlns:a16="http://schemas.microsoft.com/office/drawing/2014/main" id="{9A1545BA-2E37-473C-B869-F9E7135EC09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20786" y="2966825"/>
            <a:ext cx="1771397" cy="1771397"/>
          </a:xfrm>
          <a:prstGeom prst="rect">
            <a:avLst/>
          </a:prstGeom>
        </p:spPr>
      </p:pic>
      <p:pic>
        <p:nvPicPr>
          <p:cNvPr id="5" name="Picture 4">
            <a:extLst>
              <a:ext uri="{FF2B5EF4-FFF2-40B4-BE49-F238E27FC236}">
                <a16:creationId xmlns:a16="http://schemas.microsoft.com/office/drawing/2014/main" id="{75F04D00-AD29-4CCE-9ED5-3AFE9D6F5FF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20785" y="4668980"/>
            <a:ext cx="1771397" cy="1771397"/>
          </a:xfrm>
          <a:prstGeom prst="rect">
            <a:avLst/>
          </a:prstGeom>
        </p:spPr>
      </p:pic>
    </p:spTree>
    <p:extLst>
      <p:ext uri="{BB962C8B-B14F-4D97-AF65-F5344CB8AC3E}">
        <p14:creationId xmlns:p14="http://schemas.microsoft.com/office/powerpoint/2010/main" val="1401971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353F-564B-41C2-AEA0-223F4B7F88A4}"/>
              </a:ext>
            </a:extLst>
          </p:cNvPr>
          <p:cNvSpPr>
            <a:spLocks noGrp="1"/>
          </p:cNvSpPr>
          <p:nvPr>
            <p:ph type="title"/>
          </p:nvPr>
        </p:nvSpPr>
        <p:spPr/>
        <p:txBody>
          <a:bodyPr>
            <a:normAutofit/>
          </a:bodyPr>
          <a:lstStyle/>
          <a:p>
            <a:r>
              <a:rPr lang="en-GB" sz="4000" b="1" dirty="0">
                <a:latin typeface="+mn-lt"/>
              </a:rPr>
              <a:t>How can I use neonatal data?</a:t>
            </a:r>
          </a:p>
        </p:txBody>
      </p:sp>
      <p:sp>
        <p:nvSpPr>
          <p:cNvPr id="3" name="Content Placeholder 2">
            <a:extLst>
              <a:ext uri="{FF2B5EF4-FFF2-40B4-BE49-F238E27FC236}">
                <a16:creationId xmlns:a16="http://schemas.microsoft.com/office/drawing/2014/main" id="{BE3B2DEB-D91A-456A-9761-5BD7B2E17A26}"/>
              </a:ext>
            </a:extLst>
          </p:cNvPr>
          <p:cNvSpPr>
            <a:spLocks noGrp="1"/>
          </p:cNvSpPr>
          <p:nvPr>
            <p:ph idx="1"/>
          </p:nvPr>
        </p:nvSpPr>
        <p:spPr/>
        <p:txBody>
          <a:bodyPr>
            <a:normAutofit lnSpcReduction="10000"/>
          </a:bodyPr>
          <a:lstStyle/>
          <a:p>
            <a:r>
              <a:rPr lang="en-US" b="1" dirty="0"/>
              <a:t>Local neonatal unit data:</a:t>
            </a:r>
            <a:r>
              <a:rPr lang="en-US" dirty="0"/>
              <a:t> download directly from your electronic patient record system, speak to your neonatal unit lead, no cost</a:t>
            </a:r>
          </a:p>
          <a:p>
            <a:endParaRPr lang="en-US" dirty="0"/>
          </a:p>
          <a:p>
            <a:r>
              <a:rPr lang="en-US" b="1" dirty="0"/>
              <a:t>Regional neonatal network data:</a:t>
            </a:r>
            <a:r>
              <a:rPr lang="en-US" dirty="0"/>
              <a:t> speak to your network data lead, no cost</a:t>
            </a:r>
          </a:p>
          <a:p>
            <a:endParaRPr lang="en-US" dirty="0"/>
          </a:p>
          <a:p>
            <a:r>
              <a:rPr lang="en-US" b="1" dirty="0"/>
              <a:t>National neonatal data:</a:t>
            </a:r>
            <a:r>
              <a:rPr lang="en-US" dirty="0"/>
              <a:t> Apply to NNRD, this will require research ethics approval for research use and funding to cover NNRD costs for data transfer, storage, regulatory approvals, management, and processing</a:t>
            </a:r>
          </a:p>
        </p:txBody>
      </p:sp>
    </p:spTree>
    <p:extLst>
      <p:ext uri="{BB962C8B-B14F-4D97-AF65-F5344CB8AC3E}">
        <p14:creationId xmlns:p14="http://schemas.microsoft.com/office/powerpoint/2010/main" val="3696880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C2B5-BB35-43E4-BE36-B2900D175DD1}"/>
              </a:ext>
            </a:extLst>
          </p:cNvPr>
          <p:cNvSpPr>
            <a:spLocks noGrp="1"/>
          </p:cNvSpPr>
          <p:nvPr>
            <p:ph type="title"/>
          </p:nvPr>
        </p:nvSpPr>
        <p:spPr>
          <a:xfrm>
            <a:off x="720435" y="352309"/>
            <a:ext cx="10411691" cy="1325563"/>
          </a:xfrm>
        </p:spPr>
        <p:txBody>
          <a:bodyPr>
            <a:normAutofit/>
          </a:bodyPr>
          <a:lstStyle/>
          <a:p>
            <a:r>
              <a:rPr lang="en-GB" sz="4000" b="1" dirty="0">
                <a:latin typeface="+mn-lt"/>
              </a:rPr>
              <a:t>How can I use the NNRD?</a:t>
            </a:r>
          </a:p>
        </p:txBody>
      </p:sp>
      <p:sp>
        <p:nvSpPr>
          <p:cNvPr id="3" name="Content Placeholder 2">
            <a:extLst>
              <a:ext uri="{FF2B5EF4-FFF2-40B4-BE49-F238E27FC236}">
                <a16:creationId xmlns:a16="http://schemas.microsoft.com/office/drawing/2014/main" id="{A2B16666-35CB-4FCB-9D4E-5743DC1DB6BF}"/>
              </a:ext>
            </a:extLst>
          </p:cNvPr>
          <p:cNvSpPr>
            <a:spLocks noGrp="1"/>
          </p:cNvSpPr>
          <p:nvPr>
            <p:ph idx="1"/>
          </p:nvPr>
        </p:nvSpPr>
        <p:spPr>
          <a:xfrm>
            <a:off x="838200" y="1939925"/>
            <a:ext cx="9927771" cy="4351338"/>
          </a:xfrm>
        </p:spPr>
        <p:txBody>
          <a:bodyPr>
            <a:normAutofit/>
          </a:bodyPr>
          <a:lstStyle/>
          <a:p>
            <a:r>
              <a:rPr lang="en-GB" dirty="0"/>
              <a:t>NNRD access applications are through the </a:t>
            </a:r>
            <a:r>
              <a:rPr lang="en-GB" b="1" dirty="0">
                <a:hlinkClick r:id="rId3"/>
              </a:rPr>
              <a:t>Health Data Research UK </a:t>
            </a:r>
            <a:r>
              <a:rPr lang="en-GB" dirty="0">
                <a:hlinkClick r:id="rId3"/>
              </a:rPr>
              <a:t>(HDR-UK)</a:t>
            </a:r>
            <a:r>
              <a:rPr lang="en-GB" b="1" dirty="0">
                <a:hlinkClick r:id="rId3"/>
              </a:rPr>
              <a:t> </a:t>
            </a:r>
            <a:r>
              <a:rPr lang="en-GB" dirty="0">
                <a:hlinkClick r:id="rId3"/>
              </a:rPr>
              <a:t>Innovation Gateway</a:t>
            </a:r>
            <a:endParaRPr lang="en-GB" dirty="0"/>
          </a:p>
          <a:p>
            <a:pPr marL="0" indent="0">
              <a:buNone/>
            </a:pPr>
            <a:endParaRPr lang="en-GB" dirty="0"/>
          </a:p>
          <a:p>
            <a:r>
              <a:rPr lang="en-GB" dirty="0"/>
              <a:t>The HDR-UK Gateway provides a search engine for UK health datasets</a:t>
            </a:r>
          </a:p>
          <a:p>
            <a:endParaRPr lang="en-GB" dirty="0"/>
          </a:p>
          <a:p>
            <a:r>
              <a:rPr lang="en-GB" b="1" dirty="0"/>
              <a:t>NHS England </a:t>
            </a:r>
            <a:r>
              <a:rPr lang="en-GB" dirty="0"/>
              <a:t>(previously NHS Digital) can </a:t>
            </a:r>
            <a:r>
              <a:rPr lang="en-GB" b="1" dirty="0"/>
              <a:t>link</a:t>
            </a:r>
            <a:r>
              <a:rPr lang="en-GB" dirty="0"/>
              <a:t> datasets, and provide researchers with anonymised data; there is a cost for this service</a:t>
            </a:r>
          </a:p>
          <a:p>
            <a:endParaRPr lang="en-GB" dirty="0"/>
          </a:p>
          <a:p>
            <a:endParaRPr lang="en-GB" i="1" dirty="0"/>
          </a:p>
        </p:txBody>
      </p:sp>
      <p:pic>
        <p:nvPicPr>
          <p:cNvPr id="6" name="Picture 5">
            <a:extLst>
              <a:ext uri="{FF2B5EF4-FFF2-40B4-BE49-F238E27FC236}">
                <a16:creationId xmlns:a16="http://schemas.microsoft.com/office/drawing/2014/main" id="{6D255E00-4B11-0B34-1A4B-405B55644135}"/>
              </a:ext>
            </a:extLst>
          </p:cNvPr>
          <p:cNvPicPr>
            <a:picLocks noChangeAspect="1"/>
          </p:cNvPicPr>
          <p:nvPr/>
        </p:nvPicPr>
        <p:blipFill>
          <a:blip r:embed="rId4"/>
          <a:stretch>
            <a:fillRect/>
          </a:stretch>
        </p:blipFill>
        <p:spPr>
          <a:xfrm>
            <a:off x="8572500" y="566737"/>
            <a:ext cx="1790700" cy="828675"/>
          </a:xfrm>
          <a:prstGeom prst="rect">
            <a:avLst/>
          </a:prstGeom>
        </p:spPr>
      </p:pic>
      <p:pic>
        <p:nvPicPr>
          <p:cNvPr id="7" name="Picture 6">
            <a:extLst>
              <a:ext uri="{FF2B5EF4-FFF2-40B4-BE49-F238E27FC236}">
                <a16:creationId xmlns:a16="http://schemas.microsoft.com/office/drawing/2014/main" id="{E890DFC3-73A3-4F35-95EB-53F43D890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2531" y="199343"/>
            <a:ext cx="1631497" cy="1631497"/>
          </a:xfrm>
          <a:prstGeom prst="rect">
            <a:avLst/>
          </a:prstGeom>
        </p:spPr>
      </p:pic>
    </p:spTree>
    <p:extLst>
      <p:ext uri="{BB962C8B-B14F-4D97-AF65-F5344CB8AC3E}">
        <p14:creationId xmlns:p14="http://schemas.microsoft.com/office/powerpoint/2010/main" val="16110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E1E6E-EF9C-4AE8-B44E-23B8C7F813E5}"/>
              </a:ext>
            </a:extLst>
          </p:cNvPr>
          <p:cNvSpPr>
            <a:spLocks noGrp="1"/>
          </p:cNvSpPr>
          <p:nvPr>
            <p:ph type="title"/>
          </p:nvPr>
        </p:nvSpPr>
        <p:spPr/>
        <p:txBody>
          <a:bodyPr>
            <a:normAutofit/>
          </a:bodyPr>
          <a:lstStyle/>
          <a:p>
            <a:r>
              <a:rPr lang="en-GB" sz="4000" b="1" dirty="0">
                <a:latin typeface="+mn-lt"/>
              </a:rPr>
              <a:t>Why link datasets?</a:t>
            </a:r>
          </a:p>
        </p:txBody>
      </p:sp>
      <p:sp>
        <p:nvSpPr>
          <p:cNvPr id="3" name="Content Placeholder 2">
            <a:extLst>
              <a:ext uri="{FF2B5EF4-FFF2-40B4-BE49-F238E27FC236}">
                <a16:creationId xmlns:a16="http://schemas.microsoft.com/office/drawing/2014/main" id="{5026C8EE-FF26-4A37-A819-246E7A487456}"/>
              </a:ext>
            </a:extLst>
          </p:cNvPr>
          <p:cNvSpPr>
            <a:spLocks noGrp="1"/>
          </p:cNvSpPr>
          <p:nvPr>
            <p:ph idx="1"/>
          </p:nvPr>
        </p:nvSpPr>
        <p:spPr>
          <a:xfrm>
            <a:off x="838200" y="2002945"/>
            <a:ext cx="10515600" cy="4351338"/>
          </a:xfrm>
        </p:spPr>
        <p:txBody>
          <a:bodyPr>
            <a:normAutofit/>
          </a:bodyPr>
          <a:lstStyle/>
          <a:p>
            <a:pPr marL="0" indent="0">
              <a:buNone/>
            </a:pPr>
            <a:r>
              <a:rPr lang="en-GB" dirty="0"/>
              <a:t>For example:</a:t>
            </a:r>
          </a:p>
          <a:p>
            <a:pPr marL="354013" indent="-354013">
              <a:lnSpc>
                <a:spcPct val="120000"/>
              </a:lnSpc>
              <a:buFont typeface="Wingdings" panose="05000000000000000000" pitchFamily="2" charset="2"/>
              <a:buChar char="Ø"/>
            </a:pPr>
            <a:r>
              <a:rPr lang="en-US" b="1" i="1" dirty="0">
                <a:solidFill>
                  <a:srgbClr val="161515"/>
                </a:solidFill>
                <a:effectLst/>
                <a:hlinkClick r:id="rId3"/>
              </a:rPr>
              <a:t>neoWONDER</a:t>
            </a:r>
            <a:r>
              <a:rPr lang="en-US" b="1" i="0" dirty="0">
                <a:solidFill>
                  <a:srgbClr val="161515"/>
                </a:solidFill>
                <a:effectLst/>
                <a:hlinkClick r:id="rId3"/>
              </a:rPr>
              <a:t>: Neonatal whole population data linkage approach to improving long-term health and wellbeing of preterm and sick babies</a:t>
            </a:r>
            <a:endParaRPr lang="en-US" b="1" i="0" dirty="0">
              <a:solidFill>
                <a:srgbClr val="161515"/>
              </a:solidFill>
              <a:effectLst/>
            </a:endParaRPr>
          </a:p>
          <a:p>
            <a:pPr marL="354013" indent="-354013">
              <a:lnSpc>
                <a:spcPct val="120000"/>
              </a:lnSpc>
              <a:buFont typeface="Wingdings" panose="05000000000000000000" pitchFamily="2" charset="2"/>
              <a:buChar char="Ø"/>
            </a:pPr>
            <a:r>
              <a:rPr lang="en-US" dirty="0">
                <a:solidFill>
                  <a:srgbClr val="161515"/>
                </a:solidFill>
              </a:rPr>
              <a:t>Linking NNRD with education and health data</a:t>
            </a:r>
          </a:p>
          <a:p>
            <a:pPr marL="354013" indent="-354013">
              <a:lnSpc>
                <a:spcPct val="120000"/>
              </a:lnSpc>
              <a:buFont typeface="Wingdings" panose="05000000000000000000" pitchFamily="2" charset="2"/>
              <a:buChar char="Ø"/>
            </a:pPr>
            <a:r>
              <a:rPr lang="en-US" i="1" dirty="0">
                <a:solidFill>
                  <a:srgbClr val="161515"/>
                </a:solidFill>
              </a:rPr>
              <a:t>‘Understanding the impact of preterm birth and neonatal care on childhood physical, mental health, and educational outcomes’</a:t>
            </a:r>
            <a:endParaRPr lang="en-GB" i="1" dirty="0"/>
          </a:p>
        </p:txBody>
      </p:sp>
      <p:pic>
        <p:nvPicPr>
          <p:cNvPr id="3074" name="Picture 2" descr="Logo">
            <a:extLst>
              <a:ext uri="{FF2B5EF4-FFF2-40B4-BE49-F238E27FC236}">
                <a16:creationId xmlns:a16="http://schemas.microsoft.com/office/drawing/2014/main" id="{0016AED0-A542-3973-D0D5-96F6D239AD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208" y="365125"/>
            <a:ext cx="2463535" cy="16378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56CD57F-35A2-4296-9898-6FBFBE3C49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5706" y="80962"/>
            <a:ext cx="2183265" cy="2183265"/>
          </a:xfrm>
          <a:prstGeom prst="rect">
            <a:avLst/>
          </a:prstGeom>
        </p:spPr>
      </p:pic>
    </p:spTree>
    <p:extLst>
      <p:ext uri="{BB962C8B-B14F-4D97-AF65-F5344CB8AC3E}">
        <p14:creationId xmlns:p14="http://schemas.microsoft.com/office/powerpoint/2010/main" val="1897869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C050F-D1A2-4144-8C8B-EE6B065E8F32}"/>
              </a:ext>
            </a:extLst>
          </p:cNvPr>
          <p:cNvSpPr>
            <a:spLocks noGrp="1"/>
          </p:cNvSpPr>
          <p:nvPr>
            <p:ph type="ctrTitle"/>
          </p:nvPr>
        </p:nvSpPr>
        <p:spPr>
          <a:xfrm>
            <a:off x="1524000" y="154385"/>
            <a:ext cx="9144000" cy="1133855"/>
          </a:xfrm>
        </p:spPr>
        <p:txBody>
          <a:bodyPr>
            <a:normAutofit/>
          </a:bodyPr>
          <a:lstStyle/>
          <a:p>
            <a:r>
              <a:rPr lang="en-GB" sz="4000" b="1" dirty="0">
                <a:latin typeface="+mn-lt"/>
              </a:rPr>
              <a:t>Developed by</a:t>
            </a:r>
          </a:p>
        </p:txBody>
      </p:sp>
      <p:sp>
        <p:nvSpPr>
          <p:cNvPr id="3" name="Subtitle 2">
            <a:extLst>
              <a:ext uri="{FF2B5EF4-FFF2-40B4-BE49-F238E27FC236}">
                <a16:creationId xmlns:a16="http://schemas.microsoft.com/office/drawing/2014/main" id="{52CDF36F-2E27-4320-B0E7-356159E8792B}"/>
              </a:ext>
            </a:extLst>
          </p:cNvPr>
          <p:cNvSpPr>
            <a:spLocks noGrp="1"/>
          </p:cNvSpPr>
          <p:nvPr>
            <p:ph type="subTitle" idx="1"/>
          </p:nvPr>
        </p:nvSpPr>
        <p:spPr>
          <a:xfrm>
            <a:off x="858984" y="1496291"/>
            <a:ext cx="10640290" cy="5029200"/>
          </a:xfrm>
        </p:spPr>
        <p:txBody>
          <a:bodyPr>
            <a:normAutofit fontScale="77500" lnSpcReduction="20000"/>
          </a:bodyPr>
          <a:lstStyle/>
          <a:p>
            <a:pPr>
              <a:lnSpc>
                <a:spcPct val="100000"/>
              </a:lnSpc>
              <a:spcBef>
                <a:spcPts val="0"/>
              </a:spcBef>
              <a:spcAft>
                <a:spcPts val="1800"/>
              </a:spcAft>
            </a:pPr>
            <a:r>
              <a:rPr lang="en-GB" sz="3100" dirty="0"/>
              <a:t>Dr Tim van Hasselt (NNRD Board trainee representative)</a:t>
            </a:r>
          </a:p>
          <a:p>
            <a:pPr>
              <a:lnSpc>
                <a:spcPct val="100000"/>
              </a:lnSpc>
              <a:spcBef>
                <a:spcPts val="0"/>
              </a:spcBef>
              <a:spcAft>
                <a:spcPts val="1800"/>
              </a:spcAft>
            </a:pPr>
            <a:r>
              <a:rPr lang="en-GB" sz="3100" dirty="0"/>
              <a:t>Dr </a:t>
            </a:r>
            <a:r>
              <a:rPr lang="en-GB" sz="3100" dirty="0" err="1"/>
              <a:t>T’ng</a:t>
            </a:r>
            <a:r>
              <a:rPr lang="en-GB" sz="3100" dirty="0"/>
              <a:t> Chang (</a:t>
            </a:r>
            <a:r>
              <a:rPr lang="en-US" sz="3100" dirty="0"/>
              <a:t>BAPM Data and Informatics Steering Group trainee representative</a:t>
            </a:r>
            <a:r>
              <a:rPr lang="en-GB" sz="3100" dirty="0"/>
              <a:t>)</a:t>
            </a:r>
          </a:p>
          <a:p>
            <a:pPr>
              <a:lnSpc>
                <a:spcPct val="100000"/>
              </a:lnSpc>
              <a:spcBef>
                <a:spcPts val="0"/>
              </a:spcBef>
              <a:spcAft>
                <a:spcPts val="1800"/>
              </a:spcAft>
            </a:pPr>
            <a:r>
              <a:rPr lang="en-GB" sz="3100" dirty="0"/>
              <a:t>Dr Philippa Rees (NNRD Board trainee representative)</a:t>
            </a:r>
          </a:p>
          <a:p>
            <a:pPr>
              <a:lnSpc>
                <a:spcPct val="100000"/>
              </a:lnSpc>
              <a:spcBef>
                <a:spcPts val="0"/>
              </a:spcBef>
              <a:spcAft>
                <a:spcPts val="1800"/>
              </a:spcAft>
            </a:pPr>
            <a:r>
              <a:rPr lang="en-GB" sz="3100" dirty="0"/>
              <a:t>With help from </a:t>
            </a:r>
          </a:p>
          <a:p>
            <a:pPr>
              <a:lnSpc>
                <a:spcPct val="100000"/>
              </a:lnSpc>
              <a:spcBef>
                <a:spcPts val="0"/>
              </a:spcBef>
              <a:spcAft>
                <a:spcPts val="1800"/>
              </a:spcAft>
            </a:pPr>
            <a:r>
              <a:rPr lang="en-GB" sz="3100" dirty="0"/>
              <a:t>Dr Cheryl Battersby (BAPM Data Lead; Clinical Senior Lecturer in Neonatal Medicine, Imperial College London)</a:t>
            </a:r>
          </a:p>
          <a:p>
            <a:pPr>
              <a:lnSpc>
                <a:spcPct val="100000"/>
              </a:lnSpc>
              <a:spcBef>
                <a:spcPts val="0"/>
              </a:spcBef>
              <a:spcAft>
                <a:spcPts val="1800"/>
              </a:spcAft>
            </a:pPr>
            <a:r>
              <a:rPr lang="en-GB" sz="3100" dirty="0"/>
              <a:t>Dr Vimal Vasu (NNRD Board UK Neonatal Collaborative representative; Consultant Neonatologist, East Kent Hospitals NHS Trust; Honorary Senior Lecturer, University of Kent)</a:t>
            </a:r>
          </a:p>
          <a:p>
            <a:pPr>
              <a:lnSpc>
                <a:spcPct val="100000"/>
              </a:lnSpc>
              <a:spcBef>
                <a:spcPts val="0"/>
              </a:spcBef>
              <a:spcAft>
                <a:spcPts val="1800"/>
              </a:spcAft>
            </a:pPr>
            <a:r>
              <a:rPr lang="en-GB" sz="3100" dirty="0"/>
              <a:t>Professor Neena Modi (NNRD lead; Professor of Neonatal Medicine, Imperial College London)</a:t>
            </a:r>
          </a:p>
          <a:p>
            <a:endParaRPr lang="en-GB" sz="3100" dirty="0"/>
          </a:p>
          <a:p>
            <a:endParaRPr lang="en-GB" dirty="0"/>
          </a:p>
        </p:txBody>
      </p:sp>
    </p:spTree>
    <p:extLst>
      <p:ext uri="{BB962C8B-B14F-4D97-AF65-F5344CB8AC3E}">
        <p14:creationId xmlns:p14="http://schemas.microsoft.com/office/powerpoint/2010/main" val="2524948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E61AD-81FD-42F7-AAB2-DB31CB5E6B91}"/>
              </a:ext>
            </a:extLst>
          </p:cNvPr>
          <p:cNvSpPr>
            <a:spLocks noGrp="1"/>
          </p:cNvSpPr>
          <p:nvPr>
            <p:ph type="title"/>
          </p:nvPr>
        </p:nvSpPr>
        <p:spPr/>
        <p:txBody>
          <a:bodyPr>
            <a:normAutofit fontScale="90000"/>
          </a:bodyPr>
          <a:lstStyle/>
          <a:p>
            <a:r>
              <a:rPr lang="en-GB" sz="4000" b="1" dirty="0">
                <a:latin typeface="+mn-lt"/>
              </a:rPr>
              <a:t>Organisations advocating the benefits of well-governanced use of quality assured neonatal data</a:t>
            </a:r>
          </a:p>
        </p:txBody>
      </p:sp>
      <p:sp>
        <p:nvSpPr>
          <p:cNvPr id="3" name="Content Placeholder 2">
            <a:extLst>
              <a:ext uri="{FF2B5EF4-FFF2-40B4-BE49-F238E27FC236}">
                <a16:creationId xmlns:a16="http://schemas.microsoft.com/office/drawing/2014/main" id="{6208B8BE-95A2-4803-A222-AE4408E215E6}"/>
              </a:ext>
            </a:extLst>
          </p:cNvPr>
          <p:cNvSpPr>
            <a:spLocks noGrp="1"/>
          </p:cNvSpPr>
          <p:nvPr>
            <p:ph idx="1"/>
          </p:nvPr>
        </p:nvSpPr>
        <p:spPr>
          <a:xfrm>
            <a:off x="3210129" y="2169267"/>
            <a:ext cx="8317148" cy="4323607"/>
          </a:xfrm>
        </p:spPr>
        <p:txBody>
          <a:bodyPr>
            <a:normAutofit lnSpcReduction="10000"/>
          </a:bodyPr>
          <a:lstStyle/>
          <a:p>
            <a:pPr lvl="1"/>
            <a:r>
              <a:rPr lang="en-US" dirty="0"/>
              <a:t>UK national charity for babies born premature or sick and their families</a:t>
            </a:r>
          </a:p>
          <a:p>
            <a:pPr lvl="1"/>
            <a:r>
              <a:rPr lang="en-US" i="1" dirty="0"/>
              <a:t>Supports families on neonatal units, supports families involved in research, provides online resources</a:t>
            </a:r>
            <a:endParaRPr lang="en-GB" i="1" dirty="0"/>
          </a:p>
          <a:p>
            <a:endParaRPr lang="en-GB" b="1" dirty="0"/>
          </a:p>
          <a:p>
            <a:endParaRPr lang="en-GB" b="1" dirty="0"/>
          </a:p>
          <a:p>
            <a:pPr lvl="1"/>
            <a:r>
              <a:rPr lang="en-US" dirty="0"/>
              <a:t>Professional association and registered charity that aims to improve standards of perinatal care</a:t>
            </a:r>
          </a:p>
          <a:p>
            <a:pPr lvl="1"/>
            <a:r>
              <a:rPr lang="en-US" i="1" dirty="0"/>
              <a:t>BAPM produces important reports, guidelines, runs conferences and educational events</a:t>
            </a:r>
          </a:p>
          <a:p>
            <a:pPr lvl="1"/>
            <a:r>
              <a:rPr lang="en-US" i="1" dirty="0"/>
              <a:t>Data and Informatics Steering Group advocates for using neonatal data to benefit babies and families</a:t>
            </a:r>
          </a:p>
        </p:txBody>
      </p:sp>
      <p:pic>
        <p:nvPicPr>
          <p:cNvPr id="5" name="Picture 4">
            <a:extLst>
              <a:ext uri="{FF2B5EF4-FFF2-40B4-BE49-F238E27FC236}">
                <a16:creationId xmlns:a16="http://schemas.microsoft.com/office/drawing/2014/main" id="{7BA3C8D0-B234-0FCB-05BE-3E062B212D16}"/>
              </a:ext>
            </a:extLst>
          </p:cNvPr>
          <p:cNvPicPr>
            <a:picLocks noChangeAspect="1"/>
          </p:cNvPicPr>
          <p:nvPr/>
        </p:nvPicPr>
        <p:blipFill>
          <a:blip r:embed="rId3"/>
          <a:stretch>
            <a:fillRect/>
          </a:stretch>
        </p:blipFill>
        <p:spPr>
          <a:xfrm>
            <a:off x="1224001" y="2103436"/>
            <a:ext cx="1917483" cy="1325564"/>
          </a:xfrm>
          <a:prstGeom prst="rect">
            <a:avLst/>
          </a:prstGeom>
        </p:spPr>
      </p:pic>
      <p:pic>
        <p:nvPicPr>
          <p:cNvPr id="9" name="Picture 8">
            <a:extLst>
              <a:ext uri="{FF2B5EF4-FFF2-40B4-BE49-F238E27FC236}">
                <a16:creationId xmlns:a16="http://schemas.microsoft.com/office/drawing/2014/main" id="{E8D1B314-A39E-AEDA-F09F-A8C26EBFF9AF}"/>
              </a:ext>
            </a:extLst>
          </p:cNvPr>
          <p:cNvPicPr>
            <a:picLocks noChangeAspect="1"/>
          </p:cNvPicPr>
          <p:nvPr/>
        </p:nvPicPr>
        <p:blipFill>
          <a:blip r:embed="rId4"/>
          <a:stretch>
            <a:fillRect/>
          </a:stretch>
        </p:blipFill>
        <p:spPr>
          <a:xfrm>
            <a:off x="863529" y="4476985"/>
            <a:ext cx="2638425" cy="1647825"/>
          </a:xfrm>
          <a:prstGeom prst="rect">
            <a:avLst/>
          </a:prstGeom>
        </p:spPr>
      </p:pic>
    </p:spTree>
    <p:extLst>
      <p:ext uri="{BB962C8B-B14F-4D97-AF65-F5344CB8AC3E}">
        <p14:creationId xmlns:p14="http://schemas.microsoft.com/office/powerpoint/2010/main" val="1843831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1AC07-2265-490D-B88C-2C0576787166}"/>
              </a:ext>
            </a:extLst>
          </p:cNvPr>
          <p:cNvSpPr>
            <a:spLocks noGrp="1"/>
          </p:cNvSpPr>
          <p:nvPr>
            <p:ph type="title"/>
          </p:nvPr>
        </p:nvSpPr>
        <p:spPr/>
        <p:txBody>
          <a:bodyPr>
            <a:normAutofit/>
          </a:bodyPr>
          <a:lstStyle/>
          <a:p>
            <a:r>
              <a:rPr lang="en-GB" sz="4000" b="1" dirty="0">
                <a:latin typeface="+mn-lt"/>
              </a:rPr>
              <a:t>The near-future of neonatal data</a:t>
            </a:r>
          </a:p>
        </p:txBody>
      </p:sp>
      <p:sp>
        <p:nvSpPr>
          <p:cNvPr id="3" name="Content Placeholder 2">
            <a:extLst>
              <a:ext uri="{FF2B5EF4-FFF2-40B4-BE49-F238E27FC236}">
                <a16:creationId xmlns:a16="http://schemas.microsoft.com/office/drawing/2014/main" id="{4B1F4D93-7239-4E2D-B771-F4F928134853}"/>
              </a:ext>
            </a:extLst>
          </p:cNvPr>
          <p:cNvSpPr>
            <a:spLocks noGrp="1"/>
          </p:cNvSpPr>
          <p:nvPr>
            <p:ph idx="1"/>
          </p:nvPr>
        </p:nvSpPr>
        <p:spPr>
          <a:xfrm>
            <a:off x="838200" y="1825625"/>
            <a:ext cx="10515600" cy="4351338"/>
          </a:xfrm>
        </p:spPr>
        <p:txBody>
          <a:bodyPr>
            <a:normAutofit fontScale="92500" lnSpcReduction="10000"/>
          </a:bodyPr>
          <a:lstStyle/>
          <a:p>
            <a:pPr>
              <a:lnSpc>
                <a:spcPct val="100000"/>
              </a:lnSpc>
              <a:spcAft>
                <a:spcPts val="1200"/>
              </a:spcAft>
            </a:pPr>
            <a:r>
              <a:rPr lang="en-GB" dirty="0"/>
              <a:t>Changing NHS bodies, regulatory and political changes across UK nations</a:t>
            </a:r>
          </a:p>
          <a:p>
            <a:pPr>
              <a:lnSpc>
                <a:spcPct val="100000"/>
              </a:lnSpc>
              <a:spcAft>
                <a:spcPts val="1200"/>
              </a:spcAft>
            </a:pPr>
            <a:r>
              <a:rPr lang="en-GB" dirty="0"/>
              <a:t>More electronic health record systems entering the NHS </a:t>
            </a:r>
          </a:p>
          <a:p>
            <a:pPr>
              <a:lnSpc>
                <a:spcPct val="100000"/>
              </a:lnSpc>
              <a:spcAft>
                <a:spcPts val="1200"/>
              </a:spcAft>
            </a:pPr>
            <a:r>
              <a:rPr lang="en-GB" dirty="0"/>
              <a:t>Streamlining application process (Health Data Research-UK portal) to access data</a:t>
            </a:r>
          </a:p>
          <a:p>
            <a:pPr>
              <a:lnSpc>
                <a:spcPct val="100000"/>
              </a:lnSpc>
              <a:spcAft>
                <a:spcPts val="1200"/>
              </a:spcAft>
            </a:pPr>
            <a:r>
              <a:rPr lang="en-GB" dirty="0"/>
              <a:t>Increasing use of data linkage </a:t>
            </a:r>
          </a:p>
          <a:p>
            <a:pPr>
              <a:lnSpc>
                <a:spcPct val="100000"/>
              </a:lnSpc>
              <a:spcAft>
                <a:spcPts val="1200"/>
              </a:spcAft>
            </a:pPr>
            <a:r>
              <a:rPr lang="en-GB" dirty="0"/>
              <a:t>Use of </a:t>
            </a:r>
            <a:r>
              <a:rPr lang="en-GB" b="1" dirty="0"/>
              <a:t>Trusted Research Environments</a:t>
            </a:r>
            <a:r>
              <a:rPr lang="en-GB" dirty="0"/>
              <a:t> allowing secure access to data for research in a virtual environment; avoids need to transfer data to researchers</a:t>
            </a:r>
          </a:p>
          <a:p>
            <a:pPr>
              <a:lnSpc>
                <a:spcPct val="100000"/>
              </a:lnSpc>
              <a:spcAft>
                <a:spcPts val="1200"/>
              </a:spcAft>
            </a:pPr>
            <a:endParaRPr lang="en-GB" dirty="0"/>
          </a:p>
        </p:txBody>
      </p:sp>
    </p:spTree>
    <p:extLst>
      <p:ext uri="{BB962C8B-B14F-4D97-AF65-F5344CB8AC3E}">
        <p14:creationId xmlns:p14="http://schemas.microsoft.com/office/powerpoint/2010/main" val="2035037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1354-B1A1-ADEC-70F6-601C9407AF0E}"/>
              </a:ext>
            </a:extLst>
          </p:cNvPr>
          <p:cNvSpPr>
            <a:spLocks noGrp="1"/>
          </p:cNvSpPr>
          <p:nvPr>
            <p:ph type="title"/>
          </p:nvPr>
        </p:nvSpPr>
        <p:spPr>
          <a:xfrm>
            <a:off x="838200" y="669925"/>
            <a:ext cx="10515600" cy="895639"/>
          </a:xfrm>
        </p:spPr>
        <p:txBody>
          <a:bodyPr>
            <a:normAutofit fontScale="90000"/>
          </a:bodyPr>
          <a:lstStyle/>
          <a:p>
            <a:r>
              <a:rPr lang="en-GB" b="1" dirty="0">
                <a:latin typeface="+mn-lt"/>
              </a:rPr>
              <a:t>Sharing data outputs with the public</a:t>
            </a:r>
            <a:br>
              <a:rPr lang="en-GB" b="1" dirty="0">
                <a:latin typeface="+mn-lt"/>
              </a:rPr>
            </a:br>
            <a:endParaRPr lang="en-GB" b="1" dirty="0">
              <a:latin typeface="+mn-lt"/>
            </a:endParaRPr>
          </a:p>
        </p:txBody>
      </p:sp>
      <p:sp>
        <p:nvSpPr>
          <p:cNvPr id="3" name="Content Placeholder 2">
            <a:extLst>
              <a:ext uri="{FF2B5EF4-FFF2-40B4-BE49-F238E27FC236}">
                <a16:creationId xmlns:a16="http://schemas.microsoft.com/office/drawing/2014/main" id="{16EE4BF2-26D6-2CB7-7BCF-1EC25BACD008}"/>
              </a:ext>
            </a:extLst>
          </p:cNvPr>
          <p:cNvSpPr>
            <a:spLocks noGrp="1"/>
          </p:cNvSpPr>
          <p:nvPr>
            <p:ph idx="1"/>
          </p:nvPr>
        </p:nvSpPr>
        <p:spPr>
          <a:xfrm>
            <a:off x="242455" y="2241261"/>
            <a:ext cx="3955742" cy="3646920"/>
          </a:xfrm>
        </p:spPr>
        <p:txBody>
          <a:bodyPr>
            <a:normAutofit/>
          </a:bodyPr>
          <a:lstStyle/>
          <a:p>
            <a:pPr marL="442913" lvl="1" indent="-263525">
              <a:lnSpc>
                <a:spcPct val="100000"/>
              </a:lnSpc>
              <a:spcBef>
                <a:spcPts val="0"/>
              </a:spcBef>
              <a:spcAft>
                <a:spcPts val="3000"/>
              </a:spcAft>
            </a:pPr>
            <a:r>
              <a:rPr lang="en-GB" sz="2800" dirty="0"/>
              <a:t>Data visualisation tools are available on the NNRD website</a:t>
            </a:r>
          </a:p>
          <a:p>
            <a:pPr marL="442913" lvl="1" indent="-263525">
              <a:lnSpc>
                <a:spcPct val="100000"/>
              </a:lnSpc>
              <a:spcBef>
                <a:spcPts val="0"/>
              </a:spcBef>
              <a:spcAft>
                <a:spcPts val="3000"/>
              </a:spcAft>
            </a:pPr>
            <a:r>
              <a:rPr lang="en-GB" sz="2800" dirty="0"/>
              <a:t>Censoring of small numbers to avoid patient identification</a:t>
            </a:r>
          </a:p>
        </p:txBody>
      </p:sp>
      <p:pic>
        <p:nvPicPr>
          <p:cNvPr id="5" name="Picture 4">
            <a:extLst>
              <a:ext uri="{FF2B5EF4-FFF2-40B4-BE49-F238E27FC236}">
                <a16:creationId xmlns:a16="http://schemas.microsoft.com/office/drawing/2014/main" id="{AF049DE0-6491-A88D-74F5-F7C1C2D5B9B5}"/>
              </a:ext>
            </a:extLst>
          </p:cNvPr>
          <p:cNvPicPr>
            <a:picLocks noChangeAspect="1"/>
          </p:cNvPicPr>
          <p:nvPr/>
        </p:nvPicPr>
        <p:blipFill>
          <a:blip r:embed="rId3"/>
          <a:stretch>
            <a:fillRect/>
          </a:stretch>
        </p:blipFill>
        <p:spPr>
          <a:xfrm>
            <a:off x="4198197" y="1825625"/>
            <a:ext cx="7419792" cy="4517366"/>
          </a:xfrm>
          <a:prstGeom prst="rect">
            <a:avLst/>
          </a:prstGeom>
        </p:spPr>
      </p:pic>
    </p:spTree>
    <p:extLst>
      <p:ext uri="{BB962C8B-B14F-4D97-AF65-F5344CB8AC3E}">
        <p14:creationId xmlns:p14="http://schemas.microsoft.com/office/powerpoint/2010/main" val="2509487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395F-16F4-4973-860D-A22D9C04EB53}"/>
              </a:ext>
            </a:extLst>
          </p:cNvPr>
          <p:cNvSpPr>
            <a:spLocks noGrp="1"/>
          </p:cNvSpPr>
          <p:nvPr>
            <p:ph type="title"/>
          </p:nvPr>
        </p:nvSpPr>
        <p:spPr/>
        <p:txBody>
          <a:bodyPr>
            <a:normAutofit/>
          </a:bodyPr>
          <a:lstStyle/>
          <a:p>
            <a:r>
              <a:rPr lang="en-GB" sz="4000" b="1" dirty="0">
                <a:latin typeface="+mn-lt"/>
              </a:rPr>
              <a:t>How to get in touch</a:t>
            </a:r>
          </a:p>
        </p:txBody>
      </p:sp>
      <p:sp>
        <p:nvSpPr>
          <p:cNvPr id="3" name="Content Placeholder 2">
            <a:extLst>
              <a:ext uri="{FF2B5EF4-FFF2-40B4-BE49-F238E27FC236}">
                <a16:creationId xmlns:a16="http://schemas.microsoft.com/office/drawing/2014/main" id="{7A0C8A40-A0FC-4527-B904-AA236B5525A2}"/>
              </a:ext>
            </a:extLst>
          </p:cNvPr>
          <p:cNvSpPr>
            <a:spLocks noGrp="1"/>
          </p:cNvSpPr>
          <p:nvPr>
            <p:ph idx="1"/>
          </p:nvPr>
        </p:nvSpPr>
        <p:spPr>
          <a:xfrm>
            <a:off x="838200" y="1936462"/>
            <a:ext cx="10515600" cy="4351338"/>
          </a:xfrm>
        </p:spPr>
        <p:txBody>
          <a:bodyPr>
            <a:normAutofit/>
          </a:bodyPr>
          <a:lstStyle/>
          <a:p>
            <a:pPr>
              <a:lnSpc>
                <a:spcPct val="100000"/>
              </a:lnSpc>
              <a:spcBef>
                <a:spcPts val="0"/>
              </a:spcBef>
              <a:spcAft>
                <a:spcPts val="3600"/>
              </a:spcAft>
            </a:pPr>
            <a:r>
              <a:rPr lang="en-GB" sz="3200" dirty="0"/>
              <a:t>To contact the NNRD email: </a:t>
            </a:r>
            <a:r>
              <a:rPr lang="en-GB" sz="3200" dirty="0">
                <a:hlinkClick r:id="rId2"/>
              </a:rPr>
              <a:t>ndau@imperial.ac.uk</a:t>
            </a:r>
            <a:r>
              <a:rPr lang="en-GB" sz="3200" dirty="0"/>
              <a:t> </a:t>
            </a:r>
          </a:p>
          <a:p>
            <a:pPr>
              <a:lnSpc>
                <a:spcPct val="100000"/>
              </a:lnSpc>
              <a:spcBef>
                <a:spcPts val="0"/>
              </a:spcBef>
              <a:spcAft>
                <a:spcPts val="3600"/>
              </a:spcAft>
            </a:pPr>
            <a:r>
              <a:rPr lang="en-GB" sz="3200" dirty="0"/>
              <a:t>To contact the UK Neonatal Collaborative representative email Dr Vimal Vasu: </a:t>
            </a:r>
            <a:r>
              <a:rPr lang="en-GB" sz="3200" dirty="0">
                <a:hlinkClick r:id="rId3"/>
              </a:rPr>
              <a:t>vimal.vasu@nhs.net</a:t>
            </a:r>
            <a:r>
              <a:rPr lang="en-GB" sz="3200" dirty="0"/>
              <a:t> </a:t>
            </a:r>
          </a:p>
          <a:p>
            <a:pPr>
              <a:lnSpc>
                <a:spcPct val="100000"/>
              </a:lnSpc>
              <a:spcBef>
                <a:spcPts val="0"/>
              </a:spcBef>
              <a:spcAft>
                <a:spcPts val="3600"/>
              </a:spcAft>
            </a:pPr>
            <a:r>
              <a:rPr lang="en-GB" sz="3200" dirty="0"/>
              <a:t>To contact the NNRD trainee representatives email Dr Tim van Hasselt: </a:t>
            </a:r>
            <a:r>
              <a:rPr lang="en-GB" sz="3200" dirty="0">
                <a:hlinkClick r:id="rId4"/>
              </a:rPr>
              <a:t>t.vanhasselt@nhs.net</a:t>
            </a:r>
            <a:r>
              <a:rPr lang="en-GB" sz="3200" dirty="0"/>
              <a:t> </a:t>
            </a:r>
          </a:p>
        </p:txBody>
      </p:sp>
    </p:spTree>
    <p:extLst>
      <p:ext uri="{BB962C8B-B14F-4D97-AF65-F5344CB8AC3E}">
        <p14:creationId xmlns:p14="http://schemas.microsoft.com/office/powerpoint/2010/main" val="3916964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458F9-FA2B-496D-A91B-1BA37B983E3A}"/>
              </a:ext>
            </a:extLst>
          </p:cNvPr>
          <p:cNvSpPr>
            <a:spLocks noGrp="1"/>
          </p:cNvSpPr>
          <p:nvPr>
            <p:ph type="title"/>
          </p:nvPr>
        </p:nvSpPr>
        <p:spPr>
          <a:xfrm>
            <a:off x="838200" y="101889"/>
            <a:ext cx="10515600" cy="1325563"/>
          </a:xfrm>
        </p:spPr>
        <p:txBody>
          <a:bodyPr/>
          <a:lstStyle/>
          <a:p>
            <a:r>
              <a:rPr lang="en-GB" b="1" dirty="0"/>
              <a:t>Links: key websites</a:t>
            </a:r>
          </a:p>
        </p:txBody>
      </p:sp>
      <p:sp>
        <p:nvSpPr>
          <p:cNvPr id="3" name="Content Placeholder 2">
            <a:extLst>
              <a:ext uri="{FF2B5EF4-FFF2-40B4-BE49-F238E27FC236}">
                <a16:creationId xmlns:a16="http://schemas.microsoft.com/office/drawing/2014/main" id="{A2F952B6-EA0B-4A79-8415-DE88017A1E6E}"/>
              </a:ext>
            </a:extLst>
          </p:cNvPr>
          <p:cNvSpPr>
            <a:spLocks noGrp="1"/>
          </p:cNvSpPr>
          <p:nvPr>
            <p:ph idx="1"/>
          </p:nvPr>
        </p:nvSpPr>
        <p:spPr>
          <a:xfrm>
            <a:off x="838200" y="1427452"/>
            <a:ext cx="10515600" cy="5208875"/>
          </a:xfrm>
        </p:spPr>
        <p:txBody>
          <a:bodyPr>
            <a:normAutofit fontScale="70000" lnSpcReduction="20000"/>
          </a:bodyPr>
          <a:lstStyle/>
          <a:p>
            <a:pPr>
              <a:lnSpc>
                <a:spcPct val="120000"/>
              </a:lnSpc>
              <a:spcBef>
                <a:spcPts val="0"/>
              </a:spcBef>
              <a:spcAft>
                <a:spcPts val="1200"/>
              </a:spcAft>
            </a:pPr>
            <a:r>
              <a:rPr lang="en-GB" dirty="0"/>
              <a:t>The Neonatal Data Analysis Unit and National Neonatal Research Database: </a:t>
            </a:r>
            <a:br>
              <a:rPr lang="en-GB" dirty="0"/>
            </a:br>
            <a:r>
              <a:rPr lang="en-GB" dirty="0">
                <a:hlinkClick r:id="rId3"/>
              </a:rPr>
              <a:t>https://www.imperial.ac.uk/neonatal-data-analysis-unit/neonatal-data-analysis-unit/</a:t>
            </a:r>
            <a:endParaRPr lang="en-GB" dirty="0"/>
          </a:p>
          <a:p>
            <a:pPr>
              <a:lnSpc>
                <a:spcPct val="120000"/>
              </a:lnSpc>
              <a:spcBef>
                <a:spcPts val="0"/>
              </a:spcBef>
              <a:spcAft>
                <a:spcPts val="1200"/>
              </a:spcAft>
            </a:pPr>
            <a:r>
              <a:rPr lang="en-GB" dirty="0"/>
              <a:t>The Neonatal Data Set: </a:t>
            </a:r>
            <a:br>
              <a:rPr lang="en-GB" dirty="0"/>
            </a:br>
            <a:r>
              <a:rPr lang="en-GB" dirty="0">
                <a:hlinkClick r:id="rId4"/>
              </a:rPr>
              <a:t>DAPB1595: Neonatal Data Set - NHS Digital</a:t>
            </a:r>
            <a:endParaRPr lang="en-GB" dirty="0"/>
          </a:p>
          <a:p>
            <a:pPr>
              <a:lnSpc>
                <a:spcPct val="120000"/>
              </a:lnSpc>
              <a:spcBef>
                <a:spcPts val="0"/>
              </a:spcBef>
              <a:spcAft>
                <a:spcPts val="1200"/>
              </a:spcAft>
            </a:pPr>
            <a:r>
              <a:rPr lang="en-GB" dirty="0"/>
              <a:t>Health Data Research UK: </a:t>
            </a:r>
            <a:br>
              <a:rPr lang="en-GB" dirty="0"/>
            </a:br>
            <a:r>
              <a:rPr lang="en-GB" dirty="0">
                <a:hlinkClick r:id="rId5"/>
              </a:rPr>
              <a:t>https://www.hdruk.ac.uk/</a:t>
            </a:r>
            <a:endParaRPr lang="en-GB" dirty="0"/>
          </a:p>
          <a:p>
            <a:pPr>
              <a:lnSpc>
                <a:spcPct val="120000"/>
              </a:lnSpc>
              <a:spcBef>
                <a:spcPts val="0"/>
              </a:spcBef>
              <a:spcAft>
                <a:spcPts val="1200"/>
              </a:spcAft>
            </a:pPr>
            <a:r>
              <a:rPr lang="en-GB" dirty="0"/>
              <a:t>National Neonatal Audit Program: </a:t>
            </a:r>
            <a:br>
              <a:rPr lang="en-GB" dirty="0"/>
            </a:br>
            <a:r>
              <a:rPr lang="en-GB" dirty="0">
                <a:hlinkClick r:id="rId6"/>
              </a:rPr>
              <a:t>https://www.rcpch.ac.uk/work-we-do/quality-improvement-patient-safety/national-neonatal-audit-programme</a:t>
            </a:r>
            <a:endParaRPr lang="en-GB" dirty="0"/>
          </a:p>
          <a:p>
            <a:pPr>
              <a:lnSpc>
                <a:spcPct val="120000"/>
              </a:lnSpc>
              <a:spcBef>
                <a:spcPts val="0"/>
              </a:spcBef>
              <a:spcAft>
                <a:spcPts val="1200"/>
              </a:spcAft>
            </a:pPr>
            <a:r>
              <a:rPr lang="en-GB" dirty="0"/>
              <a:t>British Association of Perinatal Medicine, Data FAQs: </a:t>
            </a:r>
            <a:br>
              <a:rPr lang="en-GB" dirty="0"/>
            </a:br>
            <a:r>
              <a:rPr lang="en-GB" dirty="0">
                <a:hlinkClick r:id="rId7"/>
              </a:rPr>
              <a:t>https://www.bapm.org/pages/data-faqs</a:t>
            </a:r>
            <a:r>
              <a:rPr lang="en-GB" dirty="0"/>
              <a:t> </a:t>
            </a:r>
          </a:p>
          <a:p>
            <a:pPr>
              <a:lnSpc>
                <a:spcPct val="120000"/>
              </a:lnSpc>
              <a:spcBef>
                <a:spcPts val="0"/>
              </a:spcBef>
              <a:spcAft>
                <a:spcPts val="1200"/>
              </a:spcAft>
            </a:pPr>
            <a:r>
              <a:rPr lang="en-GB" dirty="0"/>
              <a:t>Bliss: For babies born premature or sick: </a:t>
            </a:r>
            <a:br>
              <a:rPr lang="en-GB" dirty="0"/>
            </a:br>
            <a:r>
              <a:rPr lang="en-GB" dirty="0">
                <a:hlinkClick r:id="rId8"/>
              </a:rPr>
              <a:t>https://www.bliss.org.uk/</a:t>
            </a:r>
            <a:r>
              <a:rPr lang="en-GB" dirty="0"/>
              <a:t> </a:t>
            </a:r>
          </a:p>
        </p:txBody>
      </p:sp>
    </p:spTree>
    <p:extLst>
      <p:ext uri="{BB962C8B-B14F-4D97-AF65-F5344CB8AC3E}">
        <p14:creationId xmlns:p14="http://schemas.microsoft.com/office/powerpoint/2010/main" val="4255164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3AA7-C798-43D1-9EA3-CD8556A086F1}"/>
              </a:ext>
            </a:extLst>
          </p:cNvPr>
          <p:cNvSpPr>
            <a:spLocks noGrp="1"/>
          </p:cNvSpPr>
          <p:nvPr>
            <p:ph type="title"/>
          </p:nvPr>
        </p:nvSpPr>
        <p:spPr/>
        <p:txBody>
          <a:bodyPr/>
          <a:lstStyle/>
          <a:p>
            <a:r>
              <a:rPr lang="en-GB" b="1" dirty="0">
                <a:latin typeface="+mn-lt"/>
              </a:rPr>
              <a:t>Why do neonatal data matter?</a:t>
            </a:r>
          </a:p>
        </p:txBody>
      </p:sp>
      <p:sp>
        <p:nvSpPr>
          <p:cNvPr id="3" name="Content Placeholder 2">
            <a:extLst>
              <a:ext uri="{FF2B5EF4-FFF2-40B4-BE49-F238E27FC236}">
                <a16:creationId xmlns:a16="http://schemas.microsoft.com/office/drawing/2014/main" id="{89EA30F0-B833-42E8-808B-24D0D5BB83F7}"/>
              </a:ext>
            </a:extLst>
          </p:cNvPr>
          <p:cNvSpPr>
            <a:spLocks noGrp="1"/>
          </p:cNvSpPr>
          <p:nvPr>
            <p:ph idx="1"/>
          </p:nvPr>
        </p:nvSpPr>
        <p:spPr>
          <a:xfrm>
            <a:off x="1992086" y="1825625"/>
            <a:ext cx="9821484" cy="4351338"/>
          </a:xfrm>
        </p:spPr>
        <p:txBody>
          <a:bodyPr>
            <a:normAutofit fontScale="92500"/>
          </a:bodyPr>
          <a:lstStyle/>
          <a:p>
            <a:pPr marL="0" indent="0">
              <a:buNone/>
            </a:pPr>
            <a:r>
              <a:rPr lang="en-GB" dirty="0"/>
              <a:t>High quality neonatal care is important</a:t>
            </a:r>
          </a:p>
          <a:p>
            <a:pPr marL="457200" lvl="1" indent="0">
              <a:buNone/>
            </a:pPr>
            <a:r>
              <a:rPr lang="en-GB" dirty="0"/>
              <a:t>Neonatal care is a specialised, technical, fast-changing field, with a unique population and has lifelong implications</a:t>
            </a:r>
          </a:p>
          <a:p>
            <a:pPr marL="457200" lvl="1" indent="0">
              <a:buNone/>
            </a:pPr>
            <a:endParaRPr lang="en-GB" dirty="0"/>
          </a:p>
          <a:p>
            <a:pPr marL="0" indent="0">
              <a:buNone/>
            </a:pPr>
            <a:r>
              <a:rPr lang="en-GB" dirty="0"/>
              <a:t>Neonatal data are important to understand the quality of neonatal care</a:t>
            </a:r>
          </a:p>
          <a:p>
            <a:pPr marL="457200" lvl="1" indent="0">
              <a:buNone/>
            </a:pPr>
            <a:r>
              <a:rPr lang="en-GB" dirty="0"/>
              <a:t>National neonatal data can be used for multiple purposes, providing a world-leading opportunity for service development and research</a:t>
            </a:r>
          </a:p>
          <a:p>
            <a:pPr lvl="1"/>
            <a:endParaRPr lang="en-GB" dirty="0"/>
          </a:p>
          <a:p>
            <a:pPr marL="0" indent="0">
              <a:buNone/>
            </a:pPr>
            <a:r>
              <a:rPr lang="en-GB" dirty="0"/>
              <a:t>The UK neonatal community is leading the way</a:t>
            </a:r>
          </a:p>
          <a:p>
            <a:pPr indent="0">
              <a:buNone/>
            </a:pPr>
            <a:r>
              <a:rPr lang="en-GB" sz="2400" dirty="0"/>
              <a:t>Neonatal medicine is leading the way for electronic data within UK medical specialities, with national data collection from routine healthcare records</a:t>
            </a:r>
          </a:p>
          <a:p>
            <a:pPr marL="0" indent="0">
              <a:buNone/>
            </a:pPr>
            <a:endParaRPr lang="en-GB" sz="2200" dirty="0"/>
          </a:p>
        </p:txBody>
      </p:sp>
      <p:pic>
        <p:nvPicPr>
          <p:cNvPr id="7" name="Graphic 6" descr="Statistics with solid fill">
            <a:extLst>
              <a:ext uri="{FF2B5EF4-FFF2-40B4-BE49-F238E27FC236}">
                <a16:creationId xmlns:a16="http://schemas.microsoft.com/office/drawing/2014/main" id="{1FDBDBE0-395D-FCB4-3347-E10F515C61D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4882953"/>
            <a:ext cx="914400" cy="914400"/>
          </a:xfrm>
          <a:prstGeom prst="rect">
            <a:avLst/>
          </a:prstGeom>
        </p:spPr>
      </p:pic>
      <p:pic>
        <p:nvPicPr>
          <p:cNvPr id="13" name="Graphic 12" descr="Database with solid fill">
            <a:extLst>
              <a:ext uri="{FF2B5EF4-FFF2-40B4-BE49-F238E27FC236}">
                <a16:creationId xmlns:a16="http://schemas.microsoft.com/office/drawing/2014/main" id="{C2748CDC-0A37-391B-EAFA-159FF4444AF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 y="3217944"/>
            <a:ext cx="914400" cy="914400"/>
          </a:xfrm>
          <a:prstGeom prst="rect">
            <a:avLst/>
          </a:prstGeom>
        </p:spPr>
      </p:pic>
      <p:pic>
        <p:nvPicPr>
          <p:cNvPr id="15" name="Graphic 14" descr="Baby with solid fill">
            <a:extLst>
              <a:ext uri="{FF2B5EF4-FFF2-40B4-BE49-F238E27FC236}">
                <a16:creationId xmlns:a16="http://schemas.microsoft.com/office/drawing/2014/main" id="{E7C75E35-71EA-3F6C-9307-B0A6C395967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200" y="1570909"/>
            <a:ext cx="914400" cy="914400"/>
          </a:xfrm>
          <a:prstGeom prst="rect">
            <a:avLst/>
          </a:prstGeom>
        </p:spPr>
      </p:pic>
    </p:spTree>
    <p:extLst>
      <p:ext uri="{BB962C8B-B14F-4D97-AF65-F5344CB8AC3E}">
        <p14:creationId xmlns:p14="http://schemas.microsoft.com/office/powerpoint/2010/main" val="2719030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6415-9BFA-483B-A44B-A48F308033C1}"/>
              </a:ext>
            </a:extLst>
          </p:cNvPr>
          <p:cNvSpPr>
            <a:spLocks noGrp="1"/>
          </p:cNvSpPr>
          <p:nvPr>
            <p:ph type="title"/>
          </p:nvPr>
        </p:nvSpPr>
        <p:spPr>
          <a:xfrm>
            <a:off x="838199" y="365125"/>
            <a:ext cx="11035145" cy="1325563"/>
          </a:xfrm>
        </p:spPr>
        <p:txBody>
          <a:bodyPr/>
          <a:lstStyle/>
          <a:p>
            <a:r>
              <a:rPr lang="en-GB" b="1" dirty="0">
                <a:latin typeface="+mn-lt"/>
              </a:rPr>
              <a:t>Challenges of learning about neonatal data…</a:t>
            </a:r>
          </a:p>
        </p:txBody>
      </p:sp>
      <p:sp>
        <p:nvSpPr>
          <p:cNvPr id="3" name="Content Placeholder 2">
            <a:extLst>
              <a:ext uri="{FF2B5EF4-FFF2-40B4-BE49-F238E27FC236}">
                <a16:creationId xmlns:a16="http://schemas.microsoft.com/office/drawing/2014/main" id="{7B8B0A67-307D-44EE-85A8-DE39E0539B43}"/>
              </a:ext>
            </a:extLst>
          </p:cNvPr>
          <p:cNvSpPr>
            <a:spLocks noGrp="1"/>
          </p:cNvSpPr>
          <p:nvPr>
            <p:ph idx="1"/>
          </p:nvPr>
        </p:nvSpPr>
        <p:spPr>
          <a:xfrm>
            <a:off x="838200" y="1597981"/>
            <a:ext cx="10515600" cy="4578982"/>
          </a:xfrm>
        </p:spPr>
        <p:txBody>
          <a:bodyPr>
            <a:normAutofit/>
          </a:bodyPr>
          <a:lstStyle/>
          <a:p>
            <a:pPr marL="0" indent="0" algn="ctr">
              <a:lnSpc>
                <a:spcPct val="250000"/>
              </a:lnSpc>
              <a:buNone/>
            </a:pPr>
            <a:r>
              <a:rPr lang="en-GB" sz="3200" dirty="0"/>
              <a:t>Lots of acronyms!</a:t>
            </a:r>
          </a:p>
          <a:p>
            <a:pPr marL="0" indent="0" algn="ctr">
              <a:lnSpc>
                <a:spcPct val="250000"/>
              </a:lnSpc>
              <a:buNone/>
            </a:pPr>
            <a:r>
              <a:rPr lang="en-GB" sz="3200" dirty="0"/>
              <a:t>Lots of organisations!</a:t>
            </a:r>
          </a:p>
          <a:p>
            <a:pPr marL="0" indent="0" algn="ctr">
              <a:lnSpc>
                <a:spcPct val="250000"/>
              </a:lnSpc>
              <a:buNone/>
            </a:pPr>
            <a:r>
              <a:rPr lang="en-GB" sz="3200" dirty="0"/>
              <a:t>Changing all the time!</a:t>
            </a:r>
          </a:p>
        </p:txBody>
      </p:sp>
      <p:sp>
        <p:nvSpPr>
          <p:cNvPr id="4" name="Rectangle: Folded Corner 3">
            <a:extLst>
              <a:ext uri="{FF2B5EF4-FFF2-40B4-BE49-F238E27FC236}">
                <a16:creationId xmlns:a16="http://schemas.microsoft.com/office/drawing/2014/main" id="{AF4D3213-AA04-4FB2-9987-001B99391D6C}"/>
              </a:ext>
            </a:extLst>
          </p:cNvPr>
          <p:cNvSpPr/>
          <p:nvPr/>
        </p:nvSpPr>
        <p:spPr>
          <a:xfrm>
            <a:off x="1197429" y="1902935"/>
            <a:ext cx="2275114" cy="1614147"/>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Aft>
                <a:spcPts val="1200"/>
              </a:spcAft>
            </a:pPr>
            <a:r>
              <a:rPr lang="en-GB" sz="2400" b="1" dirty="0"/>
              <a:t>NDAU</a:t>
            </a:r>
          </a:p>
          <a:p>
            <a:pPr algn="ctr">
              <a:spcAft>
                <a:spcPts val="600"/>
              </a:spcAft>
            </a:pPr>
            <a:r>
              <a:rPr lang="en-GB" dirty="0"/>
              <a:t>(Neonatal Data Analysis Unit)</a:t>
            </a:r>
          </a:p>
        </p:txBody>
      </p:sp>
      <p:sp>
        <p:nvSpPr>
          <p:cNvPr id="5" name="Rectangle: Folded Corner 4">
            <a:extLst>
              <a:ext uri="{FF2B5EF4-FFF2-40B4-BE49-F238E27FC236}">
                <a16:creationId xmlns:a16="http://schemas.microsoft.com/office/drawing/2014/main" id="{83894175-4793-45E3-81BB-B3FC3F515E11}"/>
              </a:ext>
            </a:extLst>
          </p:cNvPr>
          <p:cNvSpPr/>
          <p:nvPr/>
        </p:nvSpPr>
        <p:spPr>
          <a:xfrm>
            <a:off x="838200" y="4133510"/>
            <a:ext cx="2275114" cy="1614147"/>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Aft>
                <a:spcPts val="1200"/>
              </a:spcAft>
            </a:pPr>
            <a:r>
              <a:rPr lang="en-GB" sz="2400" b="1" dirty="0"/>
              <a:t>NNRD</a:t>
            </a:r>
          </a:p>
          <a:p>
            <a:pPr algn="ctr">
              <a:spcAft>
                <a:spcPts val="600"/>
              </a:spcAft>
            </a:pPr>
            <a:r>
              <a:rPr lang="en-GB" dirty="0"/>
              <a:t>(National Neonatal Research Database)</a:t>
            </a:r>
          </a:p>
        </p:txBody>
      </p:sp>
      <p:sp>
        <p:nvSpPr>
          <p:cNvPr id="6" name="Rectangle: Folded Corner 5">
            <a:extLst>
              <a:ext uri="{FF2B5EF4-FFF2-40B4-BE49-F238E27FC236}">
                <a16:creationId xmlns:a16="http://schemas.microsoft.com/office/drawing/2014/main" id="{94F7145D-1566-47A3-8EFF-73238FCA32BA}"/>
              </a:ext>
            </a:extLst>
          </p:cNvPr>
          <p:cNvSpPr/>
          <p:nvPr/>
        </p:nvSpPr>
        <p:spPr>
          <a:xfrm>
            <a:off x="8556172" y="1935593"/>
            <a:ext cx="2275114" cy="1614147"/>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Aft>
                <a:spcPts val="1200"/>
              </a:spcAft>
            </a:pPr>
            <a:r>
              <a:rPr lang="en-GB" sz="2400" b="1" dirty="0"/>
              <a:t>UKNC</a:t>
            </a:r>
          </a:p>
          <a:p>
            <a:pPr algn="ctr">
              <a:spcAft>
                <a:spcPts val="600"/>
              </a:spcAft>
            </a:pPr>
            <a:r>
              <a:rPr lang="en-GB" dirty="0"/>
              <a:t>(UK Neonatal Collaborative)</a:t>
            </a:r>
          </a:p>
        </p:txBody>
      </p:sp>
      <p:sp>
        <p:nvSpPr>
          <p:cNvPr id="7" name="Rectangle: Folded Corner 6">
            <a:extLst>
              <a:ext uri="{FF2B5EF4-FFF2-40B4-BE49-F238E27FC236}">
                <a16:creationId xmlns:a16="http://schemas.microsoft.com/office/drawing/2014/main" id="{8C9B57C4-5B21-44C0-8537-47C49CBA1660}"/>
              </a:ext>
            </a:extLst>
          </p:cNvPr>
          <p:cNvSpPr/>
          <p:nvPr/>
        </p:nvSpPr>
        <p:spPr>
          <a:xfrm>
            <a:off x="9078688" y="4452945"/>
            <a:ext cx="2275114" cy="1614147"/>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Aft>
                <a:spcPts val="1200"/>
              </a:spcAft>
            </a:pPr>
            <a:r>
              <a:rPr lang="en-GB" sz="2400" b="1" dirty="0"/>
              <a:t>NNAP</a:t>
            </a:r>
          </a:p>
          <a:p>
            <a:pPr algn="ctr">
              <a:spcAft>
                <a:spcPts val="600"/>
              </a:spcAft>
            </a:pPr>
            <a:r>
              <a:rPr lang="en-GB" dirty="0"/>
              <a:t>(National Neonatal Audit Programme)</a:t>
            </a:r>
          </a:p>
        </p:txBody>
      </p:sp>
    </p:spTree>
    <p:extLst>
      <p:ext uri="{BB962C8B-B14F-4D97-AF65-F5344CB8AC3E}">
        <p14:creationId xmlns:p14="http://schemas.microsoft.com/office/powerpoint/2010/main" val="418919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8C0C8-E5EF-49BE-9E42-4F21780B30A2}"/>
              </a:ext>
            </a:extLst>
          </p:cNvPr>
          <p:cNvSpPr>
            <a:spLocks noGrp="1"/>
          </p:cNvSpPr>
          <p:nvPr>
            <p:ph type="title"/>
          </p:nvPr>
        </p:nvSpPr>
        <p:spPr/>
        <p:txBody>
          <a:bodyPr/>
          <a:lstStyle/>
          <a:p>
            <a:r>
              <a:rPr lang="en-GB" b="1" dirty="0">
                <a:latin typeface="+mn-lt"/>
              </a:rPr>
              <a:t>Aims and objectives</a:t>
            </a:r>
          </a:p>
        </p:txBody>
      </p:sp>
      <p:sp>
        <p:nvSpPr>
          <p:cNvPr id="3" name="Content Placeholder 2">
            <a:extLst>
              <a:ext uri="{FF2B5EF4-FFF2-40B4-BE49-F238E27FC236}">
                <a16:creationId xmlns:a16="http://schemas.microsoft.com/office/drawing/2014/main" id="{29F27843-B904-4710-90AF-DA1CF0DBBED0}"/>
              </a:ext>
            </a:extLst>
          </p:cNvPr>
          <p:cNvSpPr>
            <a:spLocks noGrp="1"/>
          </p:cNvSpPr>
          <p:nvPr>
            <p:ph idx="1"/>
          </p:nvPr>
        </p:nvSpPr>
        <p:spPr/>
        <p:txBody>
          <a:bodyPr/>
          <a:lstStyle/>
          <a:p>
            <a:pPr marL="446088" indent="-446088">
              <a:lnSpc>
                <a:spcPct val="150000"/>
              </a:lnSpc>
              <a:buFont typeface="Wingdings" panose="05000000000000000000" pitchFamily="2" charset="2"/>
              <a:buChar char="Ø"/>
            </a:pPr>
            <a:r>
              <a:rPr lang="en-GB" dirty="0"/>
              <a:t>How neonatal data are shared in the UK</a:t>
            </a:r>
          </a:p>
          <a:p>
            <a:pPr marL="446088" indent="-446088">
              <a:lnSpc>
                <a:spcPct val="150000"/>
              </a:lnSpc>
              <a:buFont typeface="Wingdings" panose="05000000000000000000" pitchFamily="2" charset="2"/>
              <a:buChar char="Ø"/>
            </a:pPr>
            <a:r>
              <a:rPr lang="en-GB" dirty="0"/>
              <a:t>Some of the organisations involved in neonatal data</a:t>
            </a:r>
          </a:p>
          <a:p>
            <a:pPr marL="446088" indent="-446088">
              <a:lnSpc>
                <a:spcPct val="150000"/>
              </a:lnSpc>
              <a:buFont typeface="Wingdings" panose="05000000000000000000" pitchFamily="2" charset="2"/>
              <a:buChar char="Ø"/>
            </a:pPr>
            <a:r>
              <a:rPr lang="en-GB" dirty="0"/>
              <a:t>How neonatal data are making a difference</a:t>
            </a:r>
          </a:p>
          <a:p>
            <a:pPr marL="446088" indent="-446088">
              <a:lnSpc>
                <a:spcPct val="150000"/>
              </a:lnSpc>
              <a:buFont typeface="Wingdings" panose="05000000000000000000" pitchFamily="2" charset="2"/>
              <a:buChar char="Ø"/>
            </a:pPr>
            <a:r>
              <a:rPr lang="en-GB" dirty="0"/>
              <a:t>The rights of patients and their families</a:t>
            </a:r>
          </a:p>
          <a:p>
            <a:pPr marL="446088" indent="-446088">
              <a:lnSpc>
                <a:spcPct val="150000"/>
              </a:lnSpc>
              <a:buFont typeface="Wingdings" panose="05000000000000000000" pitchFamily="2" charset="2"/>
              <a:buChar char="Ø"/>
            </a:pPr>
            <a:r>
              <a:rPr lang="en-GB" dirty="0"/>
              <a:t>The future for neonatal data</a:t>
            </a:r>
          </a:p>
        </p:txBody>
      </p:sp>
    </p:spTree>
    <p:extLst>
      <p:ext uri="{BB962C8B-B14F-4D97-AF65-F5344CB8AC3E}">
        <p14:creationId xmlns:p14="http://schemas.microsoft.com/office/powerpoint/2010/main" val="132515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ACFB5-2379-4759-8446-30A07EB19231}"/>
              </a:ext>
            </a:extLst>
          </p:cNvPr>
          <p:cNvSpPr>
            <a:spLocks noGrp="1"/>
          </p:cNvSpPr>
          <p:nvPr>
            <p:ph type="title"/>
          </p:nvPr>
        </p:nvSpPr>
        <p:spPr/>
        <p:txBody>
          <a:bodyPr/>
          <a:lstStyle/>
          <a:p>
            <a:r>
              <a:rPr lang="en-GB" b="1" dirty="0">
                <a:latin typeface="+mn-lt"/>
              </a:rPr>
              <a:t>Neonatal data: Data entry</a:t>
            </a:r>
          </a:p>
        </p:txBody>
      </p:sp>
      <p:sp>
        <p:nvSpPr>
          <p:cNvPr id="3" name="Content Placeholder 2">
            <a:extLst>
              <a:ext uri="{FF2B5EF4-FFF2-40B4-BE49-F238E27FC236}">
                <a16:creationId xmlns:a16="http://schemas.microsoft.com/office/drawing/2014/main" id="{8CBCB8A3-E601-4B49-BF6F-D7EEB6D9441F}"/>
              </a:ext>
            </a:extLst>
          </p:cNvPr>
          <p:cNvSpPr>
            <a:spLocks noGrp="1"/>
          </p:cNvSpPr>
          <p:nvPr>
            <p:ph idx="1"/>
          </p:nvPr>
        </p:nvSpPr>
        <p:spPr>
          <a:xfrm>
            <a:off x="1864310" y="1825625"/>
            <a:ext cx="9489489" cy="4351338"/>
          </a:xfrm>
        </p:spPr>
        <p:txBody>
          <a:bodyPr>
            <a:normAutofit/>
          </a:bodyPr>
          <a:lstStyle/>
          <a:p>
            <a:pPr marL="354013" indent="-354013">
              <a:lnSpc>
                <a:spcPct val="120000"/>
              </a:lnSpc>
            </a:pPr>
            <a:r>
              <a:rPr lang="en-GB" dirty="0"/>
              <a:t>Neonatal healthcare professionals enter patient data using electronic systems such as Badger, Cerner and EPIC</a:t>
            </a:r>
          </a:p>
          <a:p>
            <a:pPr marL="354013" indent="-354013">
              <a:lnSpc>
                <a:spcPct val="120000"/>
              </a:lnSpc>
            </a:pPr>
            <a:r>
              <a:rPr lang="en-GB" dirty="0"/>
              <a:t>Routine data include e.g. birth weight, gestational age, admission temperature, daily care summaries</a:t>
            </a:r>
          </a:p>
          <a:p>
            <a:pPr marL="354013" indent="-354013">
              <a:lnSpc>
                <a:spcPct val="120000"/>
              </a:lnSpc>
            </a:pPr>
            <a:r>
              <a:rPr lang="en-GB" dirty="0"/>
              <a:t>Different systems have different approaches to storing equivalent data</a:t>
            </a:r>
          </a:p>
          <a:p>
            <a:pPr marL="354013" indent="-354013">
              <a:lnSpc>
                <a:spcPct val="120000"/>
              </a:lnSpc>
            </a:pPr>
            <a:endParaRPr lang="en-GB" dirty="0"/>
          </a:p>
          <a:p>
            <a:pPr marL="354013" indent="-354013">
              <a:lnSpc>
                <a:spcPct val="120000"/>
              </a:lnSpc>
            </a:pPr>
            <a:endParaRPr lang="en-GB" dirty="0"/>
          </a:p>
        </p:txBody>
      </p:sp>
      <p:sp>
        <p:nvSpPr>
          <p:cNvPr id="4" name="Content Placeholder 2">
            <a:extLst>
              <a:ext uri="{FF2B5EF4-FFF2-40B4-BE49-F238E27FC236}">
                <a16:creationId xmlns:a16="http://schemas.microsoft.com/office/drawing/2014/main" id="{3D4F5649-5F5F-5AF7-63A3-72218EA35BE0}"/>
              </a:ext>
            </a:extLst>
          </p:cNvPr>
          <p:cNvSpPr txBox="1">
            <a:spLocks/>
          </p:cNvSpPr>
          <p:nvPr/>
        </p:nvSpPr>
        <p:spPr>
          <a:xfrm>
            <a:off x="1600385" y="5606250"/>
            <a:ext cx="8991230" cy="10279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3600" b="1" i="1" dirty="0"/>
              <a:t>Routine clinical work generates important national data</a:t>
            </a:r>
          </a:p>
        </p:txBody>
      </p:sp>
      <p:pic>
        <p:nvPicPr>
          <p:cNvPr id="6" name="Graphic 5" descr="Thermometer with solid fill">
            <a:extLst>
              <a:ext uri="{FF2B5EF4-FFF2-40B4-BE49-F238E27FC236}">
                <a16:creationId xmlns:a16="http://schemas.microsoft.com/office/drawing/2014/main" id="{ADEE8E5B-ED70-C407-2293-C1BE55F383C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9910" y="3086894"/>
            <a:ext cx="914400" cy="914400"/>
          </a:xfrm>
          <a:prstGeom prst="rect">
            <a:avLst/>
          </a:prstGeom>
        </p:spPr>
      </p:pic>
      <p:pic>
        <p:nvPicPr>
          <p:cNvPr id="8" name="Graphic 7" descr="Programmer male with solid fill">
            <a:extLst>
              <a:ext uri="{FF2B5EF4-FFF2-40B4-BE49-F238E27FC236}">
                <a16:creationId xmlns:a16="http://schemas.microsoft.com/office/drawing/2014/main" id="{B0A9FDF2-CB16-95E9-C518-70573E207D0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9910" y="1886963"/>
            <a:ext cx="914400" cy="914400"/>
          </a:xfrm>
          <a:prstGeom prst="rect">
            <a:avLst/>
          </a:prstGeom>
        </p:spPr>
      </p:pic>
      <p:pic>
        <p:nvPicPr>
          <p:cNvPr id="10" name="Graphic 9" descr="Research with solid fill">
            <a:extLst>
              <a:ext uri="{FF2B5EF4-FFF2-40B4-BE49-F238E27FC236}">
                <a16:creationId xmlns:a16="http://schemas.microsoft.com/office/drawing/2014/main" id="{0768DDF6-37C3-C2D6-5013-3C9BE920E1F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9910" y="4167182"/>
            <a:ext cx="914400" cy="914400"/>
          </a:xfrm>
          <a:prstGeom prst="rect">
            <a:avLst/>
          </a:prstGeom>
        </p:spPr>
      </p:pic>
    </p:spTree>
    <p:extLst>
      <p:ext uri="{BB962C8B-B14F-4D97-AF65-F5344CB8AC3E}">
        <p14:creationId xmlns:p14="http://schemas.microsoft.com/office/powerpoint/2010/main" val="972376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5D49A-C7A4-4B70-907E-0896622817E3}"/>
              </a:ext>
            </a:extLst>
          </p:cNvPr>
          <p:cNvSpPr>
            <a:spLocks noGrp="1"/>
          </p:cNvSpPr>
          <p:nvPr>
            <p:ph type="title"/>
          </p:nvPr>
        </p:nvSpPr>
        <p:spPr>
          <a:xfrm>
            <a:off x="838200" y="365125"/>
            <a:ext cx="8571689" cy="1325563"/>
          </a:xfrm>
        </p:spPr>
        <p:txBody>
          <a:bodyPr>
            <a:normAutofit/>
          </a:bodyPr>
          <a:lstStyle/>
          <a:p>
            <a:r>
              <a:rPr lang="en-GB" sz="4000" b="1" dirty="0">
                <a:latin typeface="+mn-lt"/>
              </a:rPr>
              <a:t>Neonatal data: Funding neonatal units</a:t>
            </a:r>
          </a:p>
        </p:txBody>
      </p:sp>
      <p:sp>
        <p:nvSpPr>
          <p:cNvPr id="3" name="Content Placeholder 2">
            <a:extLst>
              <a:ext uri="{FF2B5EF4-FFF2-40B4-BE49-F238E27FC236}">
                <a16:creationId xmlns:a16="http://schemas.microsoft.com/office/drawing/2014/main" id="{20CC9B89-CC95-4E34-842A-EE4317CE17FC}"/>
              </a:ext>
            </a:extLst>
          </p:cNvPr>
          <p:cNvSpPr>
            <a:spLocks noGrp="1"/>
          </p:cNvSpPr>
          <p:nvPr>
            <p:ph idx="1"/>
          </p:nvPr>
        </p:nvSpPr>
        <p:spPr>
          <a:xfrm>
            <a:off x="838199" y="1825625"/>
            <a:ext cx="8358964" cy="4351338"/>
          </a:xfrm>
        </p:spPr>
        <p:txBody>
          <a:bodyPr>
            <a:normAutofit fontScale="92500" lnSpcReduction="10000"/>
          </a:bodyPr>
          <a:lstStyle/>
          <a:p>
            <a:pPr marL="446088" indent="-446088">
              <a:lnSpc>
                <a:spcPct val="110000"/>
              </a:lnSpc>
              <a:spcBef>
                <a:spcPts val="1200"/>
              </a:spcBef>
            </a:pPr>
            <a:r>
              <a:rPr lang="en-GB" sz="2600" dirty="0"/>
              <a:t>The Neonatal Critical Care Minimum Dataset is a list of data variables used to assign </a:t>
            </a:r>
            <a:r>
              <a:rPr lang="en-GB" sz="2600" b="1" dirty="0"/>
              <a:t>Healthcare Resource Group </a:t>
            </a:r>
            <a:r>
              <a:rPr lang="en-GB" sz="2600" dirty="0"/>
              <a:t>codes</a:t>
            </a:r>
          </a:p>
          <a:p>
            <a:pPr marL="446088" lvl="1" indent="-446088">
              <a:lnSpc>
                <a:spcPct val="110000"/>
              </a:lnSpc>
              <a:spcBef>
                <a:spcPts val="1200"/>
              </a:spcBef>
            </a:pPr>
            <a:r>
              <a:rPr lang="en-GB" sz="2600" dirty="0"/>
              <a:t>These determine payment for neonatal care (the </a:t>
            </a:r>
            <a:r>
              <a:rPr lang="en-GB" sz="2600" b="1" dirty="0"/>
              <a:t>National Tariff Payment System</a:t>
            </a:r>
            <a:r>
              <a:rPr lang="en-GB" sz="2600" dirty="0"/>
              <a:t>)</a:t>
            </a:r>
          </a:p>
          <a:p>
            <a:pPr marL="446088" indent="-446088">
              <a:lnSpc>
                <a:spcPct val="110000"/>
              </a:lnSpc>
              <a:spcBef>
                <a:spcPts val="1200"/>
              </a:spcBef>
            </a:pPr>
            <a:r>
              <a:rPr lang="en-GB" sz="2600" dirty="0"/>
              <a:t>For example, recording that a baby is </a:t>
            </a:r>
            <a:r>
              <a:rPr lang="en-GB" sz="2600" i="1" dirty="0"/>
              <a:t>ventilated</a:t>
            </a:r>
            <a:r>
              <a:rPr lang="en-GB" sz="2600" dirty="0"/>
              <a:t> by endotracheal tube identifies that baby as receiving </a:t>
            </a:r>
            <a:r>
              <a:rPr lang="en-GB" sz="2600" i="1" dirty="0"/>
              <a:t>neonatal intensive care</a:t>
            </a:r>
            <a:r>
              <a:rPr lang="en-GB" sz="2600" dirty="0"/>
              <a:t>, which will be funded accordingly</a:t>
            </a:r>
          </a:p>
          <a:p>
            <a:pPr marL="446088" indent="-446088"/>
            <a:endParaRPr lang="en-GB" dirty="0"/>
          </a:p>
          <a:p>
            <a:pPr marL="0" indent="0" algn="ctr">
              <a:buNone/>
            </a:pPr>
            <a:r>
              <a:rPr lang="en-GB" sz="3600" b="1" i="1" dirty="0"/>
              <a:t>Accurate data are essential to ensure that neonatal units are funded for their work</a:t>
            </a:r>
            <a:endParaRPr lang="en-GB" dirty="0"/>
          </a:p>
        </p:txBody>
      </p:sp>
      <p:pic>
        <p:nvPicPr>
          <p:cNvPr id="1026" name="Picture 2" descr="British Association of Perinatal Medicine">
            <a:extLst>
              <a:ext uri="{FF2B5EF4-FFF2-40B4-BE49-F238E27FC236}">
                <a16:creationId xmlns:a16="http://schemas.microsoft.com/office/drawing/2014/main" id="{C964E201-5629-D65F-854F-32112A8AB8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068" r="26888"/>
          <a:stretch/>
        </p:blipFill>
        <p:spPr bwMode="auto">
          <a:xfrm>
            <a:off x="9409889" y="0"/>
            <a:ext cx="278211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8D842D-6E45-E043-F000-46D00749BEE2}"/>
              </a:ext>
            </a:extLst>
          </p:cNvPr>
          <p:cNvSpPr txBox="1"/>
          <p:nvPr/>
        </p:nvSpPr>
        <p:spPr>
          <a:xfrm>
            <a:off x="10607493" y="6537466"/>
            <a:ext cx="2250332" cy="369332"/>
          </a:xfrm>
          <a:prstGeom prst="rect">
            <a:avLst/>
          </a:prstGeom>
          <a:noFill/>
        </p:spPr>
        <p:txBody>
          <a:bodyPr wrap="square" rtlCol="0">
            <a:spAutoFit/>
          </a:bodyPr>
          <a:lstStyle/>
          <a:p>
            <a:r>
              <a:rPr lang="en-GB" i="1" dirty="0"/>
              <a:t>www.bapm.org</a:t>
            </a:r>
          </a:p>
        </p:txBody>
      </p:sp>
    </p:spTree>
    <p:extLst>
      <p:ext uri="{BB962C8B-B14F-4D97-AF65-F5344CB8AC3E}">
        <p14:creationId xmlns:p14="http://schemas.microsoft.com/office/powerpoint/2010/main" val="3576916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0ED33-CA05-488C-9AF5-DDEB57C7AD97}"/>
              </a:ext>
            </a:extLst>
          </p:cNvPr>
          <p:cNvSpPr>
            <a:spLocks noGrp="1"/>
          </p:cNvSpPr>
          <p:nvPr>
            <p:ph type="title"/>
          </p:nvPr>
        </p:nvSpPr>
        <p:spPr>
          <a:xfrm>
            <a:off x="838200" y="0"/>
            <a:ext cx="10515600" cy="1325563"/>
          </a:xfrm>
        </p:spPr>
        <p:txBody>
          <a:bodyPr>
            <a:normAutofit/>
          </a:bodyPr>
          <a:lstStyle/>
          <a:p>
            <a:r>
              <a:rPr lang="en-GB" sz="4000" b="1" dirty="0">
                <a:latin typeface="+mn-lt"/>
              </a:rPr>
              <a:t>Neonatal data: Data sharing</a:t>
            </a:r>
          </a:p>
        </p:txBody>
      </p:sp>
      <p:sp>
        <p:nvSpPr>
          <p:cNvPr id="3" name="Content Placeholder 2">
            <a:extLst>
              <a:ext uri="{FF2B5EF4-FFF2-40B4-BE49-F238E27FC236}">
                <a16:creationId xmlns:a16="http://schemas.microsoft.com/office/drawing/2014/main" id="{2EE0A858-3EF8-45FE-9823-CA258FF86771}"/>
              </a:ext>
            </a:extLst>
          </p:cNvPr>
          <p:cNvSpPr>
            <a:spLocks noGrp="1"/>
          </p:cNvSpPr>
          <p:nvPr>
            <p:ph idx="1"/>
          </p:nvPr>
        </p:nvSpPr>
        <p:spPr>
          <a:xfrm>
            <a:off x="838200" y="1325563"/>
            <a:ext cx="10515600" cy="4486275"/>
          </a:xfrm>
        </p:spPr>
        <p:txBody>
          <a:bodyPr>
            <a:normAutofit fontScale="92500" lnSpcReduction="10000"/>
          </a:bodyPr>
          <a:lstStyle/>
          <a:p>
            <a:pPr marL="354013" indent="-354013">
              <a:lnSpc>
                <a:spcPct val="120000"/>
              </a:lnSpc>
              <a:spcBef>
                <a:spcPts val="0"/>
              </a:spcBef>
              <a:spcAft>
                <a:spcPts val="1200"/>
              </a:spcAft>
            </a:pPr>
            <a:r>
              <a:rPr lang="en-GB" dirty="0"/>
              <a:t>UK neonatal units share neonatal data with bodies such as the </a:t>
            </a:r>
            <a:r>
              <a:rPr lang="en-GB" b="1" dirty="0"/>
              <a:t>National Neonatal Research Database</a:t>
            </a:r>
            <a:r>
              <a:rPr lang="en-GB" dirty="0"/>
              <a:t> (NNRD) and the </a:t>
            </a:r>
            <a:r>
              <a:rPr lang="en-GB" b="1" dirty="0"/>
              <a:t>National Neonatal Audit Programme </a:t>
            </a:r>
            <a:r>
              <a:rPr lang="en-GB" dirty="0"/>
              <a:t>(NNAP)</a:t>
            </a:r>
          </a:p>
          <a:p>
            <a:pPr marL="354013" indent="-354013">
              <a:lnSpc>
                <a:spcPct val="120000"/>
              </a:lnSpc>
              <a:spcBef>
                <a:spcPts val="0"/>
              </a:spcBef>
              <a:spcAft>
                <a:spcPts val="1200"/>
              </a:spcAft>
            </a:pPr>
            <a:r>
              <a:rPr lang="en-GB" dirty="0"/>
              <a:t>Parents have the right to opt-out of sharing their baby’s data</a:t>
            </a:r>
          </a:p>
          <a:p>
            <a:pPr marL="354013" indent="-354013">
              <a:lnSpc>
                <a:spcPct val="120000"/>
              </a:lnSpc>
              <a:spcBef>
                <a:spcPts val="0"/>
              </a:spcBef>
              <a:spcAft>
                <a:spcPts val="1200"/>
              </a:spcAft>
            </a:pPr>
            <a:r>
              <a:rPr lang="en-GB" dirty="0"/>
              <a:t>400+ data items that make up the </a:t>
            </a:r>
            <a:r>
              <a:rPr lang="en-GB" b="1" dirty="0"/>
              <a:t>Neonatal Data Set </a:t>
            </a:r>
            <a:r>
              <a:rPr lang="en-GB" dirty="0"/>
              <a:t>are sent to the Neonatal Data Analysis Unit to form the NNRD</a:t>
            </a:r>
          </a:p>
          <a:p>
            <a:pPr marL="354013" indent="-354013">
              <a:lnSpc>
                <a:spcPct val="120000"/>
              </a:lnSpc>
              <a:spcBef>
                <a:spcPts val="0"/>
              </a:spcBef>
              <a:spcAft>
                <a:spcPts val="1200"/>
              </a:spcAft>
            </a:pPr>
            <a:r>
              <a:rPr lang="en-GB" dirty="0"/>
              <a:t>The </a:t>
            </a:r>
            <a:r>
              <a:rPr lang="en-GB" dirty="0">
                <a:hlinkClick r:id="rId3"/>
              </a:rPr>
              <a:t>Neonatal Data Set is an NHS Information Standard (DAPB1595)</a:t>
            </a:r>
            <a:endParaRPr lang="en-GB" dirty="0"/>
          </a:p>
          <a:p>
            <a:pPr marL="354013" indent="-354013">
              <a:lnSpc>
                <a:spcPct val="120000"/>
              </a:lnSpc>
              <a:spcBef>
                <a:spcPts val="0"/>
              </a:spcBef>
              <a:spcAft>
                <a:spcPts val="1200"/>
              </a:spcAft>
            </a:pPr>
            <a:r>
              <a:rPr lang="en-GB" dirty="0"/>
              <a:t>Prior to incorporation into the NNRD, data are quality-assured and curated </a:t>
            </a:r>
            <a:endParaRPr lang="en-GB" b="1" dirty="0"/>
          </a:p>
          <a:p>
            <a:pPr>
              <a:lnSpc>
                <a:spcPct val="120000"/>
              </a:lnSpc>
              <a:spcBef>
                <a:spcPts val="0"/>
              </a:spcBef>
              <a:spcAft>
                <a:spcPts val="1200"/>
              </a:spcAft>
            </a:pPr>
            <a:endParaRPr lang="en-GB" dirty="0"/>
          </a:p>
          <a:p>
            <a:endParaRPr lang="en-GB" dirty="0"/>
          </a:p>
        </p:txBody>
      </p:sp>
      <p:sp>
        <p:nvSpPr>
          <p:cNvPr id="4" name="Rectangle 3"/>
          <p:cNvSpPr/>
          <p:nvPr/>
        </p:nvSpPr>
        <p:spPr>
          <a:xfrm>
            <a:off x="2222185" y="5811838"/>
            <a:ext cx="7710124" cy="523220"/>
          </a:xfrm>
          <a:prstGeom prst="rect">
            <a:avLst/>
          </a:prstGeom>
        </p:spPr>
        <p:txBody>
          <a:bodyPr wrap="none">
            <a:spAutoFit/>
          </a:bodyPr>
          <a:lstStyle/>
          <a:p>
            <a:r>
              <a:rPr lang="en-GB" sz="2800" b="1" i="1" dirty="0"/>
              <a:t>National data are shared, and transferred securely</a:t>
            </a:r>
          </a:p>
        </p:txBody>
      </p:sp>
    </p:spTree>
    <p:extLst>
      <p:ext uri="{BB962C8B-B14F-4D97-AF65-F5344CB8AC3E}">
        <p14:creationId xmlns:p14="http://schemas.microsoft.com/office/powerpoint/2010/main" val="774947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0ED33-CA05-488C-9AF5-DDEB57C7AD97}"/>
              </a:ext>
            </a:extLst>
          </p:cNvPr>
          <p:cNvSpPr>
            <a:spLocks noGrp="1"/>
          </p:cNvSpPr>
          <p:nvPr>
            <p:ph type="title"/>
          </p:nvPr>
        </p:nvSpPr>
        <p:spPr>
          <a:xfrm>
            <a:off x="653362" y="212726"/>
            <a:ext cx="10515600" cy="1325563"/>
          </a:xfrm>
        </p:spPr>
        <p:txBody>
          <a:bodyPr>
            <a:normAutofit/>
          </a:bodyPr>
          <a:lstStyle/>
          <a:p>
            <a:r>
              <a:rPr lang="en-GB" sz="4000" b="1" dirty="0">
                <a:latin typeface="+mn-lt"/>
              </a:rPr>
              <a:t>The UK Neonatal Collaborative (UKNC)</a:t>
            </a:r>
          </a:p>
        </p:txBody>
      </p:sp>
      <p:sp>
        <p:nvSpPr>
          <p:cNvPr id="4" name="Content Placeholder 2">
            <a:extLst>
              <a:ext uri="{FF2B5EF4-FFF2-40B4-BE49-F238E27FC236}">
                <a16:creationId xmlns:a16="http://schemas.microsoft.com/office/drawing/2014/main" id="{8CFCDF7C-EB7E-433D-93B4-F1A672309B2E}"/>
              </a:ext>
            </a:extLst>
          </p:cNvPr>
          <p:cNvSpPr txBox="1">
            <a:spLocks/>
          </p:cNvSpPr>
          <p:nvPr/>
        </p:nvSpPr>
        <p:spPr>
          <a:xfrm>
            <a:off x="489345" y="1548226"/>
            <a:ext cx="8107819" cy="44010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sz="2400" dirty="0"/>
              <a:t>All UK neonatal units that provide data to the NNRD make up the UK Neonatal Collaborative (UKNC)</a:t>
            </a:r>
          </a:p>
          <a:p>
            <a:pPr>
              <a:lnSpc>
                <a:spcPct val="110000"/>
              </a:lnSpc>
            </a:pPr>
            <a:r>
              <a:rPr lang="en-GB" sz="2400" dirty="0"/>
              <a:t>For more information on the UK Neonatal Collaborative please visit: </a:t>
            </a:r>
            <a:br>
              <a:rPr lang="en-GB" sz="2400" dirty="0"/>
            </a:br>
            <a:r>
              <a:rPr lang="en-GB" sz="2400" dirty="0">
                <a:hlinkClick r:id="rId3"/>
              </a:rPr>
              <a:t>https://www.imperial.ac.uk/neonatal-data-analysis-unit/neonatal-data-analysis-unit/list-of-national-neonatal-units</a:t>
            </a:r>
            <a:r>
              <a:rPr lang="en-GB" sz="2400" dirty="0"/>
              <a:t> </a:t>
            </a:r>
          </a:p>
          <a:p>
            <a:pPr>
              <a:lnSpc>
                <a:spcPct val="110000"/>
              </a:lnSpc>
            </a:pPr>
            <a:r>
              <a:rPr lang="en-GB" sz="2400" dirty="0"/>
              <a:t>Your UK NNC representative on the NNRD Steering Board is Dr Vimal Vasu (Consultant Neonatologist). </a:t>
            </a:r>
          </a:p>
          <a:p>
            <a:pPr>
              <a:lnSpc>
                <a:spcPct val="110000"/>
              </a:lnSpc>
            </a:pPr>
            <a:r>
              <a:rPr lang="en-GB" sz="2400" dirty="0"/>
              <a:t>If you have any matters that you wish to raise with the NNRD please feel free to contact him at </a:t>
            </a:r>
            <a:r>
              <a:rPr lang="en-GB" sz="2400" dirty="0">
                <a:hlinkClick r:id="rId4"/>
              </a:rPr>
              <a:t>vimal.vasu@nhs.net</a:t>
            </a:r>
            <a:r>
              <a:rPr lang="en-GB" sz="2400" dirty="0"/>
              <a:t> </a:t>
            </a:r>
          </a:p>
        </p:txBody>
      </p:sp>
      <p:pic>
        <p:nvPicPr>
          <p:cNvPr id="6" name="Picture 5">
            <a:extLst>
              <a:ext uri="{FF2B5EF4-FFF2-40B4-BE49-F238E27FC236}">
                <a16:creationId xmlns:a16="http://schemas.microsoft.com/office/drawing/2014/main" id="{616F9C25-2F31-43C8-9684-68A0F1A5B35B}"/>
              </a:ext>
            </a:extLst>
          </p:cNvPr>
          <p:cNvPicPr>
            <a:picLocks noChangeAspect="1"/>
          </p:cNvPicPr>
          <p:nvPr/>
        </p:nvPicPr>
        <p:blipFill>
          <a:blip r:embed="rId5"/>
          <a:stretch>
            <a:fillRect/>
          </a:stretch>
        </p:blipFill>
        <p:spPr>
          <a:xfrm>
            <a:off x="8818837" y="1853024"/>
            <a:ext cx="3051402" cy="4741103"/>
          </a:xfrm>
          <a:prstGeom prst="rect">
            <a:avLst/>
          </a:prstGeom>
        </p:spPr>
      </p:pic>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67685" y="202789"/>
            <a:ext cx="1402554" cy="129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033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AC77614FA5FC408F38D1F1D72715C2" ma:contentTypeVersion="13" ma:contentTypeDescription="Create a new document." ma:contentTypeScope="" ma:versionID="821f2b92ccc8ea44d07c6ae163c6ad2d">
  <xsd:schema xmlns:xsd="http://www.w3.org/2001/XMLSchema" xmlns:xs="http://www.w3.org/2001/XMLSchema" xmlns:p="http://schemas.microsoft.com/office/2006/metadata/properties" xmlns:ns3="829bfff5-f95a-4c52-a82e-5b5bef5313e7" xmlns:ns4="ebb66ada-75d6-46f8-8e20-95a4c0f46c63" targetNamespace="http://schemas.microsoft.com/office/2006/metadata/properties" ma:root="true" ma:fieldsID="abe1c0e9c0b7aeaa87bda85fff6f1889" ns3:_="" ns4:_="">
    <xsd:import namespace="829bfff5-f95a-4c52-a82e-5b5bef5313e7"/>
    <xsd:import namespace="ebb66ada-75d6-46f8-8e20-95a4c0f46c6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9bfff5-f95a-4c52-a82e-5b5bef5313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b66ada-75d6-46f8-8e20-95a4c0f46c6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B9D8B9-178A-43B0-A969-26F6152C7A0A}">
  <ds:schemaRefs>
    <ds:schemaRef ds:uri="http://schemas.microsoft.com/sharepoint/v3/contenttype/forms"/>
  </ds:schemaRefs>
</ds:datastoreItem>
</file>

<file path=customXml/itemProps2.xml><?xml version="1.0" encoding="utf-8"?>
<ds:datastoreItem xmlns:ds="http://schemas.openxmlformats.org/officeDocument/2006/customXml" ds:itemID="{225EE231-C7FE-41A8-8F7C-E0C004D050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9bfff5-f95a-4c52-a82e-5b5bef5313e7"/>
    <ds:schemaRef ds:uri="ebb66ada-75d6-46f8-8e20-95a4c0f46c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393516-197E-4D34-ABDB-426AA3AEF805}">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ebb66ada-75d6-46f8-8e20-95a4c0f46c63"/>
    <ds:schemaRef ds:uri="829bfff5-f95a-4c52-a82e-5b5bef5313e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601</TotalTime>
  <Words>3004</Words>
  <Application>Microsoft Office PowerPoint</Application>
  <PresentationFormat>Widescreen</PresentationFormat>
  <Paragraphs>275</Paragraphs>
  <Slides>24</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Helvetica</vt:lpstr>
      <vt:lpstr>Wingdings</vt:lpstr>
      <vt:lpstr>Office Theme</vt:lpstr>
      <vt:lpstr>How neonatal data are used in the UK</vt:lpstr>
      <vt:lpstr>Developed by</vt:lpstr>
      <vt:lpstr>Why do neonatal data matter?</vt:lpstr>
      <vt:lpstr>Challenges of learning about neonatal data…</vt:lpstr>
      <vt:lpstr>Aims and objectives</vt:lpstr>
      <vt:lpstr>Neonatal data: Data entry</vt:lpstr>
      <vt:lpstr>Neonatal data: Funding neonatal units</vt:lpstr>
      <vt:lpstr>Neonatal data: Data sharing</vt:lpstr>
      <vt:lpstr>The UK Neonatal Collaborative (UKNC)</vt:lpstr>
      <vt:lpstr>National Neonatal Research Database (NNRD)</vt:lpstr>
      <vt:lpstr>Patient and family rights</vt:lpstr>
      <vt:lpstr>Patient and family information</vt:lpstr>
      <vt:lpstr>PowerPoint Presentation</vt:lpstr>
      <vt:lpstr>Important outputs from neonatal data that benefit patient care</vt:lpstr>
      <vt:lpstr>Audit, governance, benchmarking &amp; policy</vt:lpstr>
      <vt:lpstr>Research</vt:lpstr>
      <vt:lpstr>How can I use neonatal data?</vt:lpstr>
      <vt:lpstr>How can I use the NNRD?</vt:lpstr>
      <vt:lpstr>Why link datasets?</vt:lpstr>
      <vt:lpstr>Organisations advocating the benefits of well-governanced use of quality assured neonatal data</vt:lpstr>
      <vt:lpstr>The near-future of neonatal data</vt:lpstr>
      <vt:lpstr>Sharing data outputs with the public </vt:lpstr>
      <vt:lpstr>How to get in touch</vt:lpstr>
      <vt:lpstr>Links: key websites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neonatal data is used in the UK</dc:title>
  <dc:creator>Tim van Hasselt</dc:creator>
  <cp:lastModifiedBy>Ribas, Ricardo</cp:lastModifiedBy>
  <cp:revision>100</cp:revision>
  <dcterms:created xsi:type="dcterms:W3CDTF">2022-05-01T22:24:01Z</dcterms:created>
  <dcterms:modified xsi:type="dcterms:W3CDTF">2023-06-01T14:24:29Z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0x01010011AC77614FA5FC408F38D1F1D72715C2</vt:lpwstr>
  </property>
</Properties>
</file>