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3"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39" r:id="rId19"/>
    <p:sldId id="270" r:id="rId20"/>
  </p:sldIdLst>
  <p:sldSz cx="12192000" cy="6858000"/>
  <p:notesSz cx="6858000" cy="9144000"/>
  <p:embeddedFontLst>
    <p:embeddedFont>
      <p:font typeface="Lora"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Extra Bold" panose="020B0604020202020204" charset="0"/>
      <p:regular r:id="rId30"/>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23757-609A-7EBC-9CEA-884FDC6C292D}" name="Birdi, Amber" initials="BA" userId="S::ab1220@ic.ac.uk::47b082eb-cd59-4925-994b-b8462c63b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C6"/>
    <a:srgbClr val="FBF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B360F-0712-410D-8693-654F00CCB6E6}" v="1" dt="2024-08-08T14:58:05.57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5109" autoAdjust="0"/>
  </p:normalViewPr>
  <p:slideViewPr>
    <p:cSldViewPr snapToGrid="0" showGuides="1">
      <p:cViewPr varScale="1">
        <p:scale>
          <a:sx n="53" d="100"/>
          <a:sy n="53" d="100"/>
        </p:scale>
        <p:origin x="1216" y="3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i, Amber" userId="47b082eb-cd59-4925-994b-b8462c63b10c" providerId="ADAL" clId="{9C776CF6-2D17-4EB7-AAD0-C85A543481F1}"/>
    <pc:docChg chg="custSel addSld delSld modSld">
      <pc:chgData name="Birdi, Amber" userId="47b082eb-cd59-4925-994b-b8462c63b10c" providerId="ADAL" clId="{9C776CF6-2D17-4EB7-AAD0-C85A543481F1}" dt="2024-07-16T13:52:47.515" v="41" actId="47"/>
      <pc:docMkLst>
        <pc:docMk/>
      </pc:docMkLst>
      <pc:sldChg chg="modSp add mod modTransition setBg">
        <pc:chgData name="Birdi, Amber" userId="47b082eb-cd59-4925-994b-b8462c63b10c" providerId="ADAL" clId="{9C776CF6-2D17-4EB7-AAD0-C85A543481F1}" dt="2024-07-16T13:50:35.253" v="24" actId="113"/>
        <pc:sldMkLst>
          <pc:docMk/>
          <pc:sldMk cId="0" sldId="256"/>
        </pc:sldMkLst>
        <pc:spChg chg="mod">
          <ac:chgData name="Birdi, Amber" userId="47b082eb-cd59-4925-994b-b8462c63b10c" providerId="ADAL" clId="{9C776CF6-2D17-4EB7-AAD0-C85A543481F1}" dt="2024-07-16T13:50:35.253" v="24" actId="113"/>
          <ac:spMkLst>
            <pc:docMk/>
            <pc:sldMk cId="0" sldId="256"/>
            <ac:spMk id="16" creationId="{00000000-0000-0000-0000-000000000000}"/>
          </ac:spMkLst>
        </pc:spChg>
      </pc:sldChg>
      <pc:sldChg chg="delSp add mod modTransition setBg">
        <pc:chgData name="Birdi, Amber" userId="47b082eb-cd59-4925-994b-b8462c63b10c" providerId="ADAL" clId="{9C776CF6-2D17-4EB7-AAD0-C85A543481F1}" dt="2024-07-16T13:50:28.482" v="22" actId="478"/>
        <pc:sldMkLst>
          <pc:docMk/>
          <pc:sldMk cId="0" sldId="257"/>
        </pc:sldMkLst>
        <pc:spChg chg="del">
          <ac:chgData name="Birdi, Amber" userId="47b082eb-cd59-4925-994b-b8462c63b10c" providerId="ADAL" clId="{9C776CF6-2D17-4EB7-AAD0-C85A543481F1}" dt="2024-07-16T13:50:28.482" v="22" actId="478"/>
          <ac:spMkLst>
            <pc:docMk/>
            <pc:sldMk cId="0" sldId="257"/>
            <ac:spMk id="29" creationId="{7E199AC4-CBFD-5E1E-3A52-4C7F5F0FA173}"/>
          </ac:spMkLst>
        </pc:spChg>
        <pc:picChg chg="del">
          <ac:chgData name="Birdi, Amber" userId="47b082eb-cd59-4925-994b-b8462c63b10c" providerId="ADAL" clId="{9C776CF6-2D17-4EB7-AAD0-C85A543481F1}" dt="2024-07-16T13:50:28.482" v="22" actId="478"/>
          <ac:picMkLst>
            <pc:docMk/>
            <pc:sldMk cId="0" sldId="257"/>
            <ac:picMk id="28" creationId="{FF57A41A-9BF7-F699-D94D-843CD845F5C1}"/>
          </ac:picMkLst>
        </pc:picChg>
      </pc:sldChg>
      <pc:sldChg chg="del">
        <pc:chgData name="Birdi, Amber" userId="47b082eb-cd59-4925-994b-b8462c63b10c" providerId="ADAL" clId="{9C776CF6-2D17-4EB7-AAD0-C85A543481F1}" dt="2024-07-16T13:47:50.807" v="2" actId="47"/>
        <pc:sldMkLst>
          <pc:docMk/>
          <pc:sldMk cId="1786097481" sldId="257"/>
        </pc:sldMkLst>
      </pc:sldChg>
      <pc:sldChg chg="add modTransition setBg">
        <pc:chgData name="Birdi, Amber" userId="47b082eb-cd59-4925-994b-b8462c63b10c" providerId="ADAL" clId="{9C776CF6-2D17-4EB7-AAD0-C85A543481F1}" dt="2024-07-16T13:47:59.640" v="21"/>
        <pc:sldMkLst>
          <pc:docMk/>
          <pc:sldMk cId="0" sldId="258"/>
        </pc:sldMkLst>
      </pc:sldChg>
      <pc:sldChg chg="add modTransition setBg">
        <pc:chgData name="Birdi, Amber" userId="47b082eb-cd59-4925-994b-b8462c63b10c" providerId="ADAL" clId="{9C776CF6-2D17-4EB7-AAD0-C85A543481F1}" dt="2024-07-16T13:47:59.640" v="21"/>
        <pc:sldMkLst>
          <pc:docMk/>
          <pc:sldMk cId="0" sldId="259"/>
        </pc:sldMkLst>
      </pc:sldChg>
      <pc:sldChg chg="add modTransition setBg">
        <pc:chgData name="Birdi, Amber" userId="47b082eb-cd59-4925-994b-b8462c63b10c" providerId="ADAL" clId="{9C776CF6-2D17-4EB7-AAD0-C85A543481F1}" dt="2024-07-16T13:47:59.640" v="21"/>
        <pc:sldMkLst>
          <pc:docMk/>
          <pc:sldMk cId="0" sldId="260"/>
        </pc:sldMkLst>
      </pc:sldChg>
      <pc:sldChg chg="add modTransition setBg modNotesTx">
        <pc:chgData name="Birdi, Amber" userId="47b082eb-cd59-4925-994b-b8462c63b10c" providerId="ADAL" clId="{9C776CF6-2D17-4EB7-AAD0-C85A543481F1}" dt="2024-07-16T13:51:59.619" v="40" actId="113"/>
        <pc:sldMkLst>
          <pc:docMk/>
          <pc:sldMk cId="0" sldId="261"/>
        </pc:sldMkLst>
      </pc:sldChg>
      <pc:sldChg chg="add modTransition setBg">
        <pc:chgData name="Birdi, Amber" userId="47b082eb-cd59-4925-994b-b8462c63b10c" providerId="ADAL" clId="{9C776CF6-2D17-4EB7-AAD0-C85A543481F1}" dt="2024-07-16T13:47:59.640" v="21"/>
        <pc:sldMkLst>
          <pc:docMk/>
          <pc:sldMk cId="0" sldId="262"/>
        </pc:sldMkLst>
      </pc:sldChg>
      <pc:sldChg chg="add modTransition setBg">
        <pc:chgData name="Birdi, Amber" userId="47b082eb-cd59-4925-994b-b8462c63b10c" providerId="ADAL" clId="{9C776CF6-2D17-4EB7-AAD0-C85A543481F1}" dt="2024-07-16T13:47:59.640" v="21"/>
        <pc:sldMkLst>
          <pc:docMk/>
          <pc:sldMk cId="0" sldId="263"/>
        </pc:sldMkLst>
      </pc:sldChg>
      <pc:sldChg chg="add modTransition setBg">
        <pc:chgData name="Birdi, Amber" userId="47b082eb-cd59-4925-994b-b8462c63b10c" providerId="ADAL" clId="{9C776CF6-2D17-4EB7-AAD0-C85A543481F1}" dt="2024-07-16T13:47:59.640" v="21"/>
        <pc:sldMkLst>
          <pc:docMk/>
          <pc:sldMk cId="0" sldId="264"/>
        </pc:sldMkLst>
      </pc:sldChg>
      <pc:sldChg chg="add modTransition setBg">
        <pc:chgData name="Birdi, Amber" userId="47b082eb-cd59-4925-994b-b8462c63b10c" providerId="ADAL" clId="{9C776CF6-2D17-4EB7-AAD0-C85A543481F1}" dt="2024-07-16T13:47:59.640" v="21"/>
        <pc:sldMkLst>
          <pc:docMk/>
          <pc:sldMk cId="0" sldId="265"/>
        </pc:sldMkLst>
      </pc:sldChg>
      <pc:sldChg chg="add modTransition setBg">
        <pc:chgData name="Birdi, Amber" userId="47b082eb-cd59-4925-994b-b8462c63b10c" providerId="ADAL" clId="{9C776CF6-2D17-4EB7-AAD0-C85A543481F1}" dt="2024-07-16T13:47:59.640" v="21"/>
        <pc:sldMkLst>
          <pc:docMk/>
          <pc:sldMk cId="0" sldId="266"/>
        </pc:sldMkLst>
      </pc:sldChg>
      <pc:sldChg chg="add modTransition setBg">
        <pc:chgData name="Birdi, Amber" userId="47b082eb-cd59-4925-994b-b8462c63b10c" providerId="ADAL" clId="{9C776CF6-2D17-4EB7-AAD0-C85A543481F1}" dt="2024-07-16T13:47:59.640" v="21"/>
        <pc:sldMkLst>
          <pc:docMk/>
          <pc:sldMk cId="0" sldId="267"/>
        </pc:sldMkLst>
      </pc:sldChg>
      <pc:sldChg chg="add modTransition setBg">
        <pc:chgData name="Birdi, Amber" userId="47b082eb-cd59-4925-994b-b8462c63b10c" providerId="ADAL" clId="{9C776CF6-2D17-4EB7-AAD0-C85A543481F1}" dt="2024-07-16T13:47:59.640" v="21"/>
        <pc:sldMkLst>
          <pc:docMk/>
          <pc:sldMk cId="0" sldId="268"/>
        </pc:sldMkLst>
      </pc:sldChg>
      <pc:sldChg chg="add modTransition setBg">
        <pc:chgData name="Birdi, Amber" userId="47b082eb-cd59-4925-994b-b8462c63b10c" providerId="ADAL" clId="{9C776CF6-2D17-4EB7-AAD0-C85A543481F1}" dt="2024-07-16T13:47:59.640" v="21"/>
        <pc:sldMkLst>
          <pc:docMk/>
          <pc:sldMk cId="0" sldId="269"/>
        </pc:sldMkLst>
      </pc:sldChg>
      <pc:sldChg chg="add modTransition setBg">
        <pc:chgData name="Birdi, Amber" userId="47b082eb-cd59-4925-994b-b8462c63b10c" providerId="ADAL" clId="{9C776CF6-2D17-4EB7-AAD0-C85A543481F1}" dt="2024-07-16T13:47:59.640" v="21"/>
        <pc:sldMkLst>
          <pc:docMk/>
          <pc:sldMk cId="0" sldId="270"/>
        </pc:sldMkLst>
      </pc:sldChg>
      <pc:sldChg chg="add del modTransition setBg">
        <pc:chgData name="Birdi, Amber" userId="47b082eb-cd59-4925-994b-b8462c63b10c" providerId="ADAL" clId="{9C776CF6-2D17-4EB7-AAD0-C85A543481F1}" dt="2024-07-16T13:52:47.515" v="41" actId="47"/>
        <pc:sldMkLst>
          <pc:docMk/>
          <pc:sldMk cId="1107730208" sldId="271"/>
        </pc:sldMkLst>
      </pc:sldChg>
      <pc:sldChg chg="del">
        <pc:chgData name="Birdi, Amber" userId="47b082eb-cd59-4925-994b-b8462c63b10c" providerId="ADAL" clId="{9C776CF6-2D17-4EB7-AAD0-C85A543481F1}" dt="2024-07-16T13:47:50.481" v="0" actId="47"/>
        <pc:sldMkLst>
          <pc:docMk/>
          <pc:sldMk cId="3963125807" sldId="276"/>
        </pc:sldMkLst>
      </pc:sldChg>
      <pc:sldChg chg="del">
        <pc:chgData name="Birdi, Amber" userId="47b082eb-cd59-4925-994b-b8462c63b10c" providerId="ADAL" clId="{9C776CF6-2D17-4EB7-AAD0-C85A543481F1}" dt="2024-07-16T13:47:50.636" v="1" actId="47"/>
        <pc:sldMkLst>
          <pc:docMk/>
          <pc:sldMk cId="2960610373" sldId="277"/>
        </pc:sldMkLst>
      </pc:sldChg>
      <pc:sldChg chg="del">
        <pc:chgData name="Birdi, Amber" userId="47b082eb-cd59-4925-994b-b8462c63b10c" providerId="ADAL" clId="{9C776CF6-2D17-4EB7-AAD0-C85A543481F1}" dt="2024-07-16T13:47:51.899" v="8" actId="47"/>
        <pc:sldMkLst>
          <pc:docMk/>
          <pc:sldMk cId="3625478843" sldId="284"/>
        </pc:sldMkLst>
      </pc:sldChg>
      <pc:sldChg chg="del">
        <pc:chgData name="Birdi, Amber" userId="47b082eb-cd59-4925-994b-b8462c63b10c" providerId="ADAL" clId="{9C776CF6-2D17-4EB7-AAD0-C85A543481F1}" dt="2024-07-16T13:50:32.116" v="23" actId="47"/>
        <pc:sldMkLst>
          <pc:docMk/>
          <pc:sldMk cId="2724072112" sldId="291"/>
        </pc:sldMkLst>
      </pc:sldChg>
      <pc:sldChg chg="del">
        <pc:chgData name="Birdi, Amber" userId="47b082eb-cd59-4925-994b-b8462c63b10c" providerId="ADAL" clId="{9C776CF6-2D17-4EB7-AAD0-C85A543481F1}" dt="2024-07-16T13:47:53.635" v="19" actId="47"/>
        <pc:sldMkLst>
          <pc:docMk/>
          <pc:sldMk cId="944497705" sldId="303"/>
        </pc:sldMkLst>
      </pc:sldChg>
      <pc:sldChg chg="del">
        <pc:chgData name="Birdi, Amber" userId="47b082eb-cd59-4925-994b-b8462c63b10c" providerId="ADAL" clId="{9C776CF6-2D17-4EB7-AAD0-C85A543481F1}" dt="2024-07-16T13:47:54.204" v="20" actId="47"/>
        <pc:sldMkLst>
          <pc:docMk/>
          <pc:sldMk cId="2195630824" sldId="304"/>
        </pc:sldMkLst>
      </pc:sldChg>
      <pc:sldChg chg="del">
        <pc:chgData name="Birdi, Amber" userId="47b082eb-cd59-4925-994b-b8462c63b10c" providerId="ADAL" clId="{9C776CF6-2D17-4EB7-AAD0-C85A543481F1}" dt="2024-07-16T13:47:51.131" v="4" actId="47"/>
        <pc:sldMkLst>
          <pc:docMk/>
          <pc:sldMk cId="163623956" sldId="318"/>
        </pc:sldMkLst>
      </pc:sldChg>
      <pc:sldChg chg="del">
        <pc:chgData name="Birdi, Amber" userId="47b082eb-cd59-4925-994b-b8462c63b10c" providerId="ADAL" clId="{9C776CF6-2D17-4EB7-AAD0-C85A543481F1}" dt="2024-07-16T13:47:51.318" v="5" actId="47"/>
        <pc:sldMkLst>
          <pc:docMk/>
          <pc:sldMk cId="2815152375" sldId="326"/>
        </pc:sldMkLst>
      </pc:sldChg>
      <pc:sldChg chg="del">
        <pc:chgData name="Birdi, Amber" userId="47b082eb-cd59-4925-994b-b8462c63b10c" providerId="ADAL" clId="{9C776CF6-2D17-4EB7-AAD0-C85A543481F1}" dt="2024-07-16T13:47:51.711" v="7" actId="47"/>
        <pc:sldMkLst>
          <pc:docMk/>
          <pc:sldMk cId="3612604484" sldId="330"/>
        </pc:sldMkLst>
      </pc:sldChg>
      <pc:sldChg chg="del">
        <pc:chgData name="Birdi, Amber" userId="47b082eb-cd59-4925-994b-b8462c63b10c" providerId="ADAL" clId="{9C776CF6-2D17-4EB7-AAD0-C85A543481F1}" dt="2024-07-16T13:47:53.037" v="15" actId="47"/>
        <pc:sldMkLst>
          <pc:docMk/>
          <pc:sldMk cId="4121390644" sldId="331"/>
        </pc:sldMkLst>
      </pc:sldChg>
      <pc:sldChg chg="del">
        <pc:chgData name="Birdi, Amber" userId="47b082eb-cd59-4925-994b-b8462c63b10c" providerId="ADAL" clId="{9C776CF6-2D17-4EB7-AAD0-C85A543481F1}" dt="2024-07-16T13:47:50.978" v="3" actId="47"/>
        <pc:sldMkLst>
          <pc:docMk/>
          <pc:sldMk cId="3833493063" sldId="332"/>
        </pc:sldMkLst>
      </pc:sldChg>
      <pc:sldChg chg="del">
        <pc:chgData name="Birdi, Amber" userId="47b082eb-cd59-4925-994b-b8462c63b10c" providerId="ADAL" clId="{9C776CF6-2D17-4EB7-AAD0-C85A543481F1}" dt="2024-07-16T13:47:52.013" v="9" actId="47"/>
        <pc:sldMkLst>
          <pc:docMk/>
          <pc:sldMk cId="3875663105" sldId="333"/>
        </pc:sldMkLst>
      </pc:sldChg>
      <pc:sldChg chg="del">
        <pc:chgData name="Birdi, Amber" userId="47b082eb-cd59-4925-994b-b8462c63b10c" providerId="ADAL" clId="{9C776CF6-2D17-4EB7-AAD0-C85A543481F1}" dt="2024-07-16T13:47:51.570" v="6" actId="47"/>
        <pc:sldMkLst>
          <pc:docMk/>
          <pc:sldMk cId="2331736645" sldId="334"/>
        </pc:sldMkLst>
      </pc:sldChg>
      <pc:sldChg chg="del">
        <pc:chgData name="Birdi, Amber" userId="47b082eb-cd59-4925-994b-b8462c63b10c" providerId="ADAL" clId="{9C776CF6-2D17-4EB7-AAD0-C85A543481F1}" dt="2024-07-16T13:47:52.166" v="10" actId="47"/>
        <pc:sldMkLst>
          <pc:docMk/>
          <pc:sldMk cId="3793782068" sldId="335"/>
        </pc:sldMkLst>
      </pc:sldChg>
      <pc:sldChg chg="del">
        <pc:chgData name="Birdi, Amber" userId="47b082eb-cd59-4925-994b-b8462c63b10c" providerId="ADAL" clId="{9C776CF6-2D17-4EB7-AAD0-C85A543481F1}" dt="2024-07-16T13:47:52.361" v="11" actId="47"/>
        <pc:sldMkLst>
          <pc:docMk/>
          <pc:sldMk cId="805693781" sldId="336"/>
        </pc:sldMkLst>
      </pc:sldChg>
      <pc:sldChg chg="del">
        <pc:chgData name="Birdi, Amber" userId="47b082eb-cd59-4925-994b-b8462c63b10c" providerId="ADAL" clId="{9C776CF6-2D17-4EB7-AAD0-C85A543481F1}" dt="2024-07-16T13:47:52.849" v="14" actId="47"/>
        <pc:sldMkLst>
          <pc:docMk/>
          <pc:sldMk cId="3085534565" sldId="337"/>
        </pc:sldMkLst>
      </pc:sldChg>
      <pc:sldChg chg="del">
        <pc:chgData name="Birdi, Amber" userId="47b082eb-cd59-4925-994b-b8462c63b10c" providerId="ADAL" clId="{9C776CF6-2D17-4EB7-AAD0-C85A543481F1}" dt="2024-07-16T13:47:52.663" v="13" actId="47"/>
        <pc:sldMkLst>
          <pc:docMk/>
          <pc:sldMk cId="2929989928" sldId="338"/>
        </pc:sldMkLst>
      </pc:sldChg>
      <pc:sldChg chg="del">
        <pc:chgData name="Birdi, Amber" userId="47b082eb-cd59-4925-994b-b8462c63b10c" providerId="ADAL" clId="{9C776CF6-2D17-4EB7-AAD0-C85A543481F1}" dt="2024-07-16T13:47:52.513" v="12" actId="47"/>
        <pc:sldMkLst>
          <pc:docMk/>
          <pc:sldMk cId="1166879283" sldId="339"/>
        </pc:sldMkLst>
      </pc:sldChg>
      <pc:sldChg chg="del">
        <pc:chgData name="Birdi, Amber" userId="47b082eb-cd59-4925-994b-b8462c63b10c" providerId="ADAL" clId="{9C776CF6-2D17-4EB7-AAD0-C85A543481F1}" dt="2024-07-16T13:47:53.481" v="18" actId="47"/>
        <pc:sldMkLst>
          <pc:docMk/>
          <pc:sldMk cId="4221190737" sldId="340"/>
        </pc:sldMkLst>
      </pc:sldChg>
      <pc:sldChg chg="del">
        <pc:chgData name="Birdi, Amber" userId="47b082eb-cd59-4925-994b-b8462c63b10c" providerId="ADAL" clId="{9C776CF6-2D17-4EB7-AAD0-C85A543481F1}" dt="2024-07-16T13:47:53.164" v="16" actId="47"/>
        <pc:sldMkLst>
          <pc:docMk/>
          <pc:sldMk cId="119148496" sldId="341"/>
        </pc:sldMkLst>
      </pc:sldChg>
      <pc:sldChg chg="del">
        <pc:chgData name="Birdi, Amber" userId="47b082eb-cd59-4925-994b-b8462c63b10c" providerId="ADAL" clId="{9C776CF6-2D17-4EB7-AAD0-C85A543481F1}" dt="2024-07-16T13:47:53.295" v="17" actId="47"/>
        <pc:sldMkLst>
          <pc:docMk/>
          <pc:sldMk cId="4188168946" sldId="342"/>
        </pc:sldMkLst>
      </pc:sldChg>
      <pc:sldMasterChg chg="delSldLayout">
        <pc:chgData name="Birdi, Amber" userId="47b082eb-cd59-4925-994b-b8462c63b10c" providerId="ADAL" clId="{9C776CF6-2D17-4EB7-AAD0-C85A543481F1}" dt="2024-07-16T13:47:54.204" v="20" actId="47"/>
        <pc:sldMasterMkLst>
          <pc:docMk/>
          <pc:sldMasterMk cId="3163430362" sldId="2147483793"/>
        </pc:sldMasterMkLst>
        <pc:sldLayoutChg chg="del">
          <pc:chgData name="Birdi, Amber" userId="47b082eb-cd59-4925-994b-b8462c63b10c" providerId="ADAL" clId="{9C776CF6-2D17-4EB7-AAD0-C85A543481F1}" dt="2024-07-16T13:47:53.481" v="18" actId="47"/>
          <pc:sldLayoutMkLst>
            <pc:docMk/>
            <pc:sldMasterMk cId="3163430362" sldId="2147483793"/>
            <pc:sldLayoutMk cId="615197558" sldId="2147483858"/>
          </pc:sldLayoutMkLst>
        </pc:sldLayoutChg>
        <pc:sldLayoutChg chg="del">
          <pc:chgData name="Birdi, Amber" userId="47b082eb-cd59-4925-994b-b8462c63b10c" providerId="ADAL" clId="{9C776CF6-2D17-4EB7-AAD0-C85A543481F1}" dt="2024-07-16T13:47:54.204" v="20" actId="47"/>
          <pc:sldLayoutMkLst>
            <pc:docMk/>
            <pc:sldMasterMk cId="3163430362" sldId="2147483793"/>
            <pc:sldLayoutMk cId="3094318435" sldId="2147483859"/>
          </pc:sldLayoutMkLst>
        </pc:sldLayoutChg>
      </pc:sldMasterChg>
    </pc:docChg>
  </pc:docChgLst>
  <pc:docChgLst>
    <pc:chgData name="Birdi, Amber" userId="47b082eb-cd59-4925-994b-b8462c63b10c" providerId="ADAL" clId="{3FDB360F-0712-410D-8693-654F00CCB6E6}"/>
    <pc:docChg chg="addSld modSld">
      <pc:chgData name="Birdi, Amber" userId="47b082eb-cd59-4925-994b-b8462c63b10c" providerId="ADAL" clId="{3FDB360F-0712-410D-8693-654F00CCB6E6}" dt="2024-08-08T14:58:05.561" v="0"/>
      <pc:docMkLst>
        <pc:docMk/>
      </pc:docMkLst>
      <pc:sldChg chg="add">
        <pc:chgData name="Birdi, Amber" userId="47b082eb-cd59-4925-994b-b8462c63b10c" providerId="ADAL" clId="{3FDB360F-0712-410D-8693-654F00CCB6E6}" dt="2024-08-08T14:58:05.561" v="0"/>
        <pc:sldMkLst>
          <pc:docMk/>
          <pc:sldMk cId="3032087480"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4 D's:</a:t>
            </a:r>
          </a:p>
          <a:p>
            <a:r>
              <a:rPr lang="en-US" dirty="0"/>
              <a:t>Direct action</a:t>
            </a:r>
          </a:p>
          <a:p>
            <a:r>
              <a:rPr lang="en-US" dirty="0"/>
              <a:t>Delay</a:t>
            </a:r>
          </a:p>
          <a:p>
            <a:r>
              <a:rPr lang="en-US" dirty="0"/>
              <a:t>Distraction</a:t>
            </a:r>
          </a:p>
          <a:p>
            <a:r>
              <a:rPr lang="en-US" dirty="0"/>
              <a:t>Delegation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Oxford English Dictionary definition: </a:t>
            </a:r>
            <a:r>
              <a:rPr lang="en-GB" b="0" i="0" dirty="0">
                <a:solidFill>
                  <a:srgbClr val="000000"/>
                </a:solidFill>
                <a:effectLst/>
                <a:latin typeface="Lora" panose="020F0502020204030204" pitchFamily="2" charset="0"/>
              </a:rPr>
              <a:t>The state or condition of being or having an ally (in various senses). Now chiefly: </a:t>
            </a:r>
            <a:r>
              <a:rPr lang="en-GB" b="0" i="1" dirty="0">
                <a:solidFill>
                  <a:srgbClr val="000000"/>
                </a:solidFill>
                <a:effectLst/>
                <a:latin typeface="Lora" panose="020F0502020204030204" pitchFamily="2" charset="0"/>
              </a:rPr>
              <a:t>spec.</a:t>
            </a:r>
            <a:r>
              <a:rPr lang="en-GB" b="0" i="0" dirty="0">
                <a:solidFill>
                  <a:srgbClr val="000000"/>
                </a:solidFill>
                <a:effectLst/>
                <a:latin typeface="Lora" panose="020F0502020204030204" pitchFamily="2" charset="0"/>
              </a:rPr>
              <a:t> the state or condition of being a person who supports the rights of a minority or marginalized group without being a member of it</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58248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603885" lvl="1" indent="-302260">
              <a:lnSpc>
                <a:spcPts val="3919"/>
              </a:lnSpc>
              <a:buFont typeface="Arial,Sans-Serif"/>
              <a:buChar char="•"/>
            </a:pPr>
            <a:r>
              <a:rPr lang="en-US" dirty="0"/>
              <a:t>It’s an ongoing process of learning and taking action</a:t>
            </a:r>
          </a:p>
          <a:p>
            <a:pPr marL="603885" lvl="1" indent="-302260">
              <a:lnSpc>
                <a:spcPts val="3919"/>
              </a:lnSpc>
              <a:buFont typeface="Arial,Sans-Serif"/>
              <a:buChar char="•"/>
            </a:pPr>
            <a:r>
              <a:rPr lang="en-US" dirty="0"/>
              <a:t>Accept that people from </a:t>
            </a:r>
            <a:r>
              <a:rPr lang="en-US" dirty="0" err="1"/>
              <a:t>marginalised</a:t>
            </a:r>
            <a:r>
              <a:rPr lang="en-US" dirty="0"/>
              <a:t> groups are disproportionately impacted by power imbalances &amp; ‘troublemakers’ if they stand up for themselves.</a:t>
            </a:r>
            <a:endParaRPr lang="en-US" dirty="0">
              <a:ea typeface="Calibri"/>
              <a:cs typeface="Calibri"/>
            </a:endParaRPr>
          </a:p>
          <a:p>
            <a:pPr marL="603885" lvl="1" indent="-302260">
              <a:lnSpc>
                <a:spcPts val="3919"/>
              </a:lnSpc>
              <a:buFont typeface="Arial,Sans-Serif"/>
              <a:buChar char="•"/>
            </a:pPr>
            <a:r>
              <a:rPr lang="en-US" dirty="0"/>
              <a:t>Use your privilege to support and advocate for people with less privilege</a:t>
            </a:r>
            <a:endParaRPr lang="en-US" dirty="0">
              <a:ea typeface="Calibri"/>
              <a:cs typeface="Calibri"/>
            </a:endParaRPr>
          </a:p>
          <a:p>
            <a:pPr marL="603885" lvl="1" indent="-302260">
              <a:lnSpc>
                <a:spcPts val="3919"/>
              </a:lnSpc>
              <a:buFont typeface="Arial,Sans-Serif"/>
              <a:buChar char="•"/>
            </a:pPr>
            <a:r>
              <a:rPr lang="en-US" dirty="0"/>
              <a:t>Privilege: unearned advantage from being a part of a dominant group whose needs are </a:t>
            </a:r>
            <a:r>
              <a:rPr lang="en-US" dirty="0" err="1"/>
              <a:t>prioritised</a:t>
            </a:r>
            <a:r>
              <a:rPr lang="en-US" dirty="0"/>
              <a:t>. You may experience privilege because of any protected characteristic.</a:t>
            </a:r>
            <a:endParaRPr lang="en-US" dirty="0">
              <a:ea typeface="Calibri"/>
              <a:cs typeface="Calibri"/>
            </a:endParaRPr>
          </a:p>
          <a:p>
            <a:pPr marL="603885" lvl="1" indent="-302260">
              <a:lnSpc>
                <a:spcPts val="3919"/>
              </a:lnSpc>
              <a:buFont typeface="Arial,Sans-Serif"/>
              <a:buChar char="•"/>
            </a:pPr>
            <a:r>
              <a:rPr lang="en-US" dirty="0"/>
              <a:t>Identity is complex: privileged in some areas and </a:t>
            </a:r>
            <a:r>
              <a:rPr lang="en-US" dirty="0" err="1"/>
              <a:t>marginalised</a:t>
            </a:r>
            <a:r>
              <a:rPr lang="en-US" dirty="0"/>
              <a:t> in others: white woman can experience privilege because of ethnicity, but disadvantage due to gender.</a:t>
            </a:r>
            <a:endParaRPr lang="en-US" dirty="0">
              <a:ea typeface="Calibri"/>
              <a:cs typeface="Calibri"/>
            </a:endParaRPr>
          </a:p>
          <a:p>
            <a:pPr marL="603885" lvl="1" indent="-302260">
              <a:lnSpc>
                <a:spcPts val="3919"/>
              </a:lnSpc>
              <a:buFont typeface="Arial,Sans-Serif"/>
              <a:buChar char="•"/>
            </a:pPr>
            <a:r>
              <a:rPr lang="en-US" dirty="0"/>
              <a:t>Allies are </a:t>
            </a:r>
            <a:r>
              <a:rPr lang="en-US" b="1" dirty="0"/>
              <a:t>not</a:t>
            </a:r>
            <a:r>
              <a:rPr lang="en-US" dirty="0"/>
              <a:t> a member of the </a:t>
            </a:r>
            <a:r>
              <a:rPr lang="en-US" dirty="0" err="1"/>
              <a:t>marginalised</a:t>
            </a:r>
            <a:r>
              <a:rPr lang="en-US" dirty="0"/>
              <a:t> group who they are supporting.</a:t>
            </a:r>
            <a:endParaRPr lang="en-US" dirty="0">
              <a:ea typeface="Calibri"/>
              <a:cs typeface="Calibri"/>
            </a:endParaRPr>
          </a:p>
          <a:p>
            <a:pPr marL="603885" lvl="1" indent="-302260">
              <a:lnSpc>
                <a:spcPts val="3919"/>
              </a:lnSpc>
              <a:buFont typeface="Arial,Sans-Serif"/>
              <a:buChar char="•"/>
            </a:pPr>
            <a:r>
              <a:rPr lang="en-US" dirty="0" err="1"/>
              <a:t>Recognise</a:t>
            </a:r>
            <a:r>
              <a:rPr lang="en-US" dirty="0"/>
              <a:t> own privileges, want to take action to help that group achieve long term, sustained change.</a:t>
            </a:r>
            <a:endParaRPr lang="en-US" dirty="0">
              <a:ea typeface="Calibri"/>
              <a:cs typeface="Calibri"/>
            </a:endParaRPr>
          </a:p>
          <a:p>
            <a:pPr marL="603885" lvl="1" indent="-302260">
              <a:lnSpc>
                <a:spcPts val="3919"/>
              </a:lnSpc>
              <a:buFont typeface="Arial,Sans-Serif"/>
              <a:buChar char="•"/>
            </a:pPr>
            <a:r>
              <a:rPr lang="en-US" dirty="0"/>
              <a:t>Actions are not reactive/one-off, but are consistent and maintained.</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44366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[Speakers] </a:t>
            </a:r>
            <a:r>
              <a:rPr lang="en-US" dirty="0"/>
              <a:t>to list examples of privilege based on their protected characteristics and how one can be more privileged than the other depending on the context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https://hbr.org/2022/11/7-ways-to-practice-active-allyship</a:t>
            </a:r>
          </a:p>
          <a:p>
            <a:endParaRPr lang="en-US" dirty="0"/>
          </a:p>
          <a:p>
            <a:r>
              <a:rPr lang="en-US" dirty="0"/>
              <a:t>To progress your career, or think out of the box, it's in your best interest to be a good ally and consider diversity</a:t>
            </a:r>
          </a:p>
          <a:p>
            <a:endParaRPr lang="en-US" dirty="0"/>
          </a:p>
          <a:p>
            <a:r>
              <a:rPr lang="en-US" dirty="0"/>
              <a:t>From UB, crash test dummy</a:t>
            </a:r>
          </a:p>
          <a:p>
            <a:endParaRPr lang="en-US" dirty="0"/>
          </a:p>
          <a:p>
            <a:r>
              <a:rPr lang="en-US" dirty="0"/>
              <a:t>Fenty Beauty - diverse shade range when developing makeup</a:t>
            </a:r>
          </a:p>
          <a:p>
            <a:endParaRPr lang="en-US" dirty="0"/>
          </a:p>
          <a:p>
            <a:r>
              <a:rPr lang="en-US" dirty="0"/>
              <a:t>Eric Collins - Marshmallow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51709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Discuss the White House example here. The main takeaway is to make sure the person’s idea is credited. Additionally, minoritized voices can be overlooked, ignored and their ideas not credited. Credit people’s work and do not claim something that is not yours.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Humble acknowledgement (from Harvard Business Review article), it's okay to say 'I don't know' but you have to take action to learn and listen.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https://padlet.com/squazi/allyship-resources-for-summer-whedx9teeml797ig</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07846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2" name="Group 4">
            <a:extLst>
              <a:ext uri="{FF2B5EF4-FFF2-40B4-BE49-F238E27FC236}">
                <a16:creationId xmlns:a16="http://schemas.microsoft.com/office/drawing/2014/main" id="{8D9607AD-7AAF-2EDF-C412-812FF7F3B58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3" name="Freeform 5">
              <a:extLst>
                <a:ext uri="{FF2B5EF4-FFF2-40B4-BE49-F238E27FC236}">
                  <a16:creationId xmlns:a16="http://schemas.microsoft.com/office/drawing/2014/main" id="{BC046806-B888-EA54-A7F7-EC485E779E1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434DD393-B7DE-B376-27BE-92D1E7CEB3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736DA9D2-098A-01E4-69A3-A7C3A0EEC36D}"/>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8">
              <a:extLst>
                <a:ext uri="{FF2B5EF4-FFF2-40B4-BE49-F238E27FC236}">
                  <a16:creationId xmlns:a16="http://schemas.microsoft.com/office/drawing/2014/main" id="{4E904ECC-5757-97B1-2C86-F5470E51B5B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9">
              <a:extLst>
                <a:ext uri="{FF2B5EF4-FFF2-40B4-BE49-F238E27FC236}">
                  <a16:creationId xmlns:a16="http://schemas.microsoft.com/office/drawing/2014/main" id="{187C6513-5AC6-28D7-6A7C-C3FCEC0262F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10">
              <a:extLst>
                <a:ext uri="{FF2B5EF4-FFF2-40B4-BE49-F238E27FC236}">
                  <a16:creationId xmlns:a16="http://schemas.microsoft.com/office/drawing/2014/main" id="{2AAEA4F0-9A40-134F-A28C-B0F65D2E7CC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1">
              <a:extLst>
                <a:ext uri="{FF2B5EF4-FFF2-40B4-BE49-F238E27FC236}">
                  <a16:creationId xmlns:a16="http://schemas.microsoft.com/office/drawing/2014/main" id="{6F73866A-497F-8BA0-122F-CF73972BB03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2">
              <a:extLst>
                <a:ext uri="{FF2B5EF4-FFF2-40B4-BE49-F238E27FC236}">
                  <a16:creationId xmlns:a16="http://schemas.microsoft.com/office/drawing/2014/main" id="{360604E4-4CC6-3C71-F886-C7198BF52D96}"/>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5959805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058125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958868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3565993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125618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5999983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8370726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06832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628047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149791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64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71DEBE8B-294B-FA17-D02A-AFA82C332B3A}"/>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12D78D2C-B9D5-3478-8A89-F302449DB03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B78D9C07-5B10-7A38-DB54-3AE5E71DFD3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A8E70677-7A24-ECC3-CAE5-56E0522D03B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0507E5D9-1949-B156-40AD-B363103537D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20BEDCB1-A5A2-B9D2-2000-38168529DEDF}"/>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78B00D67-BFD2-9564-BDA5-0C453781BCC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C1F1A2C8-E37D-D20D-7251-59C621635C36}"/>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7B714AC2-8B52-B67E-D93D-F901FA26A1B0}"/>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226500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5346852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256165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044257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414293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1682827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A6BC3AA3-583A-FAA0-FA77-B90005143B11}"/>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40401234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332963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223067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943515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Box 1">
            <a:extLst>
              <a:ext uri="{FF2B5EF4-FFF2-40B4-BE49-F238E27FC236}">
                <a16:creationId xmlns:a16="http://schemas.microsoft.com/office/drawing/2014/main" id="{C0C5D4D1-4EA3-2919-A16F-9B86255865E6}"/>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9522444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C85514D7-7F47-0912-8FC2-5C9EC394AC5E}"/>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44CD4C7E-3FC5-D5E5-AB9F-F46590E6900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0CEBE554-C2D2-3534-68E0-A5BB9262380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031ACB12-1737-ADB6-91AB-1110D13E7E4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4395CA0D-F844-E5A9-54E6-11FC05F5499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E40864C2-21FB-E7CD-7009-949B01BAD4A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9D190E13-E075-FD66-DCE2-1F252F31F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F0265570-2A81-7901-B41A-026BE6276B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FECC2667-0AAC-41FD-7614-2ED15A7C2D1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087199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1597975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837331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439163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688363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0625189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5986489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226160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8071043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23593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7901368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5" name="Group 4">
            <a:extLst>
              <a:ext uri="{FF2B5EF4-FFF2-40B4-BE49-F238E27FC236}">
                <a16:creationId xmlns:a16="http://schemas.microsoft.com/office/drawing/2014/main" id="{5A8795E0-FDDC-656B-D54B-28408A306765}"/>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E5F1DFE7-CD24-AC75-9E54-7A3433A7A9A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37AA4285-7F5C-0AAD-093B-748F713C937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A7749835-377E-F31F-EB28-12F6BDFD694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65B4CE89-C942-754B-7656-2F79F581F0E3}"/>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D59261D6-9C04-69C8-05C2-EB91ACB3981D}"/>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8E23D8A7-A01C-D7F0-5CCE-EAFD1205C8F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F98B97FB-E808-D80C-711D-5CFB3C6014A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5BEDAD8-7AB1-9F6C-AE37-ED2099FC7ED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432478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2950459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1679603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108855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90258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3861727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6729905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41898790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922177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1406141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7F50A8E-5675-FDF5-081E-59475E265CD3}"/>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9DDA4901-DFD7-6B8E-6D7B-D54575D79AA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597D099C-3689-A286-21A2-60166ADC543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DD12DCAF-6016-8C54-0BAE-B0488FB3E26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CD79449-F541-6DE5-AFB4-24865364F30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67C5FD0-E91D-FCD8-C3FE-FE81EFB34CE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0F9D9D2A-EF46-256B-6F2F-F0C2E311B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D73DC1FE-CF39-4054-8DBB-BDCF9BFCAB6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9A7C4218-B0E9-F37C-149E-EBCAFA66E3A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075252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8E4E9E1E-1F50-0445-0600-84E5E564A4ED}"/>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B6DCE05D-5B9B-6B98-B381-11EC1EFA61F6}"/>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6">
              <a:extLst>
                <a:ext uri="{FF2B5EF4-FFF2-40B4-BE49-F238E27FC236}">
                  <a16:creationId xmlns:a16="http://schemas.microsoft.com/office/drawing/2014/main" id="{9EF0E946-1E84-C217-7023-508C530405C5}"/>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7">
              <a:extLst>
                <a:ext uri="{FF2B5EF4-FFF2-40B4-BE49-F238E27FC236}">
                  <a16:creationId xmlns:a16="http://schemas.microsoft.com/office/drawing/2014/main" id="{E66994E5-9316-13A2-8F82-90982A343BD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8">
              <a:extLst>
                <a:ext uri="{FF2B5EF4-FFF2-40B4-BE49-F238E27FC236}">
                  <a16:creationId xmlns:a16="http://schemas.microsoft.com/office/drawing/2014/main" id="{24729AAD-A07B-EF49-ADBE-C3B685FBF52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9">
              <a:extLst>
                <a:ext uri="{FF2B5EF4-FFF2-40B4-BE49-F238E27FC236}">
                  <a16:creationId xmlns:a16="http://schemas.microsoft.com/office/drawing/2014/main" id="{972E487F-C364-0A27-B22F-363588A0724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0">
              <a:extLst>
                <a:ext uri="{FF2B5EF4-FFF2-40B4-BE49-F238E27FC236}">
                  <a16:creationId xmlns:a16="http://schemas.microsoft.com/office/drawing/2014/main" id="{D502D58C-4030-E5CD-3967-0B5416E4D75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1">
              <a:extLst>
                <a:ext uri="{FF2B5EF4-FFF2-40B4-BE49-F238E27FC236}">
                  <a16:creationId xmlns:a16="http://schemas.microsoft.com/office/drawing/2014/main" id="{2FF06C1A-44C2-9B61-A16E-1AF175CC577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2">
              <a:extLst>
                <a:ext uri="{FF2B5EF4-FFF2-40B4-BE49-F238E27FC236}">
                  <a16:creationId xmlns:a16="http://schemas.microsoft.com/office/drawing/2014/main" id="{5727D33C-008A-B952-F9EB-EDF2D5E874F4}"/>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77726719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C9E98DC-CE77-0C6B-A77B-CD4E2E7D4ABF}"/>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759BC67B-ADC0-0751-B0EE-0C7FDB0EDC8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8E8BCD8A-F4F6-FC37-96FB-8B96CFEBFD9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7CB0AA7C-1083-A40A-B1A0-04B4B96CAE5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7C5E5E6-EFF3-D9D7-2075-0D5D3CF0F5C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73AC0DD-486E-839E-5DF0-CDDA4859355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79F8C841-ED49-998D-B323-70913E18893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1F854E00-9301-71E5-8178-2037933D7F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BB134630-68E3-7E72-31B5-00174B010A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9105672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DB761486-7A68-2BC1-5083-A15A4C58AD30}"/>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FF5F36C8-DFD4-313D-437B-DF7A8DC7A91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E774A7A0-658B-95E8-37FD-45DFD2E9F85E}"/>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03915DD-54A2-FC90-704D-09FC31902D5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B4736A40-CF01-9B24-680B-FE622EE2ED90}"/>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82F76D9-C5F5-4635-4734-BECF3401AD47}"/>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A48ADA05-3FD7-C19E-387E-C41E978D6B0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23B21FA7-F404-6D2C-710D-1D60FF14D77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FF1CD37D-3E1E-0806-971A-B31FA2E0FAF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95803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1063D08B-C972-F169-2B73-CFEDC6030C89}"/>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ED81535D-2A46-5A20-01CF-5DD2DA7C086F}"/>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BB018223-E299-3738-CBF0-693AFCB9190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F610301-635F-3AF6-4A25-95D8769C271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81382C11-B8EA-0898-0941-915848B821A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91C3A4F7-A25C-5D72-7228-7BFBA762EFD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C40CFFCC-11D3-8CCC-CC49-A3AE1D870BA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51E6DAD5-05B6-75DF-85EE-AD075C1BE939}"/>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ECC2F0C-5669-5402-DFFD-28E8C412E4D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0442073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5A885236-BEFA-5B58-5978-804689B010BE}"/>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1D9A764F-BA2B-E58A-5366-C8E24647975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6CBDF6B1-6FA6-32B1-AB6D-94745AFFEB0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D394840-561A-120B-C0CC-261CB4EDB8B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E41FA9CD-9423-B21B-564E-B1C53E1BFA6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146480F1-0E1E-5A43-6599-0ECF26BB583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F3CC2FA2-0B50-6D56-DDA1-51F1D60B51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7C12C966-2C08-EF14-147C-186059B3D49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40F765AD-048A-5F45-3174-385EDBB8021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2916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7EA1C465-0DA2-C25C-28A6-88DAA5CEEC2D}"/>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51BC4387-0469-F9FA-15D9-E3E33816BA63}"/>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91AD462A-A321-9DE1-3589-DCF0C0C0F19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B13D842F-FA61-C0A0-D468-35C1B26C04EA}"/>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BDD896D6-C273-B454-658D-766784493D0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C1BB505-E455-9C0E-ED96-9949CF9C97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CCCB9683-9567-CD39-B53F-C113CF37BA4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A3A35C3D-3589-B558-DF63-CC0A67CC744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17A74747-5687-A282-8FB4-9179877A30F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403268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7" name="Group 4">
            <a:extLst>
              <a:ext uri="{FF2B5EF4-FFF2-40B4-BE49-F238E27FC236}">
                <a16:creationId xmlns:a16="http://schemas.microsoft.com/office/drawing/2014/main" id="{B5FE95BC-A510-AFC3-AB66-629DCB1E1A68}"/>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FEF98960-532D-2943-03E7-66666250BF4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1AB4266-C708-D507-D728-05FCC3B6ABA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C8CD9836-330B-EA93-D4CF-E26DEF80725E}"/>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CE677EBE-1D8A-7ACA-4BA2-610E320C6E99}"/>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5FF2B21E-85E3-11EA-F25F-0D71EE625F7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B5D32E5A-0C3E-5D9F-B05A-6BF8235D5305}"/>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E59C3AC8-65A2-BCC1-1AD5-F78CE907AB1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BE1F1BD-9614-9A9A-F185-D4D671D588B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693232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265F1D5D-F297-D45A-8F06-07A8A5D3E704}"/>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BDEF0B70-8BE5-8607-8440-0C680A8A26C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AD55EFDB-485B-9F71-DABD-A410A1222FC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59DFCFA6-C20E-01D0-AFE2-D3C184FB2D5F}"/>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4A9ACAEC-2A3C-6E91-175D-EF28F720BF0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7BC33D3-E092-0FD2-A075-B543847A19C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DFEAE05E-424E-A2A5-96FA-3B5705C3E9D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657AE428-93A3-2994-C96C-822EDBF43EB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A600D29-EA28-3159-DDE8-8C1C867CFB5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8616478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6A85CE3D-DB93-CB85-1685-3B58C80F2E81}"/>
              </a:ext>
            </a:extLst>
          </p:cNvPr>
          <p:cNvGrpSpPr>
            <a:grpSpLocks noChangeAspect="1"/>
          </p:cNvGrpSpPr>
          <p:nvPr userDrawn="1"/>
        </p:nvGrpSpPr>
        <p:grpSpPr bwMode="auto">
          <a:xfrm>
            <a:off x="330271" y="327819"/>
            <a:ext cx="3972600" cy="438124"/>
            <a:chOff x="0" y="3473"/>
            <a:chExt cx="15360" cy="1694"/>
          </a:xfrm>
        </p:grpSpPr>
        <p:sp>
          <p:nvSpPr>
            <p:cNvPr id="10" name="Freeform 5">
              <a:extLst>
                <a:ext uri="{FF2B5EF4-FFF2-40B4-BE49-F238E27FC236}">
                  <a16:creationId xmlns:a16="http://schemas.microsoft.com/office/drawing/2014/main" id="{7B04679C-6ACA-D423-88F0-53639369475A}"/>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1ACB45F6-6422-F1FC-AB78-BB520C409808}"/>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EC77A9FF-8E61-8C6F-60E4-16B24BD1EA4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0ACB1718-5170-6375-CC14-7F1A3F6DA64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78370B32-8D5C-3B28-E18C-CEB2E03474D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94C62E6A-D4D3-1193-A10D-9AAF1F08E023}"/>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F9DB91E4-9289-28BE-EDCC-D4BA96D06F5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7422A333-2FAF-15FD-FC43-B229F442A3F1}"/>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8337175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543443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55993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5265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2828855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2238967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4852264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183229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5"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2" y="327820"/>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7893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3936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7"/>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EFB57AF5-1C0C-CA22-2452-DD2857C481E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11427793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heme" Target="../theme/theme1.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
        <p:nvSpPr>
          <p:cNvPr id="8" name="TextBox 7">
            <a:extLst>
              <a:ext uri="{FF2B5EF4-FFF2-40B4-BE49-F238E27FC236}">
                <a16:creationId xmlns:a16="http://schemas.microsoft.com/office/drawing/2014/main" id="{81647CD8-3E40-B509-BD6D-ECF7A61018A2}"/>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accent1"/>
                </a:solidFill>
                <a:latin typeface="+mj-lt"/>
              </a:rPr>
              <a:t>Imperial College London</a:t>
            </a:r>
          </a:p>
        </p:txBody>
      </p:sp>
    </p:spTree>
    <p:extLst>
      <p:ext uri="{BB962C8B-B14F-4D97-AF65-F5344CB8AC3E}">
        <p14:creationId xmlns:p14="http://schemas.microsoft.com/office/powerpoint/2010/main" val="316343036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 id="2147483856" r:id="rId63"/>
    <p:sldLayoutId id="2147483656" r:id="rId64"/>
    <p:sldLayoutId id="2147483679" r:id="rId65"/>
    <p:sldLayoutId id="2147483680" r:id="rId66"/>
    <p:sldLayoutId id="2147483649" r:id="rId67"/>
    <p:sldLayoutId id="2147483657" r:id="rId68"/>
    <p:sldLayoutId id="2147483675" r:id="rId69"/>
    <p:sldLayoutId id="2147483650" r:id="rId70"/>
    <p:sldLayoutId id="2147483683" r:id="rId71"/>
    <p:sldLayoutId id="2147483684" r:id="rId72"/>
    <p:sldLayoutId id="2147483652" r:id="rId73"/>
    <p:sldLayoutId id="2147483685" r:id="rId74"/>
    <p:sldLayoutId id="2147483686" r:id="rId75"/>
    <p:sldLayoutId id="2147483659" r:id="rId76"/>
    <p:sldLayoutId id="2147483687" r:id="rId77"/>
    <p:sldLayoutId id="2147483688" r:id="rId78"/>
    <p:sldLayoutId id="2147483660" r:id="rId79"/>
    <p:sldLayoutId id="2147483689" r:id="rId80"/>
    <p:sldLayoutId id="2147483690" r:id="rId81"/>
    <p:sldLayoutId id="2147483676" r:id="rId82"/>
    <p:sldLayoutId id="2147483667" r:id="rId83"/>
    <p:sldLayoutId id="2147483693" r:id="rId84"/>
    <p:sldLayoutId id="2147483694" r:id="rId85"/>
    <p:sldLayoutId id="2147483666" r:id="rId86"/>
    <p:sldLayoutId id="2147483661" r:id="rId87"/>
    <p:sldLayoutId id="2147483695" r:id="rId88"/>
    <p:sldLayoutId id="2147483696" r:id="rId89"/>
    <p:sldLayoutId id="2147483669" r:id="rId90"/>
    <p:sldLayoutId id="2147483697" r:id="rId91"/>
    <p:sldLayoutId id="2147483698" r:id="rId92"/>
    <p:sldLayoutId id="2147483678" r:id="rId93"/>
    <p:sldLayoutId id="2147483699" r:id="rId94"/>
    <p:sldLayoutId id="2147483700" r:id="rId95"/>
    <p:sldLayoutId id="2147483662" r:id="rId96"/>
    <p:sldLayoutId id="2147483701" r:id="rId97"/>
    <p:sldLayoutId id="2147483702" r:id="rId98"/>
    <p:sldLayoutId id="2147483663" r:id="rId99"/>
    <p:sldLayoutId id="2147483703" r:id="rId100"/>
    <p:sldLayoutId id="2147483704" r:id="rId101"/>
    <p:sldLayoutId id="2147483664" r:id="rId102"/>
    <p:sldLayoutId id="2147483705" r:id="rId103"/>
    <p:sldLayoutId id="2147483706" r:id="rId104"/>
    <p:sldLayoutId id="2147483671" r:id="rId105"/>
    <p:sldLayoutId id="2147483707" r:id="rId106"/>
    <p:sldLayoutId id="2147483708" r:id="rId107"/>
    <p:sldLayoutId id="2147483670" r:id="rId108"/>
    <p:sldLayoutId id="2147483672" r:id="rId109"/>
    <p:sldLayoutId id="2147483674" r:id="rId110"/>
    <p:sldLayoutId id="2147483709" r:id="rId111"/>
    <p:sldLayoutId id="2147483710" r:id="rId112"/>
    <p:sldLayoutId id="2147483673" r:id="rId113"/>
    <p:sldLayoutId id="2147483654" r:id="rId114"/>
    <p:sldLayoutId id="2147483711" r:id="rId115"/>
    <p:sldLayoutId id="2147483712" r:id="rId116"/>
  </p:sldLayoutIdLst>
  <p:transition>
    <p:fade/>
  </p:transition>
  <p:hf hdr="0" ftr="0" dt="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sv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image" Target="../media/image45.png"/><Relationship Id="rId5" Type="http://schemas.openxmlformats.org/officeDocument/2006/relationships/hyperlink" Target="https://obamawhitehouse.archives.gov/blog/2012/11/28/president-obama-holds-cabinet-meeting" TargetMode="Externa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5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61.xml"/><Relationship Id="rId5" Type="http://schemas.openxmlformats.org/officeDocument/2006/relationships/image" Target="../media/image55.sv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56.xml"/><Relationship Id="rId4" Type="http://schemas.openxmlformats.org/officeDocument/2006/relationships/hyperlink" Target="mailto:c.agg@imperial.ac.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18" Type="http://schemas.openxmlformats.org/officeDocument/2006/relationships/image" Target="../media/image73.png"/><Relationship Id="rId26" Type="http://schemas.openxmlformats.org/officeDocument/2006/relationships/image" Target="../media/image79.png"/><Relationship Id="rId39" Type="http://schemas.openxmlformats.org/officeDocument/2006/relationships/image" Target="../media/image40.svg"/><Relationship Id="rId3" Type="http://schemas.openxmlformats.org/officeDocument/2006/relationships/image" Target="../media/image58.svg"/><Relationship Id="rId21" Type="http://schemas.openxmlformats.org/officeDocument/2006/relationships/image" Target="../media/image53.svg"/><Relationship Id="rId34" Type="http://schemas.openxmlformats.org/officeDocument/2006/relationships/image" Target="../media/image35.png"/><Relationship Id="rId42" Type="http://schemas.openxmlformats.org/officeDocument/2006/relationships/image" Target="../media/image85.pn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5" Type="http://schemas.openxmlformats.org/officeDocument/2006/relationships/image" Target="../media/image78.svg"/><Relationship Id="rId33" Type="http://schemas.openxmlformats.org/officeDocument/2006/relationships/image" Target="../media/image34.svg"/><Relationship Id="rId38" Type="http://schemas.openxmlformats.org/officeDocument/2006/relationships/image" Target="../media/image39.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52.png"/><Relationship Id="rId29" Type="http://schemas.openxmlformats.org/officeDocument/2006/relationships/image" Target="../media/image82.svg"/><Relationship Id="rId41" Type="http://schemas.openxmlformats.org/officeDocument/2006/relationships/image" Target="../media/image84.svg"/><Relationship Id="rId1" Type="http://schemas.openxmlformats.org/officeDocument/2006/relationships/slideLayout" Target="../slideLayouts/slideLayout61.xml"/><Relationship Id="rId6" Type="http://schemas.openxmlformats.org/officeDocument/2006/relationships/image" Target="../media/image61.png"/><Relationship Id="rId11" Type="http://schemas.openxmlformats.org/officeDocument/2006/relationships/image" Target="../media/image66.svg"/><Relationship Id="rId24" Type="http://schemas.openxmlformats.org/officeDocument/2006/relationships/image" Target="../media/image77.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83.png"/><Relationship Id="rId45" Type="http://schemas.openxmlformats.org/officeDocument/2006/relationships/image" Target="../media/image88.svg"/><Relationship Id="rId5" Type="http://schemas.openxmlformats.org/officeDocument/2006/relationships/image" Target="../media/image60.svg"/><Relationship Id="rId15" Type="http://schemas.openxmlformats.org/officeDocument/2006/relationships/image" Target="../media/image70.svg"/><Relationship Id="rId23" Type="http://schemas.openxmlformats.org/officeDocument/2006/relationships/image" Target="../media/image76.svg"/><Relationship Id="rId28" Type="http://schemas.openxmlformats.org/officeDocument/2006/relationships/image" Target="../media/image81.png"/><Relationship Id="rId36" Type="http://schemas.openxmlformats.org/officeDocument/2006/relationships/image" Target="../media/image37.png"/><Relationship Id="rId10" Type="http://schemas.openxmlformats.org/officeDocument/2006/relationships/image" Target="../media/image65.png"/><Relationship Id="rId19" Type="http://schemas.openxmlformats.org/officeDocument/2006/relationships/image" Target="../media/image74.svg"/><Relationship Id="rId31" Type="http://schemas.openxmlformats.org/officeDocument/2006/relationships/image" Target="../media/image32.svg"/><Relationship Id="rId44" Type="http://schemas.openxmlformats.org/officeDocument/2006/relationships/image" Target="../media/image87.png"/><Relationship Id="rId4" Type="http://schemas.openxmlformats.org/officeDocument/2006/relationships/image" Target="../media/image59.png"/><Relationship Id="rId9" Type="http://schemas.openxmlformats.org/officeDocument/2006/relationships/image" Target="../media/image64.svg"/><Relationship Id="rId14" Type="http://schemas.openxmlformats.org/officeDocument/2006/relationships/image" Target="../media/image69.png"/><Relationship Id="rId22" Type="http://schemas.openxmlformats.org/officeDocument/2006/relationships/image" Target="../media/image75.png"/><Relationship Id="rId27" Type="http://schemas.openxmlformats.org/officeDocument/2006/relationships/image" Target="../media/image80.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8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40.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61.xml"/><Relationship Id="rId6" Type="http://schemas.openxmlformats.org/officeDocument/2006/relationships/image" Target="../media/image39.png"/><Relationship Id="rId11" Type="http://schemas.openxmlformats.org/officeDocument/2006/relationships/image" Target="../media/image36.svg"/><Relationship Id="rId5" Type="http://schemas.openxmlformats.org/officeDocument/2006/relationships/image" Target="../media/image34.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2743200"/>
            <a:chOff x="0" y="0"/>
            <a:chExt cx="4274726" cy="1083733"/>
          </a:xfrm>
        </p:grpSpPr>
        <p:sp>
          <p:nvSpPr>
            <p:cNvPr id="3" name="Freeform 3"/>
            <p:cNvSpPr/>
            <p:nvPr/>
          </p:nvSpPr>
          <p:spPr>
            <a:xfrm>
              <a:off x="0" y="0"/>
              <a:ext cx="4274726" cy="1083733"/>
            </a:xfrm>
            <a:custGeom>
              <a:avLst/>
              <a:gdLst/>
              <a:ahLst/>
              <a:cxnLst/>
              <a:rect l="l" t="t" r="r" b="b"/>
              <a:pathLst>
                <a:path w="4274726" h="1083733">
                  <a:moveTo>
                    <a:pt x="20511" y="0"/>
                  </a:moveTo>
                  <a:lnTo>
                    <a:pt x="4254215" y="0"/>
                  </a:lnTo>
                  <a:cubicBezTo>
                    <a:pt x="4259655" y="0"/>
                    <a:pt x="4264872" y="2161"/>
                    <a:pt x="4268719" y="6007"/>
                  </a:cubicBezTo>
                  <a:cubicBezTo>
                    <a:pt x="4272565" y="9854"/>
                    <a:pt x="4274726" y="15071"/>
                    <a:pt x="4274726" y="20511"/>
                  </a:cubicBezTo>
                  <a:lnTo>
                    <a:pt x="4274726" y="1063223"/>
                  </a:lnTo>
                  <a:cubicBezTo>
                    <a:pt x="4274726" y="1068662"/>
                    <a:pt x="4272565" y="1073879"/>
                    <a:pt x="4268719" y="1077726"/>
                  </a:cubicBezTo>
                  <a:cubicBezTo>
                    <a:pt x="4264872" y="1081572"/>
                    <a:pt x="4259655" y="1083733"/>
                    <a:pt x="4254215" y="1083733"/>
                  </a:cubicBezTo>
                  <a:lnTo>
                    <a:pt x="20511" y="1083733"/>
                  </a:lnTo>
                  <a:cubicBezTo>
                    <a:pt x="15071" y="1083733"/>
                    <a:pt x="9854" y="1081572"/>
                    <a:pt x="6007" y="1077726"/>
                  </a:cubicBezTo>
                  <a:cubicBezTo>
                    <a:pt x="2161" y="1073879"/>
                    <a:pt x="0" y="1068662"/>
                    <a:pt x="0" y="1063223"/>
                  </a:cubicBezTo>
                  <a:lnTo>
                    <a:pt x="0" y="20511"/>
                  </a:lnTo>
                  <a:cubicBezTo>
                    <a:pt x="0" y="15071"/>
                    <a:pt x="2161" y="9854"/>
                    <a:pt x="6007" y="6007"/>
                  </a:cubicBezTo>
                  <a:cubicBezTo>
                    <a:pt x="9854" y="2161"/>
                    <a:pt x="15071" y="0"/>
                    <a:pt x="20511" y="0"/>
                  </a:cubicBezTo>
                  <a:close/>
                </a:path>
              </a:pathLst>
            </a:custGeom>
            <a:solidFill>
              <a:srgbClr val="F4CA91"/>
            </a:solidFill>
            <a:ln w="28575" cap="rnd">
              <a:solidFill>
                <a:srgbClr val="000000"/>
              </a:solidFill>
              <a:prstDash val="solid"/>
              <a:round/>
            </a:ln>
          </p:spPr>
          <p:txBody>
            <a:bodyPr/>
            <a:lstStyle/>
            <a:p>
              <a:endParaRPr lang="en-GB" sz="1200"/>
            </a:p>
          </p:txBody>
        </p:sp>
        <p:sp>
          <p:nvSpPr>
            <p:cNvPr id="4" name="TextBox 4"/>
            <p:cNvSpPr txBox="1"/>
            <p:nvPr/>
          </p:nvSpPr>
          <p:spPr>
            <a:xfrm>
              <a:off x="0" y="-47625"/>
              <a:ext cx="4274726" cy="1131358"/>
            </a:xfrm>
            <a:prstGeom prst="rect">
              <a:avLst/>
            </a:prstGeom>
          </p:spPr>
          <p:txBody>
            <a:bodyPr lIns="33867" tIns="33867" rIns="33867" bIns="33867" rtlCol="0" anchor="ctr"/>
            <a:lstStyle/>
            <a:p>
              <a:pPr algn="ctr">
                <a:lnSpc>
                  <a:spcPts val="2459"/>
                </a:lnSpc>
              </a:pPr>
              <a:endParaRPr sz="1200"/>
            </a:p>
          </p:txBody>
        </p:sp>
      </p:grpSp>
      <p:sp>
        <p:nvSpPr>
          <p:cNvPr id="5" name="Freeform 5"/>
          <p:cNvSpPr/>
          <p:nvPr/>
        </p:nvSpPr>
        <p:spPr>
          <a:xfrm>
            <a:off x="51073" y="3257550"/>
            <a:ext cx="2835337" cy="3785037"/>
          </a:xfrm>
          <a:custGeom>
            <a:avLst/>
            <a:gdLst/>
            <a:ahLst/>
            <a:cxnLst/>
            <a:rect l="l" t="t" r="r" b="b"/>
            <a:pathLst>
              <a:path w="4253005" h="5677556">
                <a:moveTo>
                  <a:pt x="0" y="0"/>
                </a:moveTo>
                <a:lnTo>
                  <a:pt x="4253005" y="0"/>
                </a:lnTo>
                <a:lnTo>
                  <a:pt x="4253005" y="5677556"/>
                </a:lnTo>
                <a:lnTo>
                  <a:pt x="0" y="5677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6" name="Freeform 6"/>
          <p:cNvSpPr/>
          <p:nvPr/>
        </p:nvSpPr>
        <p:spPr>
          <a:xfrm>
            <a:off x="7243349" y="3257550"/>
            <a:ext cx="2004597" cy="3291130"/>
          </a:xfrm>
          <a:custGeom>
            <a:avLst/>
            <a:gdLst/>
            <a:ahLst/>
            <a:cxnLst/>
            <a:rect l="l" t="t" r="r" b="b"/>
            <a:pathLst>
              <a:path w="3006896" h="4936695">
                <a:moveTo>
                  <a:pt x="0" y="0"/>
                </a:moveTo>
                <a:lnTo>
                  <a:pt x="3006896" y="0"/>
                </a:lnTo>
                <a:lnTo>
                  <a:pt x="3006896" y="4936695"/>
                </a:lnTo>
                <a:lnTo>
                  <a:pt x="0" y="4936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Freeform 7"/>
          <p:cNvSpPr/>
          <p:nvPr/>
        </p:nvSpPr>
        <p:spPr>
          <a:xfrm>
            <a:off x="4912348" y="3257550"/>
            <a:ext cx="2364676" cy="3440666"/>
          </a:xfrm>
          <a:custGeom>
            <a:avLst/>
            <a:gdLst/>
            <a:ahLst/>
            <a:cxnLst/>
            <a:rect l="l" t="t" r="r" b="b"/>
            <a:pathLst>
              <a:path w="3547014" h="5160999">
                <a:moveTo>
                  <a:pt x="0" y="0"/>
                </a:moveTo>
                <a:lnTo>
                  <a:pt x="3547014" y="0"/>
                </a:lnTo>
                <a:lnTo>
                  <a:pt x="3547014" y="5160999"/>
                </a:lnTo>
                <a:lnTo>
                  <a:pt x="0" y="5160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8" name="Freeform 8"/>
          <p:cNvSpPr/>
          <p:nvPr/>
        </p:nvSpPr>
        <p:spPr>
          <a:xfrm>
            <a:off x="2852735" y="3257550"/>
            <a:ext cx="2093289" cy="3037754"/>
          </a:xfrm>
          <a:custGeom>
            <a:avLst/>
            <a:gdLst/>
            <a:ahLst/>
            <a:cxnLst/>
            <a:rect l="l" t="t" r="r" b="b"/>
            <a:pathLst>
              <a:path w="3139933" h="4556631">
                <a:moveTo>
                  <a:pt x="0" y="0"/>
                </a:moveTo>
                <a:lnTo>
                  <a:pt x="3139932" y="0"/>
                </a:lnTo>
                <a:lnTo>
                  <a:pt x="3139932" y="4556631"/>
                </a:lnTo>
                <a:lnTo>
                  <a:pt x="0" y="4556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9" name="Freeform 9"/>
          <p:cNvSpPr/>
          <p:nvPr/>
        </p:nvSpPr>
        <p:spPr>
          <a:xfrm flipH="1">
            <a:off x="9214271" y="3257550"/>
            <a:ext cx="2926657" cy="3592993"/>
          </a:xfrm>
          <a:custGeom>
            <a:avLst/>
            <a:gdLst/>
            <a:ahLst/>
            <a:cxnLst/>
            <a:rect l="l" t="t" r="r" b="b"/>
            <a:pathLst>
              <a:path w="4389985" h="5389490">
                <a:moveTo>
                  <a:pt x="4389985" y="0"/>
                </a:moveTo>
                <a:lnTo>
                  <a:pt x="0" y="0"/>
                </a:lnTo>
                <a:lnTo>
                  <a:pt x="0" y="5389490"/>
                </a:lnTo>
                <a:lnTo>
                  <a:pt x="4389985" y="5389490"/>
                </a:lnTo>
                <a:lnTo>
                  <a:pt x="438998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10" name="Freeform 10"/>
          <p:cNvSpPr/>
          <p:nvPr/>
        </p:nvSpPr>
        <p:spPr>
          <a:xfrm>
            <a:off x="-834639" y="4201133"/>
            <a:ext cx="3115005" cy="3244797"/>
          </a:xfrm>
          <a:custGeom>
            <a:avLst/>
            <a:gdLst/>
            <a:ahLst/>
            <a:cxnLst/>
            <a:rect l="l" t="t" r="r" b="b"/>
            <a:pathLst>
              <a:path w="4672507" h="4867195">
                <a:moveTo>
                  <a:pt x="0" y="0"/>
                </a:moveTo>
                <a:lnTo>
                  <a:pt x="4672507" y="0"/>
                </a:lnTo>
                <a:lnTo>
                  <a:pt x="4672507" y="4867195"/>
                </a:lnTo>
                <a:lnTo>
                  <a:pt x="0" y="4867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11" name="Freeform 11"/>
          <p:cNvSpPr/>
          <p:nvPr/>
        </p:nvSpPr>
        <p:spPr>
          <a:xfrm>
            <a:off x="3667360" y="4201133"/>
            <a:ext cx="2563969" cy="3065615"/>
          </a:xfrm>
          <a:custGeom>
            <a:avLst/>
            <a:gdLst/>
            <a:ahLst/>
            <a:cxnLst/>
            <a:rect l="l" t="t" r="r" b="b"/>
            <a:pathLst>
              <a:path w="3845953" h="4598422">
                <a:moveTo>
                  <a:pt x="0" y="0"/>
                </a:moveTo>
                <a:lnTo>
                  <a:pt x="3845953" y="0"/>
                </a:lnTo>
                <a:lnTo>
                  <a:pt x="3845953" y="4598421"/>
                </a:lnTo>
                <a:lnTo>
                  <a:pt x="0" y="45984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200"/>
          </a:p>
        </p:txBody>
      </p:sp>
      <p:sp>
        <p:nvSpPr>
          <p:cNvPr id="12" name="Freeform 12"/>
          <p:cNvSpPr/>
          <p:nvPr/>
        </p:nvSpPr>
        <p:spPr>
          <a:xfrm>
            <a:off x="5757105" y="4201133"/>
            <a:ext cx="2413475" cy="3065615"/>
          </a:xfrm>
          <a:custGeom>
            <a:avLst/>
            <a:gdLst/>
            <a:ahLst/>
            <a:cxnLst/>
            <a:rect l="l" t="t" r="r" b="b"/>
            <a:pathLst>
              <a:path w="3620212" h="4598422">
                <a:moveTo>
                  <a:pt x="0" y="0"/>
                </a:moveTo>
                <a:lnTo>
                  <a:pt x="3620212" y="0"/>
                </a:lnTo>
                <a:lnTo>
                  <a:pt x="3620212" y="4598421"/>
                </a:lnTo>
                <a:lnTo>
                  <a:pt x="0" y="45984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sz="1200"/>
          </a:p>
        </p:txBody>
      </p:sp>
      <p:sp>
        <p:nvSpPr>
          <p:cNvPr id="13" name="Freeform 13"/>
          <p:cNvSpPr/>
          <p:nvPr/>
        </p:nvSpPr>
        <p:spPr>
          <a:xfrm>
            <a:off x="1806143" y="4201133"/>
            <a:ext cx="2335441" cy="3065615"/>
          </a:xfrm>
          <a:custGeom>
            <a:avLst/>
            <a:gdLst/>
            <a:ahLst/>
            <a:cxnLst/>
            <a:rect l="l" t="t" r="r" b="b"/>
            <a:pathLst>
              <a:path w="3503161" h="4598422">
                <a:moveTo>
                  <a:pt x="0" y="0"/>
                </a:moveTo>
                <a:lnTo>
                  <a:pt x="3503161" y="0"/>
                </a:lnTo>
                <a:lnTo>
                  <a:pt x="3503161" y="4598421"/>
                </a:lnTo>
                <a:lnTo>
                  <a:pt x="0" y="459842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1200"/>
          </a:p>
        </p:txBody>
      </p:sp>
      <p:sp>
        <p:nvSpPr>
          <p:cNvPr id="14" name="Freeform 14"/>
          <p:cNvSpPr/>
          <p:nvPr/>
        </p:nvSpPr>
        <p:spPr>
          <a:xfrm>
            <a:off x="10139388" y="4201133"/>
            <a:ext cx="2887251" cy="3065615"/>
          </a:xfrm>
          <a:custGeom>
            <a:avLst/>
            <a:gdLst/>
            <a:ahLst/>
            <a:cxnLst/>
            <a:rect l="l" t="t" r="r" b="b"/>
            <a:pathLst>
              <a:path w="4330877" h="4598422">
                <a:moveTo>
                  <a:pt x="0" y="0"/>
                </a:moveTo>
                <a:lnTo>
                  <a:pt x="4330877" y="0"/>
                </a:lnTo>
                <a:lnTo>
                  <a:pt x="4330877" y="4598421"/>
                </a:lnTo>
                <a:lnTo>
                  <a:pt x="0" y="459842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sz="1200"/>
          </a:p>
        </p:txBody>
      </p:sp>
      <p:sp>
        <p:nvSpPr>
          <p:cNvPr id="15" name="Freeform 15"/>
          <p:cNvSpPr/>
          <p:nvPr/>
        </p:nvSpPr>
        <p:spPr>
          <a:xfrm>
            <a:off x="7696358" y="4201133"/>
            <a:ext cx="2917254" cy="3680022"/>
          </a:xfrm>
          <a:custGeom>
            <a:avLst/>
            <a:gdLst/>
            <a:ahLst/>
            <a:cxnLst/>
            <a:rect l="l" t="t" r="r" b="b"/>
            <a:pathLst>
              <a:path w="4375881" h="5520033">
                <a:moveTo>
                  <a:pt x="0" y="0"/>
                </a:moveTo>
                <a:lnTo>
                  <a:pt x="4375880" y="0"/>
                </a:lnTo>
                <a:lnTo>
                  <a:pt x="4375880" y="5520033"/>
                </a:lnTo>
                <a:lnTo>
                  <a:pt x="0" y="552003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1200"/>
          </a:p>
        </p:txBody>
      </p:sp>
      <p:sp>
        <p:nvSpPr>
          <p:cNvPr id="16" name="TextBox 16"/>
          <p:cNvSpPr txBox="1"/>
          <p:nvPr/>
        </p:nvSpPr>
        <p:spPr>
          <a:xfrm>
            <a:off x="2252168" y="1449711"/>
            <a:ext cx="7958322" cy="1119858"/>
          </a:xfrm>
          <a:prstGeom prst="rect">
            <a:avLst/>
          </a:prstGeom>
        </p:spPr>
        <p:txBody>
          <a:bodyPr lIns="0" tIns="0" rIns="0" bIns="0" rtlCol="0" anchor="t">
            <a:spAutoFit/>
          </a:bodyPr>
          <a:lstStyle/>
          <a:p>
            <a:pPr algn="ctr">
              <a:lnSpc>
                <a:spcPts val="9388"/>
              </a:lnSpc>
            </a:pPr>
            <a:r>
              <a:rPr lang="en-US" sz="7392" b="1" dirty="0">
                <a:solidFill>
                  <a:srgbClr val="423F34"/>
                </a:solidFill>
                <a:latin typeface="Open Sans Extra Bold"/>
              </a:rPr>
              <a:t>Allyship</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56311CC-6D3F-F5FA-8B86-25B068E77223}"/>
              </a:ext>
            </a:extLst>
          </p:cNvPr>
          <p:cNvPicPr>
            <a:picLocks noChangeAspect="1"/>
          </p:cNvPicPr>
          <p:nvPr/>
        </p:nvPicPr>
        <p:blipFill>
          <a:blip r:embed="rId3"/>
          <a:stretch>
            <a:fillRect/>
          </a:stretch>
        </p:blipFill>
        <p:spPr>
          <a:xfrm>
            <a:off x="508000" y="1698999"/>
            <a:ext cx="4869094" cy="4454530"/>
          </a:xfrm>
          <a:prstGeom prst="rect">
            <a:avLst/>
          </a:prstGeom>
        </p:spPr>
      </p:pic>
      <p:sp>
        <p:nvSpPr>
          <p:cNvPr id="2" name="TextBox 2"/>
          <p:cNvSpPr txBox="1"/>
          <p:nvPr/>
        </p:nvSpPr>
        <p:spPr>
          <a:xfrm>
            <a:off x="657195" y="851821"/>
            <a:ext cx="4848431" cy="644535"/>
          </a:xfrm>
          <a:prstGeom prst="rect">
            <a:avLst/>
          </a:prstGeom>
        </p:spPr>
        <p:txBody>
          <a:bodyPr lIns="0" tIns="0" rIns="0" bIns="0" rtlCol="0" anchor="t">
            <a:spAutoFit/>
          </a:bodyPr>
          <a:lstStyle/>
          <a:p>
            <a:pPr>
              <a:lnSpc>
                <a:spcPts val="5446"/>
              </a:lnSpc>
              <a:spcBef>
                <a:spcPct val="0"/>
              </a:spcBef>
            </a:pPr>
            <a:r>
              <a:rPr lang="en-US" sz="4288">
                <a:solidFill>
                  <a:srgbClr val="423F34"/>
                </a:solidFill>
                <a:latin typeface="Open Sans Extra Bold"/>
              </a:rPr>
              <a:t>Amplification</a:t>
            </a:r>
          </a:p>
        </p:txBody>
      </p:sp>
      <p:sp>
        <p:nvSpPr>
          <p:cNvPr id="3" name="TextBox 3"/>
          <p:cNvSpPr txBox="1"/>
          <p:nvPr/>
        </p:nvSpPr>
        <p:spPr>
          <a:xfrm>
            <a:off x="685800" y="2079604"/>
            <a:ext cx="4495800" cy="4022511"/>
          </a:xfrm>
          <a:prstGeom prst="rect">
            <a:avLst/>
          </a:prstGeom>
        </p:spPr>
        <p:txBody>
          <a:bodyPr wrap="square" lIns="0" tIns="0" rIns="0" bIns="0" rtlCol="0" anchor="t">
            <a:spAutoFit/>
          </a:bodyPr>
          <a:lstStyle/>
          <a:p>
            <a:pPr algn="l">
              <a:spcBef>
                <a:spcPct val="0"/>
              </a:spcBef>
            </a:pPr>
            <a:r>
              <a:rPr lang="en-GB" sz="1867" b="1" spc="61" dirty="0">
                <a:solidFill>
                  <a:srgbClr val="423F34"/>
                </a:solidFill>
                <a:latin typeface="Open Sans"/>
              </a:rPr>
              <a:t>“Amplification” strategy:</a:t>
            </a:r>
          </a:p>
          <a:p>
            <a:pPr algn="l">
              <a:spcBef>
                <a:spcPct val="0"/>
              </a:spcBef>
            </a:pPr>
            <a:r>
              <a:rPr lang="en-GB" sz="1867" spc="61" dirty="0">
                <a:solidFill>
                  <a:srgbClr val="423F34"/>
                </a:solidFill>
                <a:latin typeface="Open Sans"/>
              </a:rPr>
              <a:t>When a woman made a key point, other women would repeat it, giving credit to its author. This forced the men in the room to recognize the contribution — and denied them the chance to claim the idea as their own.</a:t>
            </a:r>
          </a:p>
          <a:p>
            <a:pPr algn="l">
              <a:spcBef>
                <a:spcPct val="0"/>
              </a:spcBef>
            </a:pPr>
            <a:endParaRPr lang="en-GB" sz="1867" spc="61" dirty="0">
              <a:solidFill>
                <a:srgbClr val="423F34"/>
              </a:solidFill>
              <a:latin typeface="Open Sans"/>
            </a:endParaRPr>
          </a:p>
          <a:p>
            <a:pPr algn="l">
              <a:spcBef>
                <a:spcPct val="0"/>
              </a:spcBef>
            </a:pPr>
            <a:r>
              <a:rPr lang="en-GB" sz="1867" spc="61" dirty="0">
                <a:solidFill>
                  <a:srgbClr val="423F34"/>
                </a:solidFill>
                <a:latin typeface="Open Sans"/>
              </a:rPr>
              <a:t>“We just started doing it, and made a</a:t>
            </a:r>
          </a:p>
          <a:p>
            <a:pPr algn="l">
              <a:spcBef>
                <a:spcPct val="0"/>
              </a:spcBef>
            </a:pPr>
            <a:r>
              <a:rPr lang="en-GB" sz="1867" spc="61" dirty="0">
                <a:solidFill>
                  <a:srgbClr val="423F34"/>
                </a:solidFill>
                <a:latin typeface="Open Sans"/>
              </a:rPr>
              <a:t>purpose of doing it. It was an everyday thing,” said one former Obama aide. Obama noticed, she and others said, and began calling more often on women and junior aides.”</a:t>
            </a:r>
            <a:endParaRPr lang="en-US" sz="1867" spc="61" dirty="0">
              <a:solidFill>
                <a:srgbClr val="423F34"/>
              </a:solidFill>
              <a:latin typeface="Open Sans"/>
            </a:endParaRPr>
          </a:p>
        </p:txBody>
      </p:sp>
      <p:pic>
        <p:nvPicPr>
          <p:cNvPr id="20" name="Picture 19" descr="A person in a suit sitting at a table&#10;&#10;Description automatically generated">
            <a:extLst>
              <a:ext uri="{FF2B5EF4-FFF2-40B4-BE49-F238E27FC236}">
                <a16:creationId xmlns:a16="http://schemas.microsoft.com/office/drawing/2014/main" id="{A1969018-E2F8-42CA-648A-5D23438990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97634" y="2657808"/>
            <a:ext cx="5508566" cy="3483021"/>
          </a:xfrm>
          <a:prstGeom prst="rect">
            <a:avLst/>
          </a:prstGeom>
        </p:spPr>
      </p:pic>
      <p:pic>
        <p:nvPicPr>
          <p:cNvPr id="23" name="Graphic 22" descr="Megaphone with solid fill">
            <a:extLst>
              <a:ext uri="{FF2B5EF4-FFF2-40B4-BE49-F238E27FC236}">
                <a16:creationId xmlns:a16="http://schemas.microsoft.com/office/drawing/2014/main" id="{AC00498E-4A62-A353-46DA-57F3B0DB7F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600" y="177800"/>
            <a:ext cx="2336800" cy="233680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43963" y="-3158063"/>
            <a:ext cx="4287579" cy="6587063"/>
          </a:xfrm>
          <a:custGeom>
            <a:avLst/>
            <a:gdLst/>
            <a:ahLst/>
            <a:cxnLst/>
            <a:rect l="l" t="t" r="r" b="b"/>
            <a:pathLst>
              <a:path w="6431369" h="9880594">
                <a:moveTo>
                  <a:pt x="0" y="0"/>
                </a:moveTo>
                <a:lnTo>
                  <a:pt x="6431369" y="0"/>
                </a:lnTo>
                <a:lnTo>
                  <a:pt x="6431369" y="9880594"/>
                </a:lnTo>
                <a:lnTo>
                  <a:pt x="0" y="9880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3" name="Freeform 3"/>
          <p:cNvSpPr/>
          <p:nvPr/>
        </p:nvSpPr>
        <p:spPr>
          <a:xfrm>
            <a:off x="6650906" y="-3158063"/>
            <a:ext cx="3497131" cy="6587063"/>
          </a:xfrm>
          <a:custGeom>
            <a:avLst/>
            <a:gdLst/>
            <a:ahLst/>
            <a:cxnLst/>
            <a:rect l="l" t="t" r="r" b="b"/>
            <a:pathLst>
              <a:path w="5245697" h="9880594">
                <a:moveTo>
                  <a:pt x="0" y="0"/>
                </a:moveTo>
                <a:lnTo>
                  <a:pt x="5245698" y="0"/>
                </a:lnTo>
                <a:lnTo>
                  <a:pt x="5245698" y="9880594"/>
                </a:lnTo>
                <a:lnTo>
                  <a:pt x="0" y="9880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4" name="TextBox 4"/>
          <p:cNvSpPr txBox="1"/>
          <p:nvPr/>
        </p:nvSpPr>
        <p:spPr>
          <a:xfrm>
            <a:off x="1091895" y="3880711"/>
            <a:ext cx="10008211" cy="1163717"/>
          </a:xfrm>
          <a:prstGeom prst="rect">
            <a:avLst/>
          </a:prstGeom>
        </p:spPr>
        <p:txBody>
          <a:bodyPr lIns="0" tIns="0" rIns="0" bIns="0" rtlCol="0" anchor="t">
            <a:spAutoFit/>
          </a:bodyPr>
          <a:lstStyle/>
          <a:p>
            <a:pPr algn="ctr">
              <a:lnSpc>
                <a:spcPts val="4741"/>
              </a:lnSpc>
              <a:spcBef>
                <a:spcPct val="0"/>
              </a:spcBef>
            </a:pPr>
            <a:r>
              <a:rPr lang="en-US" sz="3733">
                <a:solidFill>
                  <a:srgbClr val="423F34"/>
                </a:solidFill>
                <a:latin typeface="Open Sans Extra Bold"/>
              </a:rPr>
              <a:t>It’s okay to get things wrong, allyship is an active learning process.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9215" y="2074193"/>
            <a:ext cx="10783337" cy="656270"/>
          </a:xfrm>
          <a:prstGeom prst="rect">
            <a:avLst/>
          </a:prstGeom>
        </p:spPr>
        <p:txBody>
          <a:bodyPr lIns="0" tIns="0" rIns="0" bIns="0" rtlCol="0" anchor="t">
            <a:spAutoFit/>
          </a:bodyPr>
          <a:lstStyle/>
          <a:p>
            <a:pPr algn="ctr">
              <a:lnSpc>
                <a:spcPts val="5538"/>
              </a:lnSpc>
              <a:spcBef>
                <a:spcPct val="0"/>
              </a:spcBef>
            </a:pPr>
            <a:r>
              <a:rPr lang="en-US" sz="4361" dirty="0">
                <a:solidFill>
                  <a:srgbClr val="423F34"/>
                </a:solidFill>
                <a:latin typeface="Open Sans Extra Bold"/>
              </a:rPr>
              <a:t>Padlet </a:t>
            </a:r>
          </a:p>
        </p:txBody>
      </p:sp>
      <p:sp>
        <p:nvSpPr>
          <p:cNvPr id="3" name="Freeform 3"/>
          <p:cNvSpPr/>
          <p:nvPr/>
        </p:nvSpPr>
        <p:spPr>
          <a:xfrm>
            <a:off x="0" y="-2527950"/>
            <a:ext cx="1690825" cy="4603730"/>
          </a:xfrm>
          <a:custGeom>
            <a:avLst/>
            <a:gdLst/>
            <a:ahLst/>
            <a:cxnLst/>
            <a:rect l="l" t="t" r="r" b="b"/>
            <a:pathLst>
              <a:path w="2536237" h="6905595">
                <a:moveTo>
                  <a:pt x="0" y="0"/>
                </a:moveTo>
                <a:lnTo>
                  <a:pt x="2536237" y="0"/>
                </a:lnTo>
                <a:lnTo>
                  <a:pt x="2536237" y="6905596"/>
                </a:lnTo>
                <a:lnTo>
                  <a:pt x="0" y="6905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4" name="Freeform 4"/>
          <p:cNvSpPr/>
          <p:nvPr/>
        </p:nvSpPr>
        <p:spPr>
          <a:xfrm>
            <a:off x="1690825" y="-2800084"/>
            <a:ext cx="1866603" cy="4603730"/>
          </a:xfrm>
          <a:custGeom>
            <a:avLst/>
            <a:gdLst/>
            <a:ahLst/>
            <a:cxnLst/>
            <a:rect l="l" t="t" r="r" b="b"/>
            <a:pathLst>
              <a:path w="2799905" h="6905595">
                <a:moveTo>
                  <a:pt x="0" y="0"/>
                </a:moveTo>
                <a:lnTo>
                  <a:pt x="2799906" y="0"/>
                </a:lnTo>
                <a:lnTo>
                  <a:pt x="2799906" y="6905596"/>
                </a:lnTo>
                <a:lnTo>
                  <a:pt x="0" y="69055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5" name="Freeform 5"/>
          <p:cNvSpPr/>
          <p:nvPr/>
        </p:nvSpPr>
        <p:spPr>
          <a:xfrm>
            <a:off x="7985791" y="-2938700"/>
            <a:ext cx="2293495" cy="4603730"/>
          </a:xfrm>
          <a:custGeom>
            <a:avLst/>
            <a:gdLst/>
            <a:ahLst/>
            <a:cxnLst/>
            <a:rect l="l" t="t" r="r" b="b"/>
            <a:pathLst>
              <a:path w="3440242" h="6905595">
                <a:moveTo>
                  <a:pt x="0" y="0"/>
                </a:moveTo>
                <a:lnTo>
                  <a:pt x="3440242" y="0"/>
                </a:lnTo>
                <a:lnTo>
                  <a:pt x="3440242" y="6905596"/>
                </a:lnTo>
                <a:lnTo>
                  <a:pt x="0" y="69055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6" name="Freeform 6"/>
          <p:cNvSpPr/>
          <p:nvPr/>
        </p:nvSpPr>
        <p:spPr>
          <a:xfrm>
            <a:off x="5669036" y="-2927491"/>
            <a:ext cx="1858233" cy="4603730"/>
          </a:xfrm>
          <a:custGeom>
            <a:avLst/>
            <a:gdLst/>
            <a:ahLst/>
            <a:cxnLst/>
            <a:rect l="l" t="t" r="r" b="b"/>
            <a:pathLst>
              <a:path w="2787349" h="6905595">
                <a:moveTo>
                  <a:pt x="0" y="0"/>
                </a:moveTo>
                <a:lnTo>
                  <a:pt x="2787350" y="0"/>
                </a:lnTo>
                <a:lnTo>
                  <a:pt x="2787350" y="6905596"/>
                </a:lnTo>
                <a:lnTo>
                  <a:pt x="0" y="69055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1200"/>
          </a:p>
        </p:txBody>
      </p:sp>
      <p:sp>
        <p:nvSpPr>
          <p:cNvPr id="7" name="Freeform 7"/>
          <p:cNvSpPr/>
          <p:nvPr/>
        </p:nvSpPr>
        <p:spPr>
          <a:xfrm>
            <a:off x="3940617" y="-2769004"/>
            <a:ext cx="1933567" cy="4603730"/>
          </a:xfrm>
          <a:custGeom>
            <a:avLst/>
            <a:gdLst/>
            <a:ahLst/>
            <a:cxnLst/>
            <a:rect l="l" t="t" r="r" b="b"/>
            <a:pathLst>
              <a:path w="2900350" h="6905595">
                <a:moveTo>
                  <a:pt x="0" y="0"/>
                </a:moveTo>
                <a:lnTo>
                  <a:pt x="2900350" y="0"/>
                </a:lnTo>
                <a:lnTo>
                  <a:pt x="2900350" y="6905596"/>
                </a:lnTo>
                <a:lnTo>
                  <a:pt x="0" y="69055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1200"/>
          </a:p>
        </p:txBody>
      </p:sp>
      <p:sp>
        <p:nvSpPr>
          <p:cNvPr id="8" name="Freeform 8"/>
          <p:cNvSpPr/>
          <p:nvPr/>
        </p:nvSpPr>
        <p:spPr>
          <a:xfrm>
            <a:off x="9846359" y="-2527950"/>
            <a:ext cx="1782899" cy="4603730"/>
          </a:xfrm>
          <a:custGeom>
            <a:avLst/>
            <a:gdLst/>
            <a:ahLst/>
            <a:cxnLst/>
            <a:rect l="l" t="t" r="r" b="b"/>
            <a:pathLst>
              <a:path w="2674349" h="6905595">
                <a:moveTo>
                  <a:pt x="0" y="0"/>
                </a:moveTo>
                <a:lnTo>
                  <a:pt x="2674349" y="0"/>
                </a:lnTo>
                <a:lnTo>
                  <a:pt x="2674349" y="6905596"/>
                </a:lnTo>
                <a:lnTo>
                  <a:pt x="0" y="69055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sz="1200"/>
          </a:p>
        </p:txBody>
      </p:sp>
      <p:pic>
        <p:nvPicPr>
          <p:cNvPr id="22" name="Picture 21">
            <a:extLst>
              <a:ext uri="{FF2B5EF4-FFF2-40B4-BE49-F238E27FC236}">
                <a16:creationId xmlns:a16="http://schemas.microsoft.com/office/drawing/2014/main" id="{AB0C199A-5EB8-7CBD-9DE6-DA925C6515C1}"/>
              </a:ext>
            </a:extLst>
          </p:cNvPr>
          <p:cNvPicPr>
            <a:picLocks noChangeAspect="1"/>
          </p:cNvPicPr>
          <p:nvPr/>
        </p:nvPicPr>
        <p:blipFill rotWithShape="1">
          <a:blip r:embed="rId15"/>
          <a:srcRect l="2083" t="26300" r="10417"/>
          <a:stretch/>
        </p:blipFill>
        <p:spPr>
          <a:xfrm>
            <a:off x="749215" y="3036220"/>
            <a:ext cx="10668000" cy="5054354"/>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85497" y="1216277"/>
            <a:ext cx="5455513" cy="6001063"/>
          </a:xfrm>
          <a:custGeom>
            <a:avLst/>
            <a:gdLst/>
            <a:ahLst/>
            <a:cxnLst/>
            <a:rect l="l" t="t" r="r" b="b"/>
            <a:pathLst>
              <a:path w="8183269" h="9001595">
                <a:moveTo>
                  <a:pt x="0" y="0"/>
                </a:moveTo>
                <a:lnTo>
                  <a:pt x="8183269" y="0"/>
                </a:lnTo>
                <a:lnTo>
                  <a:pt x="8183269" y="9001596"/>
                </a:lnTo>
                <a:lnTo>
                  <a:pt x="0" y="90015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3" name="Freeform 3"/>
          <p:cNvSpPr/>
          <p:nvPr/>
        </p:nvSpPr>
        <p:spPr>
          <a:xfrm>
            <a:off x="7501341" y="1216277"/>
            <a:ext cx="4615363" cy="6001063"/>
          </a:xfrm>
          <a:custGeom>
            <a:avLst/>
            <a:gdLst/>
            <a:ahLst/>
            <a:cxnLst/>
            <a:rect l="l" t="t" r="r" b="b"/>
            <a:pathLst>
              <a:path w="6923045" h="9001595">
                <a:moveTo>
                  <a:pt x="0" y="0"/>
                </a:moveTo>
                <a:lnTo>
                  <a:pt x="6923045" y="0"/>
                </a:lnTo>
                <a:lnTo>
                  <a:pt x="6923045" y="9001596"/>
                </a:lnTo>
                <a:lnTo>
                  <a:pt x="0" y="90015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4" name="TextBox 4"/>
          <p:cNvSpPr txBox="1"/>
          <p:nvPr/>
        </p:nvSpPr>
        <p:spPr>
          <a:xfrm>
            <a:off x="685800" y="899771"/>
            <a:ext cx="5410200" cy="811441"/>
          </a:xfrm>
          <a:prstGeom prst="rect">
            <a:avLst/>
          </a:prstGeom>
        </p:spPr>
        <p:txBody>
          <a:bodyPr lIns="0" tIns="0" rIns="0" bIns="0" rtlCol="0" anchor="t">
            <a:spAutoFit/>
          </a:bodyPr>
          <a:lstStyle/>
          <a:p>
            <a:pPr>
              <a:lnSpc>
                <a:spcPts val="6848"/>
              </a:lnSpc>
              <a:spcBef>
                <a:spcPct val="0"/>
              </a:spcBef>
            </a:pPr>
            <a:r>
              <a:rPr lang="en-US" sz="5392">
                <a:solidFill>
                  <a:srgbClr val="423F34"/>
                </a:solidFill>
                <a:latin typeface="Open Sans Extra Bold"/>
              </a:rPr>
              <a:t>Summary</a:t>
            </a:r>
          </a:p>
        </p:txBody>
      </p:sp>
      <p:sp>
        <p:nvSpPr>
          <p:cNvPr id="5" name="TextBox 5"/>
          <p:cNvSpPr txBox="1"/>
          <p:nvPr/>
        </p:nvSpPr>
        <p:spPr>
          <a:xfrm>
            <a:off x="685801" y="2108200"/>
            <a:ext cx="4792807" cy="3899081"/>
          </a:xfrm>
          <a:prstGeom prst="rect">
            <a:avLst/>
          </a:prstGeom>
        </p:spPr>
        <p:txBody>
          <a:bodyPr lIns="0" tIns="0" rIns="0" bIns="0" rtlCol="0" anchor="t">
            <a:spAutoFit/>
          </a:bodyPr>
          <a:lstStyle/>
          <a:p>
            <a:pPr marL="304815" indent="-304815">
              <a:spcBef>
                <a:spcPct val="0"/>
              </a:spcBef>
              <a:spcAft>
                <a:spcPts val="800"/>
              </a:spcAft>
              <a:buFont typeface="Arial" panose="020B0604020202020204" pitchFamily="34" charset="0"/>
              <a:buChar char="•"/>
            </a:pPr>
            <a:r>
              <a:rPr lang="en-US" sz="2667" spc="61" dirty="0">
                <a:solidFill>
                  <a:srgbClr val="423F34"/>
                </a:solidFill>
                <a:latin typeface="Open Sans"/>
              </a:rPr>
              <a:t>Allyship is an active process that involves continuously learning</a:t>
            </a:r>
          </a:p>
          <a:p>
            <a:pPr marL="304815" indent="-304815">
              <a:spcBef>
                <a:spcPct val="0"/>
              </a:spcBef>
              <a:spcAft>
                <a:spcPts val="800"/>
              </a:spcAft>
              <a:buFont typeface="Arial" panose="020B0604020202020204" pitchFamily="34" charset="0"/>
              <a:buChar char="•"/>
            </a:pPr>
            <a:r>
              <a:rPr lang="en-US" sz="2667" spc="61" dirty="0">
                <a:solidFill>
                  <a:srgbClr val="423F34"/>
                </a:solidFill>
                <a:latin typeface="Open Sans"/>
              </a:rPr>
              <a:t>It is okay if you get something wrong, just learn and grow from it</a:t>
            </a:r>
          </a:p>
          <a:p>
            <a:pPr marL="304815" indent="-304815">
              <a:spcBef>
                <a:spcPct val="0"/>
              </a:spcBef>
              <a:spcAft>
                <a:spcPts val="800"/>
              </a:spcAft>
              <a:buFont typeface="Arial" panose="020B0604020202020204" pitchFamily="34" charset="0"/>
              <a:buChar char="•"/>
            </a:pPr>
            <a:r>
              <a:rPr lang="en-US" sz="2667" spc="61" dirty="0">
                <a:solidFill>
                  <a:srgbClr val="423F34"/>
                </a:solidFill>
                <a:latin typeface="Open Sans"/>
              </a:rPr>
              <a:t>Engage with Padlet to learn something new over the summer</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2743200"/>
            <a:chOff x="0" y="0"/>
            <a:chExt cx="4274726" cy="1083733"/>
          </a:xfrm>
        </p:grpSpPr>
        <p:sp>
          <p:nvSpPr>
            <p:cNvPr id="3" name="Freeform 3"/>
            <p:cNvSpPr/>
            <p:nvPr/>
          </p:nvSpPr>
          <p:spPr>
            <a:xfrm>
              <a:off x="0" y="0"/>
              <a:ext cx="4274726" cy="1083733"/>
            </a:xfrm>
            <a:custGeom>
              <a:avLst/>
              <a:gdLst/>
              <a:ahLst/>
              <a:cxnLst/>
              <a:rect l="l" t="t" r="r" b="b"/>
              <a:pathLst>
                <a:path w="4274726" h="1083733">
                  <a:moveTo>
                    <a:pt x="20511" y="0"/>
                  </a:moveTo>
                  <a:lnTo>
                    <a:pt x="4254215" y="0"/>
                  </a:lnTo>
                  <a:cubicBezTo>
                    <a:pt x="4259655" y="0"/>
                    <a:pt x="4264872" y="2161"/>
                    <a:pt x="4268719" y="6007"/>
                  </a:cubicBezTo>
                  <a:cubicBezTo>
                    <a:pt x="4272565" y="9854"/>
                    <a:pt x="4274726" y="15071"/>
                    <a:pt x="4274726" y="20511"/>
                  </a:cubicBezTo>
                  <a:lnTo>
                    <a:pt x="4274726" y="1063223"/>
                  </a:lnTo>
                  <a:cubicBezTo>
                    <a:pt x="4274726" y="1068662"/>
                    <a:pt x="4272565" y="1073879"/>
                    <a:pt x="4268719" y="1077726"/>
                  </a:cubicBezTo>
                  <a:cubicBezTo>
                    <a:pt x="4264872" y="1081572"/>
                    <a:pt x="4259655" y="1083733"/>
                    <a:pt x="4254215" y="1083733"/>
                  </a:cubicBezTo>
                  <a:lnTo>
                    <a:pt x="20511" y="1083733"/>
                  </a:lnTo>
                  <a:cubicBezTo>
                    <a:pt x="15071" y="1083733"/>
                    <a:pt x="9854" y="1081572"/>
                    <a:pt x="6007" y="1077726"/>
                  </a:cubicBezTo>
                  <a:cubicBezTo>
                    <a:pt x="2161" y="1073879"/>
                    <a:pt x="0" y="1068662"/>
                    <a:pt x="0" y="1063223"/>
                  </a:cubicBezTo>
                  <a:lnTo>
                    <a:pt x="0" y="20511"/>
                  </a:lnTo>
                  <a:cubicBezTo>
                    <a:pt x="0" y="15071"/>
                    <a:pt x="2161" y="9854"/>
                    <a:pt x="6007" y="6007"/>
                  </a:cubicBezTo>
                  <a:cubicBezTo>
                    <a:pt x="9854" y="2161"/>
                    <a:pt x="15071" y="0"/>
                    <a:pt x="20511" y="0"/>
                  </a:cubicBezTo>
                  <a:close/>
                </a:path>
              </a:pathLst>
            </a:custGeom>
            <a:solidFill>
              <a:srgbClr val="F4CA91"/>
            </a:solidFill>
            <a:ln w="28575" cap="rnd">
              <a:solidFill>
                <a:srgbClr val="000000"/>
              </a:solidFill>
              <a:prstDash val="solid"/>
              <a:round/>
            </a:ln>
          </p:spPr>
          <p:txBody>
            <a:bodyPr/>
            <a:lstStyle/>
            <a:p>
              <a:endParaRPr lang="en-GB" sz="1200"/>
            </a:p>
          </p:txBody>
        </p:sp>
        <p:sp>
          <p:nvSpPr>
            <p:cNvPr id="4" name="TextBox 4"/>
            <p:cNvSpPr txBox="1"/>
            <p:nvPr/>
          </p:nvSpPr>
          <p:spPr>
            <a:xfrm>
              <a:off x="0" y="-47625"/>
              <a:ext cx="4274726" cy="1131358"/>
            </a:xfrm>
            <a:prstGeom prst="rect">
              <a:avLst/>
            </a:prstGeom>
          </p:spPr>
          <p:txBody>
            <a:bodyPr lIns="33867" tIns="33867" rIns="33867" bIns="33867" rtlCol="0" anchor="ctr"/>
            <a:lstStyle/>
            <a:p>
              <a:pPr algn="ctr">
                <a:lnSpc>
                  <a:spcPts val="2459"/>
                </a:lnSpc>
              </a:pPr>
              <a:endParaRPr sz="1200"/>
            </a:p>
          </p:txBody>
        </p:sp>
      </p:grpSp>
      <p:sp>
        <p:nvSpPr>
          <p:cNvPr id="5" name="Freeform 5"/>
          <p:cNvSpPr/>
          <p:nvPr/>
        </p:nvSpPr>
        <p:spPr>
          <a:xfrm>
            <a:off x="51073" y="3257550"/>
            <a:ext cx="2835337" cy="3785037"/>
          </a:xfrm>
          <a:custGeom>
            <a:avLst/>
            <a:gdLst/>
            <a:ahLst/>
            <a:cxnLst/>
            <a:rect l="l" t="t" r="r" b="b"/>
            <a:pathLst>
              <a:path w="4253005" h="5677556">
                <a:moveTo>
                  <a:pt x="0" y="0"/>
                </a:moveTo>
                <a:lnTo>
                  <a:pt x="4253005" y="0"/>
                </a:lnTo>
                <a:lnTo>
                  <a:pt x="4253005" y="5677556"/>
                </a:lnTo>
                <a:lnTo>
                  <a:pt x="0" y="5677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6" name="Freeform 6"/>
          <p:cNvSpPr/>
          <p:nvPr/>
        </p:nvSpPr>
        <p:spPr>
          <a:xfrm>
            <a:off x="7243349" y="3257550"/>
            <a:ext cx="2004597" cy="3291130"/>
          </a:xfrm>
          <a:custGeom>
            <a:avLst/>
            <a:gdLst/>
            <a:ahLst/>
            <a:cxnLst/>
            <a:rect l="l" t="t" r="r" b="b"/>
            <a:pathLst>
              <a:path w="3006896" h="4936695">
                <a:moveTo>
                  <a:pt x="0" y="0"/>
                </a:moveTo>
                <a:lnTo>
                  <a:pt x="3006896" y="0"/>
                </a:lnTo>
                <a:lnTo>
                  <a:pt x="3006896" y="4936695"/>
                </a:lnTo>
                <a:lnTo>
                  <a:pt x="0" y="4936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Freeform 7"/>
          <p:cNvSpPr/>
          <p:nvPr/>
        </p:nvSpPr>
        <p:spPr>
          <a:xfrm>
            <a:off x="4912348" y="3257550"/>
            <a:ext cx="2364676" cy="3440666"/>
          </a:xfrm>
          <a:custGeom>
            <a:avLst/>
            <a:gdLst/>
            <a:ahLst/>
            <a:cxnLst/>
            <a:rect l="l" t="t" r="r" b="b"/>
            <a:pathLst>
              <a:path w="3547014" h="5160999">
                <a:moveTo>
                  <a:pt x="0" y="0"/>
                </a:moveTo>
                <a:lnTo>
                  <a:pt x="3547014" y="0"/>
                </a:lnTo>
                <a:lnTo>
                  <a:pt x="3547014" y="5160999"/>
                </a:lnTo>
                <a:lnTo>
                  <a:pt x="0" y="5160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8" name="Freeform 8"/>
          <p:cNvSpPr/>
          <p:nvPr/>
        </p:nvSpPr>
        <p:spPr>
          <a:xfrm>
            <a:off x="2852735" y="3257550"/>
            <a:ext cx="2093289" cy="3037754"/>
          </a:xfrm>
          <a:custGeom>
            <a:avLst/>
            <a:gdLst/>
            <a:ahLst/>
            <a:cxnLst/>
            <a:rect l="l" t="t" r="r" b="b"/>
            <a:pathLst>
              <a:path w="3139933" h="4556631">
                <a:moveTo>
                  <a:pt x="0" y="0"/>
                </a:moveTo>
                <a:lnTo>
                  <a:pt x="3139932" y="0"/>
                </a:lnTo>
                <a:lnTo>
                  <a:pt x="3139932" y="4556631"/>
                </a:lnTo>
                <a:lnTo>
                  <a:pt x="0" y="4556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9" name="Freeform 9"/>
          <p:cNvSpPr/>
          <p:nvPr/>
        </p:nvSpPr>
        <p:spPr>
          <a:xfrm flipH="1">
            <a:off x="9214271" y="3257550"/>
            <a:ext cx="2926657" cy="3592993"/>
          </a:xfrm>
          <a:custGeom>
            <a:avLst/>
            <a:gdLst/>
            <a:ahLst/>
            <a:cxnLst/>
            <a:rect l="l" t="t" r="r" b="b"/>
            <a:pathLst>
              <a:path w="4389985" h="5389490">
                <a:moveTo>
                  <a:pt x="4389985" y="0"/>
                </a:moveTo>
                <a:lnTo>
                  <a:pt x="0" y="0"/>
                </a:lnTo>
                <a:lnTo>
                  <a:pt x="0" y="5389490"/>
                </a:lnTo>
                <a:lnTo>
                  <a:pt x="4389985" y="5389490"/>
                </a:lnTo>
                <a:lnTo>
                  <a:pt x="438998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10" name="Freeform 10"/>
          <p:cNvSpPr/>
          <p:nvPr/>
        </p:nvSpPr>
        <p:spPr>
          <a:xfrm>
            <a:off x="-834639" y="4201133"/>
            <a:ext cx="3115005" cy="3244797"/>
          </a:xfrm>
          <a:custGeom>
            <a:avLst/>
            <a:gdLst/>
            <a:ahLst/>
            <a:cxnLst/>
            <a:rect l="l" t="t" r="r" b="b"/>
            <a:pathLst>
              <a:path w="4672507" h="4867195">
                <a:moveTo>
                  <a:pt x="0" y="0"/>
                </a:moveTo>
                <a:lnTo>
                  <a:pt x="4672507" y="0"/>
                </a:lnTo>
                <a:lnTo>
                  <a:pt x="4672507" y="4867195"/>
                </a:lnTo>
                <a:lnTo>
                  <a:pt x="0" y="4867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11" name="Freeform 11"/>
          <p:cNvSpPr/>
          <p:nvPr/>
        </p:nvSpPr>
        <p:spPr>
          <a:xfrm>
            <a:off x="3664039" y="4201133"/>
            <a:ext cx="2563969" cy="3065615"/>
          </a:xfrm>
          <a:custGeom>
            <a:avLst/>
            <a:gdLst/>
            <a:ahLst/>
            <a:cxnLst/>
            <a:rect l="l" t="t" r="r" b="b"/>
            <a:pathLst>
              <a:path w="3845953" h="4598422">
                <a:moveTo>
                  <a:pt x="0" y="0"/>
                </a:moveTo>
                <a:lnTo>
                  <a:pt x="3845953" y="0"/>
                </a:lnTo>
                <a:lnTo>
                  <a:pt x="3845953" y="4598421"/>
                </a:lnTo>
                <a:lnTo>
                  <a:pt x="0" y="45984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200"/>
          </a:p>
        </p:txBody>
      </p:sp>
      <p:sp>
        <p:nvSpPr>
          <p:cNvPr id="12" name="Freeform 12"/>
          <p:cNvSpPr/>
          <p:nvPr/>
        </p:nvSpPr>
        <p:spPr>
          <a:xfrm>
            <a:off x="5757105" y="4201133"/>
            <a:ext cx="2413475" cy="3065615"/>
          </a:xfrm>
          <a:custGeom>
            <a:avLst/>
            <a:gdLst/>
            <a:ahLst/>
            <a:cxnLst/>
            <a:rect l="l" t="t" r="r" b="b"/>
            <a:pathLst>
              <a:path w="3620212" h="4598422">
                <a:moveTo>
                  <a:pt x="0" y="0"/>
                </a:moveTo>
                <a:lnTo>
                  <a:pt x="3620212" y="0"/>
                </a:lnTo>
                <a:lnTo>
                  <a:pt x="3620212" y="4598421"/>
                </a:lnTo>
                <a:lnTo>
                  <a:pt x="0" y="45984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sz="1200"/>
          </a:p>
        </p:txBody>
      </p:sp>
      <p:sp>
        <p:nvSpPr>
          <p:cNvPr id="13" name="Freeform 13"/>
          <p:cNvSpPr/>
          <p:nvPr/>
        </p:nvSpPr>
        <p:spPr>
          <a:xfrm>
            <a:off x="1806143" y="4201133"/>
            <a:ext cx="2335441" cy="3065615"/>
          </a:xfrm>
          <a:custGeom>
            <a:avLst/>
            <a:gdLst/>
            <a:ahLst/>
            <a:cxnLst/>
            <a:rect l="l" t="t" r="r" b="b"/>
            <a:pathLst>
              <a:path w="3503161" h="4598422">
                <a:moveTo>
                  <a:pt x="0" y="0"/>
                </a:moveTo>
                <a:lnTo>
                  <a:pt x="3503161" y="0"/>
                </a:lnTo>
                <a:lnTo>
                  <a:pt x="3503161" y="4598421"/>
                </a:lnTo>
                <a:lnTo>
                  <a:pt x="0" y="459842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1200"/>
          </a:p>
        </p:txBody>
      </p:sp>
      <p:sp>
        <p:nvSpPr>
          <p:cNvPr id="14" name="Freeform 14"/>
          <p:cNvSpPr/>
          <p:nvPr/>
        </p:nvSpPr>
        <p:spPr>
          <a:xfrm>
            <a:off x="10139388" y="4201133"/>
            <a:ext cx="2887251" cy="3065615"/>
          </a:xfrm>
          <a:custGeom>
            <a:avLst/>
            <a:gdLst/>
            <a:ahLst/>
            <a:cxnLst/>
            <a:rect l="l" t="t" r="r" b="b"/>
            <a:pathLst>
              <a:path w="4330877" h="4598422">
                <a:moveTo>
                  <a:pt x="0" y="0"/>
                </a:moveTo>
                <a:lnTo>
                  <a:pt x="4330877" y="0"/>
                </a:lnTo>
                <a:lnTo>
                  <a:pt x="4330877" y="4598421"/>
                </a:lnTo>
                <a:lnTo>
                  <a:pt x="0" y="459842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sz="1200"/>
          </a:p>
        </p:txBody>
      </p:sp>
      <p:sp>
        <p:nvSpPr>
          <p:cNvPr id="15" name="Freeform 15"/>
          <p:cNvSpPr/>
          <p:nvPr/>
        </p:nvSpPr>
        <p:spPr>
          <a:xfrm>
            <a:off x="7696358" y="4201133"/>
            <a:ext cx="2917254" cy="3680022"/>
          </a:xfrm>
          <a:custGeom>
            <a:avLst/>
            <a:gdLst/>
            <a:ahLst/>
            <a:cxnLst/>
            <a:rect l="l" t="t" r="r" b="b"/>
            <a:pathLst>
              <a:path w="4375881" h="5520033">
                <a:moveTo>
                  <a:pt x="0" y="0"/>
                </a:moveTo>
                <a:lnTo>
                  <a:pt x="4375880" y="0"/>
                </a:lnTo>
                <a:lnTo>
                  <a:pt x="4375880" y="5520033"/>
                </a:lnTo>
                <a:lnTo>
                  <a:pt x="0" y="552003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1200"/>
          </a:p>
        </p:txBody>
      </p:sp>
      <p:sp>
        <p:nvSpPr>
          <p:cNvPr id="16" name="TextBox 16"/>
          <p:cNvSpPr txBox="1"/>
          <p:nvPr/>
        </p:nvSpPr>
        <p:spPr>
          <a:xfrm>
            <a:off x="2116839" y="853615"/>
            <a:ext cx="7958322" cy="2325317"/>
          </a:xfrm>
          <a:prstGeom prst="rect">
            <a:avLst/>
          </a:prstGeom>
        </p:spPr>
        <p:txBody>
          <a:bodyPr lIns="0" tIns="0" rIns="0" bIns="0" rtlCol="0" anchor="t">
            <a:spAutoFit/>
          </a:bodyPr>
          <a:lstStyle/>
          <a:p>
            <a:pPr algn="ctr">
              <a:lnSpc>
                <a:spcPts val="9388"/>
              </a:lnSpc>
            </a:pPr>
            <a:r>
              <a:rPr lang="en-US" sz="7392">
                <a:solidFill>
                  <a:srgbClr val="423F34"/>
                </a:solidFill>
                <a:latin typeface="Open Sans Extra Bold"/>
              </a:rPr>
              <a:t>Thank you for listening!</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4A2BC4-6EF8-F6A3-50EE-11EE98ED62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8" b="94695" l="8632" r="91158">
                        <a14:foregroundMark x1="10105" y1="32154" x2="65053" y2="31994"/>
                        <a14:foregroundMark x1="65053" y1="31994" x2="91368" y2="32637"/>
                        <a14:foregroundMark x1="8632" y1="35370" x2="10316" y2="94695"/>
                        <a14:foregroundMark x1="89474" y1="39711" x2="90526" y2="91479"/>
                      </a14:backgroundRemoval>
                    </a14:imgEffect>
                  </a14:imgLayer>
                </a14:imgProps>
              </a:ext>
            </a:extLst>
          </a:blip>
          <a:srcRect t="26233"/>
          <a:stretch/>
        </p:blipFill>
        <p:spPr>
          <a:xfrm>
            <a:off x="7953279" y="1623804"/>
            <a:ext cx="3290430" cy="3178422"/>
          </a:xfrm>
          <a:prstGeom prst="rect">
            <a:avLst/>
          </a:prstGeom>
        </p:spPr>
      </p:pic>
      <p:sp>
        <p:nvSpPr>
          <p:cNvPr id="11" name="TextBox 10">
            <a:extLst>
              <a:ext uri="{FF2B5EF4-FFF2-40B4-BE49-F238E27FC236}">
                <a16:creationId xmlns:a16="http://schemas.microsoft.com/office/drawing/2014/main" id="{2A0A3DAC-A421-BE10-7B5F-79317C58CECF}"/>
              </a:ext>
            </a:extLst>
          </p:cNvPr>
          <p:cNvSpPr txBox="1"/>
          <p:nvPr/>
        </p:nvSpPr>
        <p:spPr>
          <a:xfrm>
            <a:off x="7203191" y="1145271"/>
            <a:ext cx="4603326" cy="369332"/>
          </a:xfrm>
          <a:prstGeom prst="rect">
            <a:avLst/>
          </a:prstGeom>
          <a:noFill/>
        </p:spPr>
        <p:txBody>
          <a:bodyPr wrap="square">
            <a:spAutoFit/>
          </a:bodyPr>
          <a:lstStyle/>
          <a:p>
            <a:pPr algn="l" rtl="0" fontAlgn="base"/>
            <a:r>
              <a:rPr lang="en-GB" b="1" dirty="0"/>
              <a:t>https://forms.office.com/e/pHBZpniFvB</a:t>
            </a:r>
          </a:p>
        </p:txBody>
      </p:sp>
      <p:sp>
        <p:nvSpPr>
          <p:cNvPr id="10" name="Title 4">
            <a:extLst>
              <a:ext uri="{FF2B5EF4-FFF2-40B4-BE49-F238E27FC236}">
                <a16:creationId xmlns:a16="http://schemas.microsoft.com/office/drawing/2014/main" id="{FB1E7759-F0DC-04B0-35FD-D4EFE0688F9D}"/>
              </a:ext>
            </a:extLst>
          </p:cNvPr>
          <p:cNvSpPr txBox="1">
            <a:spLocks/>
          </p:cNvSpPr>
          <p:nvPr/>
        </p:nvSpPr>
        <p:spPr>
          <a:xfrm>
            <a:off x="385483" y="1149281"/>
            <a:ext cx="6858000" cy="1371305"/>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GB" sz="5400" b="1" dirty="0">
                <a:solidFill>
                  <a:schemeClr val="tx1"/>
                </a:solidFill>
              </a:rPr>
              <a:t>Provide feedback!</a:t>
            </a:r>
          </a:p>
        </p:txBody>
      </p:sp>
      <p:sp>
        <p:nvSpPr>
          <p:cNvPr id="12" name="Title 4">
            <a:extLst>
              <a:ext uri="{FF2B5EF4-FFF2-40B4-BE49-F238E27FC236}">
                <a16:creationId xmlns:a16="http://schemas.microsoft.com/office/drawing/2014/main" id="{3B915808-7555-611D-8844-F314AB6387E3}"/>
              </a:ext>
            </a:extLst>
          </p:cNvPr>
          <p:cNvSpPr txBox="1">
            <a:spLocks/>
          </p:cNvSpPr>
          <p:nvPr/>
        </p:nvSpPr>
        <p:spPr>
          <a:xfrm>
            <a:off x="772385" y="2608704"/>
            <a:ext cx="5255522" cy="2661296"/>
          </a:xfrm>
          <a:prstGeom prst="rect">
            <a:avLst/>
          </a:prstGeom>
          <a:noFill/>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r>
              <a:rPr lang="en-GB" sz="1800" dirty="0">
                <a:solidFill>
                  <a:schemeClr val="tx1"/>
                </a:solidFill>
                <a:latin typeface="+mn-lt"/>
              </a:rPr>
              <a:t>If you used this resource, please take the time to fill out this form to provide your feedback.</a:t>
            </a:r>
          </a:p>
          <a:p>
            <a:endParaRPr lang="en-GB" sz="1800" dirty="0">
              <a:solidFill>
                <a:schemeClr val="tx1"/>
              </a:solidFill>
              <a:latin typeface="+mn-lt"/>
            </a:endParaRPr>
          </a:p>
          <a:p>
            <a:pPr algn="l" rtl="0" fontAlgn="base"/>
            <a:r>
              <a:rPr lang="en-GB" sz="1800" dirty="0">
                <a:solidFill>
                  <a:schemeClr val="tx1"/>
                </a:solidFill>
                <a:latin typeface="+mn-lt"/>
              </a:rPr>
              <a:t>If you have any questions or require more information about the REET (Resources for Embedding EDI in Teaching) project, please contact the Project Lead using the following contact details:  </a:t>
            </a:r>
          </a:p>
          <a:p>
            <a:pPr algn="l" rtl="0" fontAlgn="base"/>
            <a:endParaRPr lang="en-GB" sz="1800" dirty="0">
              <a:solidFill>
                <a:schemeClr val="tx1"/>
              </a:solidFill>
              <a:latin typeface="+mn-lt"/>
            </a:endParaRPr>
          </a:p>
          <a:p>
            <a:pPr algn="l" rtl="0" fontAlgn="base"/>
            <a:r>
              <a:rPr lang="en-GB" sz="1800" b="1" dirty="0">
                <a:solidFill>
                  <a:schemeClr val="tx1"/>
                </a:solidFill>
                <a:latin typeface="+mn-lt"/>
              </a:rPr>
              <a:t>Chloe Agg </a:t>
            </a:r>
            <a:r>
              <a:rPr lang="en-GB" sz="1800" b="1" dirty="0">
                <a:solidFill>
                  <a:schemeClr val="tx1"/>
                </a:solidFill>
                <a:latin typeface="+mn-lt"/>
                <a:hlinkClick r:id="rId4">
                  <a:extLst>
                    <a:ext uri="{A12FA001-AC4F-418D-AE19-62706E023703}">
                      <ahyp:hlinkClr xmlns:ahyp="http://schemas.microsoft.com/office/drawing/2018/hyperlinkcolor" val="tx"/>
                    </a:ext>
                  </a:extLst>
                </a:hlinkClick>
              </a:rPr>
              <a:t>c.agg@imperial.ac.uk</a:t>
            </a:r>
            <a:r>
              <a:rPr lang="en-GB" sz="1800" b="1" dirty="0">
                <a:solidFill>
                  <a:schemeClr val="tx1"/>
                </a:solidFill>
                <a:latin typeface="+mn-lt"/>
              </a:rPr>
              <a:t>  </a:t>
            </a:r>
          </a:p>
        </p:txBody>
      </p:sp>
    </p:spTree>
    <p:extLst>
      <p:ext uri="{BB962C8B-B14F-4D97-AF65-F5344CB8AC3E}">
        <p14:creationId xmlns:p14="http://schemas.microsoft.com/office/powerpoint/2010/main" val="30320874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5688618" y="927331"/>
            <a:ext cx="625039" cy="1026183"/>
          </a:xfrm>
          <a:custGeom>
            <a:avLst/>
            <a:gdLst/>
            <a:ahLst/>
            <a:cxnLst/>
            <a:rect l="l" t="t" r="r" b="b"/>
            <a:pathLst>
              <a:path w="937558" h="1539274">
                <a:moveTo>
                  <a:pt x="0" y="0"/>
                </a:moveTo>
                <a:lnTo>
                  <a:pt x="937558" y="0"/>
                </a:lnTo>
                <a:lnTo>
                  <a:pt x="937558" y="1539274"/>
                </a:lnTo>
                <a:lnTo>
                  <a:pt x="0" y="15392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3" name="Freeform 3"/>
          <p:cNvSpPr/>
          <p:nvPr/>
        </p:nvSpPr>
        <p:spPr>
          <a:xfrm>
            <a:off x="6536817" y="927331"/>
            <a:ext cx="705267" cy="1026183"/>
          </a:xfrm>
          <a:custGeom>
            <a:avLst/>
            <a:gdLst/>
            <a:ahLst/>
            <a:cxnLst/>
            <a:rect l="l" t="t" r="r" b="b"/>
            <a:pathLst>
              <a:path w="1057901" h="1539274">
                <a:moveTo>
                  <a:pt x="0" y="0"/>
                </a:moveTo>
                <a:lnTo>
                  <a:pt x="1057901" y="0"/>
                </a:lnTo>
                <a:lnTo>
                  <a:pt x="1057901" y="1539274"/>
                </a:lnTo>
                <a:lnTo>
                  <a:pt x="0" y="1539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4" name="Freeform 4"/>
          <p:cNvSpPr/>
          <p:nvPr/>
        </p:nvSpPr>
        <p:spPr>
          <a:xfrm>
            <a:off x="7465244" y="927331"/>
            <a:ext cx="822812" cy="1026183"/>
          </a:xfrm>
          <a:custGeom>
            <a:avLst/>
            <a:gdLst/>
            <a:ahLst/>
            <a:cxnLst/>
            <a:rect l="l" t="t" r="r" b="b"/>
            <a:pathLst>
              <a:path w="1234218" h="1539274">
                <a:moveTo>
                  <a:pt x="0" y="0"/>
                </a:moveTo>
                <a:lnTo>
                  <a:pt x="1234217" y="0"/>
                </a:lnTo>
                <a:lnTo>
                  <a:pt x="1234217" y="1539274"/>
                </a:lnTo>
                <a:lnTo>
                  <a:pt x="0" y="1539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5" name="Freeform 5"/>
          <p:cNvSpPr/>
          <p:nvPr/>
        </p:nvSpPr>
        <p:spPr>
          <a:xfrm>
            <a:off x="4629586" y="927331"/>
            <a:ext cx="835873" cy="1026183"/>
          </a:xfrm>
          <a:custGeom>
            <a:avLst/>
            <a:gdLst/>
            <a:ahLst/>
            <a:cxnLst/>
            <a:rect l="l" t="t" r="r" b="b"/>
            <a:pathLst>
              <a:path w="1253809" h="1539274">
                <a:moveTo>
                  <a:pt x="0" y="0"/>
                </a:moveTo>
                <a:lnTo>
                  <a:pt x="1253809" y="0"/>
                </a:lnTo>
                <a:lnTo>
                  <a:pt x="1253809" y="1539274"/>
                </a:lnTo>
                <a:lnTo>
                  <a:pt x="0" y="15392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6" name="Freeform 6"/>
          <p:cNvSpPr/>
          <p:nvPr/>
        </p:nvSpPr>
        <p:spPr>
          <a:xfrm>
            <a:off x="8511216" y="927331"/>
            <a:ext cx="966477" cy="1026183"/>
          </a:xfrm>
          <a:custGeom>
            <a:avLst/>
            <a:gdLst/>
            <a:ahLst/>
            <a:cxnLst/>
            <a:rect l="l" t="t" r="r" b="b"/>
            <a:pathLst>
              <a:path w="1449716" h="1539274">
                <a:moveTo>
                  <a:pt x="0" y="0"/>
                </a:moveTo>
                <a:lnTo>
                  <a:pt x="1449717" y="0"/>
                </a:lnTo>
                <a:lnTo>
                  <a:pt x="1449717" y="1539274"/>
                </a:lnTo>
                <a:lnTo>
                  <a:pt x="0" y="15392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7" name="Freeform 7"/>
          <p:cNvSpPr/>
          <p:nvPr/>
        </p:nvSpPr>
        <p:spPr>
          <a:xfrm>
            <a:off x="9700853" y="927331"/>
            <a:ext cx="813483" cy="1026183"/>
          </a:xfrm>
          <a:custGeom>
            <a:avLst/>
            <a:gdLst/>
            <a:ahLst/>
            <a:cxnLst/>
            <a:rect l="l" t="t" r="r" b="b"/>
            <a:pathLst>
              <a:path w="1220224" h="1539274">
                <a:moveTo>
                  <a:pt x="0" y="0"/>
                </a:moveTo>
                <a:lnTo>
                  <a:pt x="1220225" y="0"/>
                </a:lnTo>
                <a:lnTo>
                  <a:pt x="1220225" y="1539274"/>
                </a:lnTo>
                <a:lnTo>
                  <a:pt x="0" y="153927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8" name="Freeform 8"/>
          <p:cNvSpPr/>
          <p:nvPr/>
        </p:nvSpPr>
        <p:spPr>
          <a:xfrm>
            <a:off x="10737496" y="927331"/>
            <a:ext cx="768704" cy="1026183"/>
          </a:xfrm>
          <a:custGeom>
            <a:avLst/>
            <a:gdLst/>
            <a:ahLst/>
            <a:cxnLst/>
            <a:rect l="l" t="t" r="r" b="b"/>
            <a:pathLst>
              <a:path w="1153056" h="1539274">
                <a:moveTo>
                  <a:pt x="0" y="0"/>
                </a:moveTo>
                <a:lnTo>
                  <a:pt x="1153056" y="0"/>
                </a:lnTo>
                <a:lnTo>
                  <a:pt x="1153056" y="1539274"/>
                </a:lnTo>
                <a:lnTo>
                  <a:pt x="0" y="15392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200"/>
          </a:p>
        </p:txBody>
      </p:sp>
      <p:sp>
        <p:nvSpPr>
          <p:cNvPr id="9" name="Freeform 9"/>
          <p:cNvSpPr/>
          <p:nvPr/>
        </p:nvSpPr>
        <p:spPr>
          <a:xfrm>
            <a:off x="10724436" y="2524770"/>
            <a:ext cx="781765" cy="1026183"/>
          </a:xfrm>
          <a:custGeom>
            <a:avLst/>
            <a:gdLst/>
            <a:ahLst/>
            <a:cxnLst/>
            <a:rect l="l" t="t" r="r" b="b"/>
            <a:pathLst>
              <a:path w="1172647" h="1539274">
                <a:moveTo>
                  <a:pt x="0" y="0"/>
                </a:moveTo>
                <a:lnTo>
                  <a:pt x="1172647" y="0"/>
                </a:lnTo>
                <a:lnTo>
                  <a:pt x="1172647" y="1539274"/>
                </a:lnTo>
                <a:lnTo>
                  <a:pt x="0" y="15392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sz="1200"/>
          </a:p>
        </p:txBody>
      </p:sp>
      <p:sp>
        <p:nvSpPr>
          <p:cNvPr id="10" name="Freeform 10"/>
          <p:cNvSpPr/>
          <p:nvPr/>
        </p:nvSpPr>
        <p:spPr>
          <a:xfrm>
            <a:off x="4629586" y="2524770"/>
            <a:ext cx="985135" cy="1026183"/>
          </a:xfrm>
          <a:custGeom>
            <a:avLst/>
            <a:gdLst/>
            <a:ahLst/>
            <a:cxnLst/>
            <a:rect l="l" t="t" r="r" b="b"/>
            <a:pathLst>
              <a:path w="1477703" h="1539274">
                <a:moveTo>
                  <a:pt x="0" y="0"/>
                </a:moveTo>
                <a:lnTo>
                  <a:pt x="1477703" y="0"/>
                </a:lnTo>
                <a:lnTo>
                  <a:pt x="1477703" y="1539274"/>
                </a:lnTo>
                <a:lnTo>
                  <a:pt x="0" y="153927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sz="1200"/>
          </a:p>
        </p:txBody>
      </p:sp>
      <p:sp>
        <p:nvSpPr>
          <p:cNvPr id="11" name="Freeform 11"/>
          <p:cNvSpPr/>
          <p:nvPr/>
        </p:nvSpPr>
        <p:spPr>
          <a:xfrm>
            <a:off x="5783774" y="2524770"/>
            <a:ext cx="932893" cy="1026183"/>
          </a:xfrm>
          <a:custGeom>
            <a:avLst/>
            <a:gdLst/>
            <a:ahLst/>
            <a:cxnLst/>
            <a:rect l="l" t="t" r="r" b="b"/>
            <a:pathLst>
              <a:path w="1399340" h="1539274">
                <a:moveTo>
                  <a:pt x="0" y="0"/>
                </a:moveTo>
                <a:lnTo>
                  <a:pt x="1399340" y="0"/>
                </a:lnTo>
                <a:lnTo>
                  <a:pt x="1399340" y="1539274"/>
                </a:lnTo>
                <a:lnTo>
                  <a:pt x="0" y="15392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sz="1200"/>
          </a:p>
        </p:txBody>
      </p:sp>
      <p:sp>
        <p:nvSpPr>
          <p:cNvPr id="12" name="Freeform 12"/>
          <p:cNvSpPr/>
          <p:nvPr/>
        </p:nvSpPr>
        <p:spPr>
          <a:xfrm>
            <a:off x="6885719" y="2524770"/>
            <a:ext cx="707133" cy="1026183"/>
          </a:xfrm>
          <a:custGeom>
            <a:avLst/>
            <a:gdLst/>
            <a:ahLst/>
            <a:cxnLst/>
            <a:rect l="l" t="t" r="r" b="b"/>
            <a:pathLst>
              <a:path w="1060700" h="1539274">
                <a:moveTo>
                  <a:pt x="0" y="0"/>
                </a:moveTo>
                <a:lnTo>
                  <a:pt x="1060699" y="0"/>
                </a:lnTo>
                <a:lnTo>
                  <a:pt x="1060699" y="1539274"/>
                </a:lnTo>
                <a:lnTo>
                  <a:pt x="0" y="15392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sz="1200"/>
          </a:p>
        </p:txBody>
      </p:sp>
      <p:sp>
        <p:nvSpPr>
          <p:cNvPr id="13" name="Freeform 13"/>
          <p:cNvSpPr/>
          <p:nvPr/>
        </p:nvSpPr>
        <p:spPr>
          <a:xfrm>
            <a:off x="7761904" y="2524770"/>
            <a:ext cx="858262" cy="1026183"/>
          </a:xfrm>
          <a:custGeom>
            <a:avLst/>
            <a:gdLst/>
            <a:ahLst/>
            <a:cxnLst/>
            <a:rect l="l" t="t" r="r" b="b"/>
            <a:pathLst>
              <a:path w="1287393" h="1539274">
                <a:moveTo>
                  <a:pt x="0" y="0"/>
                </a:moveTo>
                <a:lnTo>
                  <a:pt x="1287392" y="0"/>
                </a:lnTo>
                <a:lnTo>
                  <a:pt x="1287392" y="1539274"/>
                </a:lnTo>
                <a:lnTo>
                  <a:pt x="0" y="153927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sz="1200"/>
          </a:p>
        </p:txBody>
      </p:sp>
      <p:sp>
        <p:nvSpPr>
          <p:cNvPr id="14" name="Freeform 14"/>
          <p:cNvSpPr/>
          <p:nvPr/>
        </p:nvSpPr>
        <p:spPr>
          <a:xfrm>
            <a:off x="8789218" y="2524770"/>
            <a:ext cx="789228" cy="1026183"/>
          </a:xfrm>
          <a:custGeom>
            <a:avLst/>
            <a:gdLst/>
            <a:ahLst/>
            <a:cxnLst/>
            <a:rect l="l" t="t" r="r" b="b"/>
            <a:pathLst>
              <a:path w="1183842" h="1539274">
                <a:moveTo>
                  <a:pt x="0" y="0"/>
                </a:moveTo>
                <a:lnTo>
                  <a:pt x="1183841" y="0"/>
                </a:lnTo>
                <a:lnTo>
                  <a:pt x="1183841" y="1539274"/>
                </a:lnTo>
                <a:lnTo>
                  <a:pt x="0" y="1539274"/>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sz="1200"/>
          </a:p>
        </p:txBody>
      </p:sp>
      <p:sp>
        <p:nvSpPr>
          <p:cNvPr id="15" name="Freeform 15"/>
          <p:cNvSpPr/>
          <p:nvPr/>
        </p:nvSpPr>
        <p:spPr>
          <a:xfrm>
            <a:off x="9747498" y="2524770"/>
            <a:ext cx="807885" cy="1026183"/>
          </a:xfrm>
          <a:custGeom>
            <a:avLst/>
            <a:gdLst/>
            <a:ahLst/>
            <a:cxnLst/>
            <a:rect l="l" t="t" r="r" b="b"/>
            <a:pathLst>
              <a:path w="1211828" h="1539274">
                <a:moveTo>
                  <a:pt x="0" y="0"/>
                </a:moveTo>
                <a:lnTo>
                  <a:pt x="1211829" y="0"/>
                </a:lnTo>
                <a:lnTo>
                  <a:pt x="1211829" y="1539274"/>
                </a:lnTo>
                <a:lnTo>
                  <a:pt x="0" y="153927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sz="1200"/>
          </a:p>
        </p:txBody>
      </p:sp>
      <p:sp>
        <p:nvSpPr>
          <p:cNvPr id="16" name="Freeform 16"/>
          <p:cNvSpPr/>
          <p:nvPr/>
        </p:nvSpPr>
        <p:spPr>
          <a:xfrm>
            <a:off x="4629586" y="4122210"/>
            <a:ext cx="664198" cy="1808459"/>
          </a:xfrm>
          <a:custGeom>
            <a:avLst/>
            <a:gdLst/>
            <a:ahLst/>
            <a:cxnLst/>
            <a:rect l="l" t="t" r="r" b="b"/>
            <a:pathLst>
              <a:path w="996297" h="2712689">
                <a:moveTo>
                  <a:pt x="0" y="0"/>
                </a:moveTo>
                <a:lnTo>
                  <a:pt x="996297" y="0"/>
                </a:lnTo>
                <a:lnTo>
                  <a:pt x="996297" y="2712689"/>
                </a:lnTo>
                <a:lnTo>
                  <a:pt x="0" y="271268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sz="1200"/>
          </a:p>
        </p:txBody>
      </p:sp>
      <p:sp>
        <p:nvSpPr>
          <p:cNvPr id="17" name="Freeform 17"/>
          <p:cNvSpPr/>
          <p:nvPr/>
        </p:nvSpPr>
        <p:spPr>
          <a:xfrm>
            <a:off x="5389307" y="4122210"/>
            <a:ext cx="733248" cy="1808459"/>
          </a:xfrm>
          <a:custGeom>
            <a:avLst/>
            <a:gdLst/>
            <a:ahLst/>
            <a:cxnLst/>
            <a:rect l="l" t="t" r="r" b="b"/>
            <a:pathLst>
              <a:path w="1099872" h="2712689">
                <a:moveTo>
                  <a:pt x="0" y="0"/>
                </a:moveTo>
                <a:lnTo>
                  <a:pt x="1099872" y="0"/>
                </a:lnTo>
                <a:lnTo>
                  <a:pt x="1099872" y="2712689"/>
                </a:lnTo>
                <a:lnTo>
                  <a:pt x="0" y="271268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GB" sz="1200"/>
          </a:p>
        </p:txBody>
      </p:sp>
      <p:sp>
        <p:nvSpPr>
          <p:cNvPr id="18" name="Freeform 18"/>
          <p:cNvSpPr/>
          <p:nvPr/>
        </p:nvSpPr>
        <p:spPr>
          <a:xfrm>
            <a:off x="6218080" y="4122210"/>
            <a:ext cx="900941" cy="1808459"/>
          </a:xfrm>
          <a:custGeom>
            <a:avLst/>
            <a:gdLst/>
            <a:ahLst/>
            <a:cxnLst/>
            <a:rect l="l" t="t" r="r" b="b"/>
            <a:pathLst>
              <a:path w="1351412" h="2712689">
                <a:moveTo>
                  <a:pt x="0" y="0"/>
                </a:moveTo>
                <a:lnTo>
                  <a:pt x="1351412" y="0"/>
                </a:lnTo>
                <a:lnTo>
                  <a:pt x="1351412" y="2712689"/>
                </a:lnTo>
                <a:lnTo>
                  <a:pt x="0" y="271268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GB" sz="1200"/>
          </a:p>
        </p:txBody>
      </p:sp>
      <p:sp>
        <p:nvSpPr>
          <p:cNvPr id="19" name="Freeform 19"/>
          <p:cNvSpPr/>
          <p:nvPr/>
        </p:nvSpPr>
        <p:spPr>
          <a:xfrm>
            <a:off x="7214545" y="4122210"/>
            <a:ext cx="729960" cy="1808459"/>
          </a:xfrm>
          <a:custGeom>
            <a:avLst/>
            <a:gdLst/>
            <a:ahLst/>
            <a:cxnLst/>
            <a:rect l="l" t="t" r="r" b="b"/>
            <a:pathLst>
              <a:path w="1094940" h="2712689">
                <a:moveTo>
                  <a:pt x="0" y="0"/>
                </a:moveTo>
                <a:lnTo>
                  <a:pt x="1094940" y="0"/>
                </a:lnTo>
                <a:lnTo>
                  <a:pt x="1094940" y="2712689"/>
                </a:lnTo>
                <a:lnTo>
                  <a:pt x="0" y="2712689"/>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GB" sz="1200"/>
          </a:p>
        </p:txBody>
      </p:sp>
      <p:sp>
        <p:nvSpPr>
          <p:cNvPr id="20" name="Freeform 20"/>
          <p:cNvSpPr/>
          <p:nvPr/>
        </p:nvSpPr>
        <p:spPr>
          <a:xfrm>
            <a:off x="8040028" y="4122210"/>
            <a:ext cx="759553" cy="1808459"/>
          </a:xfrm>
          <a:custGeom>
            <a:avLst/>
            <a:gdLst/>
            <a:ahLst/>
            <a:cxnLst/>
            <a:rect l="l" t="t" r="r" b="b"/>
            <a:pathLst>
              <a:path w="1139329" h="2712689">
                <a:moveTo>
                  <a:pt x="0" y="0"/>
                </a:moveTo>
                <a:lnTo>
                  <a:pt x="1139330" y="0"/>
                </a:lnTo>
                <a:lnTo>
                  <a:pt x="1139330" y="2712689"/>
                </a:lnTo>
                <a:lnTo>
                  <a:pt x="0" y="2712689"/>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GB" sz="1200"/>
          </a:p>
        </p:txBody>
      </p:sp>
      <p:sp>
        <p:nvSpPr>
          <p:cNvPr id="21" name="Freeform 21"/>
          <p:cNvSpPr/>
          <p:nvPr/>
        </p:nvSpPr>
        <p:spPr>
          <a:xfrm>
            <a:off x="8895105" y="4122210"/>
            <a:ext cx="700367" cy="1808459"/>
          </a:xfrm>
          <a:custGeom>
            <a:avLst/>
            <a:gdLst/>
            <a:ahLst/>
            <a:cxnLst/>
            <a:rect l="l" t="t" r="r" b="b"/>
            <a:pathLst>
              <a:path w="1050550" h="2712689">
                <a:moveTo>
                  <a:pt x="0" y="0"/>
                </a:moveTo>
                <a:lnTo>
                  <a:pt x="1050551" y="0"/>
                </a:lnTo>
                <a:lnTo>
                  <a:pt x="1050551" y="2712689"/>
                </a:lnTo>
                <a:lnTo>
                  <a:pt x="0" y="2712689"/>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GB" sz="1200"/>
          </a:p>
        </p:txBody>
      </p:sp>
      <p:sp>
        <p:nvSpPr>
          <p:cNvPr id="22" name="Freeform 22"/>
          <p:cNvSpPr/>
          <p:nvPr/>
        </p:nvSpPr>
        <p:spPr>
          <a:xfrm>
            <a:off x="9690996" y="4122210"/>
            <a:ext cx="900941" cy="1808459"/>
          </a:xfrm>
          <a:custGeom>
            <a:avLst/>
            <a:gdLst/>
            <a:ahLst/>
            <a:cxnLst/>
            <a:rect l="l" t="t" r="r" b="b"/>
            <a:pathLst>
              <a:path w="1351412" h="2712689">
                <a:moveTo>
                  <a:pt x="0" y="0"/>
                </a:moveTo>
                <a:lnTo>
                  <a:pt x="1351412" y="0"/>
                </a:lnTo>
                <a:lnTo>
                  <a:pt x="1351412" y="2712689"/>
                </a:lnTo>
                <a:lnTo>
                  <a:pt x="0" y="2712689"/>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GB" sz="1200"/>
          </a:p>
        </p:txBody>
      </p:sp>
      <p:sp>
        <p:nvSpPr>
          <p:cNvPr id="23" name="Freeform 23"/>
          <p:cNvSpPr/>
          <p:nvPr/>
        </p:nvSpPr>
        <p:spPr>
          <a:xfrm>
            <a:off x="10687461" y="4122210"/>
            <a:ext cx="818739" cy="1808459"/>
          </a:xfrm>
          <a:custGeom>
            <a:avLst/>
            <a:gdLst/>
            <a:ahLst/>
            <a:cxnLst/>
            <a:rect l="l" t="t" r="r" b="b"/>
            <a:pathLst>
              <a:path w="1228108" h="2712689">
                <a:moveTo>
                  <a:pt x="0" y="0"/>
                </a:moveTo>
                <a:lnTo>
                  <a:pt x="1228108" y="0"/>
                </a:lnTo>
                <a:lnTo>
                  <a:pt x="1228108" y="2712689"/>
                </a:lnTo>
                <a:lnTo>
                  <a:pt x="0" y="2712689"/>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GB" sz="1200"/>
          </a:p>
        </p:txBody>
      </p:sp>
      <p:sp>
        <p:nvSpPr>
          <p:cNvPr id="24" name="TextBox 24"/>
          <p:cNvSpPr txBox="1"/>
          <p:nvPr/>
        </p:nvSpPr>
        <p:spPr>
          <a:xfrm>
            <a:off x="685800" y="889231"/>
            <a:ext cx="3656219" cy="1683474"/>
          </a:xfrm>
          <a:prstGeom prst="rect">
            <a:avLst/>
          </a:prstGeom>
        </p:spPr>
        <p:txBody>
          <a:bodyPr lIns="0" tIns="0" rIns="0" bIns="0" rtlCol="0" anchor="t">
            <a:spAutoFit/>
          </a:bodyPr>
          <a:lstStyle/>
          <a:p>
            <a:pPr>
              <a:lnSpc>
                <a:spcPts val="6848"/>
              </a:lnSpc>
              <a:spcBef>
                <a:spcPct val="0"/>
              </a:spcBef>
            </a:pPr>
            <a:r>
              <a:rPr lang="en-US" sz="5392">
                <a:solidFill>
                  <a:srgbClr val="423F34"/>
                </a:solidFill>
                <a:latin typeface="Open Sans Extra Bold"/>
              </a:rPr>
              <a:t>Resource</a:t>
            </a:r>
          </a:p>
          <a:p>
            <a:pPr>
              <a:lnSpc>
                <a:spcPts val="6848"/>
              </a:lnSpc>
              <a:spcBef>
                <a:spcPct val="0"/>
              </a:spcBef>
            </a:pPr>
            <a:r>
              <a:rPr lang="en-US" sz="5392">
                <a:solidFill>
                  <a:srgbClr val="423F34"/>
                </a:solidFill>
                <a:latin typeface="Open Sans Extra Bold"/>
              </a:rPr>
              <a:t>Page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9615" y="3100679"/>
            <a:ext cx="2719345" cy="2923312"/>
            <a:chOff x="0" y="0"/>
            <a:chExt cx="1074309" cy="1154889"/>
          </a:xfrm>
        </p:grpSpPr>
        <p:sp>
          <p:nvSpPr>
            <p:cNvPr id="3" name="Freeform 3"/>
            <p:cNvSpPr/>
            <p:nvPr/>
          </p:nvSpPr>
          <p:spPr>
            <a:xfrm>
              <a:off x="0" y="0"/>
              <a:ext cx="1074309" cy="1154889"/>
            </a:xfrm>
            <a:custGeom>
              <a:avLst/>
              <a:gdLst/>
              <a:ahLst/>
              <a:cxnLst/>
              <a:rect l="l" t="t" r="r" b="b"/>
              <a:pathLst>
                <a:path w="1074309" h="115488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w="28575" cap="rnd">
              <a:solidFill>
                <a:srgbClr val="000000"/>
              </a:solidFill>
              <a:prstDash val="solid"/>
              <a:round/>
            </a:ln>
          </p:spPr>
          <p:txBody>
            <a:bodyPr/>
            <a:lstStyle/>
            <a:p>
              <a:endParaRPr lang="en-GB" sz="1200"/>
            </a:p>
          </p:txBody>
        </p:sp>
        <p:sp>
          <p:nvSpPr>
            <p:cNvPr id="4" name="TextBox 4"/>
            <p:cNvSpPr txBox="1"/>
            <p:nvPr/>
          </p:nvSpPr>
          <p:spPr>
            <a:xfrm>
              <a:off x="0" y="-47625"/>
              <a:ext cx="1074309" cy="1202514"/>
            </a:xfrm>
            <a:prstGeom prst="rect">
              <a:avLst/>
            </a:prstGeom>
          </p:spPr>
          <p:txBody>
            <a:bodyPr lIns="33867" tIns="33867" rIns="33867" bIns="33867" rtlCol="0" anchor="ctr"/>
            <a:lstStyle/>
            <a:p>
              <a:pPr algn="ctr">
                <a:lnSpc>
                  <a:spcPts val="2459"/>
                </a:lnSpc>
              </a:pPr>
              <a:endParaRPr sz="1200"/>
            </a:p>
          </p:txBody>
        </p:sp>
      </p:grpSp>
      <p:grpSp>
        <p:nvGrpSpPr>
          <p:cNvPr id="5" name="Group 5"/>
          <p:cNvGrpSpPr/>
          <p:nvPr/>
        </p:nvGrpSpPr>
        <p:grpSpPr>
          <a:xfrm>
            <a:off x="2050652" y="2306890"/>
            <a:ext cx="1117270" cy="11172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2459"/>
                </a:lnSpc>
              </a:pPr>
              <a:endParaRPr sz="1200"/>
            </a:p>
          </p:txBody>
        </p:sp>
      </p:grpSp>
      <p:grpSp>
        <p:nvGrpSpPr>
          <p:cNvPr id="8" name="Group 8"/>
          <p:cNvGrpSpPr/>
          <p:nvPr/>
        </p:nvGrpSpPr>
        <p:grpSpPr>
          <a:xfrm>
            <a:off x="4736328" y="3100679"/>
            <a:ext cx="2719345" cy="2923312"/>
            <a:chOff x="0" y="0"/>
            <a:chExt cx="1074309" cy="1154889"/>
          </a:xfrm>
        </p:grpSpPr>
        <p:sp>
          <p:nvSpPr>
            <p:cNvPr id="9" name="Freeform 9"/>
            <p:cNvSpPr/>
            <p:nvPr/>
          </p:nvSpPr>
          <p:spPr>
            <a:xfrm>
              <a:off x="0" y="0"/>
              <a:ext cx="1074309" cy="1154889"/>
            </a:xfrm>
            <a:custGeom>
              <a:avLst/>
              <a:gdLst/>
              <a:ahLst/>
              <a:cxnLst/>
              <a:rect l="l" t="t" r="r" b="b"/>
              <a:pathLst>
                <a:path w="1074309" h="115488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w="28575" cap="rnd">
              <a:solidFill>
                <a:srgbClr val="000000"/>
              </a:solidFill>
              <a:prstDash val="solid"/>
              <a:round/>
            </a:ln>
          </p:spPr>
          <p:txBody>
            <a:bodyPr/>
            <a:lstStyle/>
            <a:p>
              <a:endParaRPr lang="en-GB" sz="1200"/>
            </a:p>
          </p:txBody>
        </p:sp>
        <p:sp>
          <p:nvSpPr>
            <p:cNvPr id="10" name="TextBox 10"/>
            <p:cNvSpPr txBox="1"/>
            <p:nvPr/>
          </p:nvSpPr>
          <p:spPr>
            <a:xfrm>
              <a:off x="0" y="-47625"/>
              <a:ext cx="1074309" cy="1202514"/>
            </a:xfrm>
            <a:prstGeom prst="rect">
              <a:avLst/>
            </a:prstGeom>
          </p:spPr>
          <p:txBody>
            <a:bodyPr lIns="33867" tIns="33867" rIns="33867" bIns="33867" rtlCol="0" anchor="ctr"/>
            <a:lstStyle/>
            <a:p>
              <a:pPr algn="ctr">
                <a:lnSpc>
                  <a:spcPts val="2459"/>
                </a:lnSpc>
              </a:pPr>
              <a:endParaRPr sz="1200"/>
            </a:p>
          </p:txBody>
        </p:sp>
      </p:grpSp>
      <p:grpSp>
        <p:nvGrpSpPr>
          <p:cNvPr id="11" name="Group 11"/>
          <p:cNvGrpSpPr/>
          <p:nvPr/>
        </p:nvGrpSpPr>
        <p:grpSpPr>
          <a:xfrm>
            <a:off x="5575179" y="2306890"/>
            <a:ext cx="1117270" cy="111727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3" name="TextBox 13"/>
            <p:cNvSpPr txBox="1"/>
            <p:nvPr/>
          </p:nvSpPr>
          <p:spPr>
            <a:xfrm>
              <a:off x="76200" y="28575"/>
              <a:ext cx="660400" cy="708025"/>
            </a:xfrm>
            <a:prstGeom prst="rect">
              <a:avLst/>
            </a:prstGeom>
          </p:spPr>
          <p:txBody>
            <a:bodyPr lIns="33867" tIns="33867" rIns="33867" bIns="33867" rtlCol="0" anchor="ctr"/>
            <a:lstStyle/>
            <a:p>
              <a:pPr algn="ctr">
                <a:lnSpc>
                  <a:spcPts val="2459"/>
                </a:lnSpc>
              </a:pPr>
              <a:endParaRPr sz="1200"/>
            </a:p>
          </p:txBody>
        </p:sp>
      </p:grpSp>
      <p:grpSp>
        <p:nvGrpSpPr>
          <p:cNvPr id="14" name="Group 14"/>
          <p:cNvGrpSpPr/>
          <p:nvPr/>
        </p:nvGrpSpPr>
        <p:grpSpPr>
          <a:xfrm>
            <a:off x="8235741" y="3100679"/>
            <a:ext cx="2719345" cy="2923312"/>
            <a:chOff x="0" y="0"/>
            <a:chExt cx="1074309" cy="1154889"/>
          </a:xfrm>
        </p:grpSpPr>
        <p:sp>
          <p:nvSpPr>
            <p:cNvPr id="15" name="Freeform 15"/>
            <p:cNvSpPr/>
            <p:nvPr/>
          </p:nvSpPr>
          <p:spPr>
            <a:xfrm>
              <a:off x="0" y="0"/>
              <a:ext cx="1074309" cy="1154889"/>
            </a:xfrm>
            <a:custGeom>
              <a:avLst/>
              <a:gdLst/>
              <a:ahLst/>
              <a:cxnLst/>
              <a:rect l="l" t="t" r="r" b="b"/>
              <a:pathLst>
                <a:path w="1074309" h="1154889">
                  <a:moveTo>
                    <a:pt x="81613" y="0"/>
                  </a:moveTo>
                  <a:lnTo>
                    <a:pt x="992696" y="0"/>
                  </a:lnTo>
                  <a:cubicBezTo>
                    <a:pt x="1014341" y="0"/>
                    <a:pt x="1035099" y="8599"/>
                    <a:pt x="1050405" y="23904"/>
                  </a:cubicBezTo>
                  <a:cubicBezTo>
                    <a:pt x="1065710" y="39210"/>
                    <a:pt x="1074309" y="59968"/>
                    <a:pt x="1074309" y="81613"/>
                  </a:cubicBezTo>
                  <a:lnTo>
                    <a:pt x="1074309" y="1073275"/>
                  </a:lnTo>
                  <a:cubicBezTo>
                    <a:pt x="1074309" y="1118349"/>
                    <a:pt x="1037769" y="1154889"/>
                    <a:pt x="992696" y="1154889"/>
                  </a:cubicBezTo>
                  <a:lnTo>
                    <a:pt x="81613" y="1154889"/>
                  </a:lnTo>
                  <a:cubicBezTo>
                    <a:pt x="36540" y="1154889"/>
                    <a:pt x="0" y="1118349"/>
                    <a:pt x="0" y="1073275"/>
                  </a:cubicBezTo>
                  <a:lnTo>
                    <a:pt x="0" y="81613"/>
                  </a:lnTo>
                  <a:cubicBezTo>
                    <a:pt x="0" y="59968"/>
                    <a:pt x="8599" y="39210"/>
                    <a:pt x="23904" y="23904"/>
                  </a:cubicBezTo>
                  <a:cubicBezTo>
                    <a:pt x="39210" y="8599"/>
                    <a:pt x="59968" y="0"/>
                    <a:pt x="81613" y="0"/>
                  </a:cubicBezTo>
                  <a:close/>
                </a:path>
              </a:pathLst>
            </a:custGeom>
            <a:solidFill>
              <a:srgbClr val="F4CA91"/>
            </a:solidFill>
            <a:ln w="28575" cap="rnd">
              <a:solidFill>
                <a:srgbClr val="000000"/>
              </a:solidFill>
              <a:prstDash val="solid"/>
              <a:round/>
            </a:ln>
          </p:spPr>
          <p:txBody>
            <a:bodyPr/>
            <a:lstStyle/>
            <a:p>
              <a:endParaRPr lang="en-GB" sz="1200"/>
            </a:p>
          </p:txBody>
        </p:sp>
        <p:sp>
          <p:nvSpPr>
            <p:cNvPr id="16" name="TextBox 16"/>
            <p:cNvSpPr txBox="1"/>
            <p:nvPr/>
          </p:nvSpPr>
          <p:spPr>
            <a:xfrm>
              <a:off x="0" y="-47625"/>
              <a:ext cx="1074309" cy="1202514"/>
            </a:xfrm>
            <a:prstGeom prst="rect">
              <a:avLst/>
            </a:prstGeom>
          </p:spPr>
          <p:txBody>
            <a:bodyPr lIns="33867" tIns="33867" rIns="33867" bIns="33867" rtlCol="0" anchor="ctr"/>
            <a:lstStyle/>
            <a:p>
              <a:pPr algn="ctr">
                <a:lnSpc>
                  <a:spcPts val="2459"/>
                </a:lnSpc>
              </a:pPr>
              <a:endParaRPr sz="1200"/>
            </a:p>
          </p:txBody>
        </p:sp>
      </p:grpSp>
      <p:grpSp>
        <p:nvGrpSpPr>
          <p:cNvPr id="17" name="Group 17"/>
          <p:cNvGrpSpPr/>
          <p:nvPr/>
        </p:nvGrpSpPr>
        <p:grpSpPr>
          <a:xfrm>
            <a:off x="9074878" y="2306890"/>
            <a:ext cx="1117270" cy="111727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9" name="TextBox 19"/>
            <p:cNvSpPr txBox="1"/>
            <p:nvPr/>
          </p:nvSpPr>
          <p:spPr>
            <a:xfrm>
              <a:off x="76200" y="28575"/>
              <a:ext cx="660400" cy="708025"/>
            </a:xfrm>
            <a:prstGeom prst="rect">
              <a:avLst/>
            </a:prstGeom>
          </p:spPr>
          <p:txBody>
            <a:bodyPr lIns="33867" tIns="33867" rIns="33867" bIns="33867" rtlCol="0" anchor="ctr"/>
            <a:lstStyle/>
            <a:p>
              <a:pPr algn="ctr">
                <a:lnSpc>
                  <a:spcPts val="2459"/>
                </a:lnSpc>
              </a:pPr>
              <a:endParaRPr sz="1200"/>
            </a:p>
          </p:txBody>
        </p:sp>
      </p:grpSp>
      <p:sp>
        <p:nvSpPr>
          <p:cNvPr id="20" name="TextBox 20"/>
          <p:cNvSpPr txBox="1"/>
          <p:nvPr/>
        </p:nvSpPr>
        <p:spPr>
          <a:xfrm>
            <a:off x="685800" y="675527"/>
            <a:ext cx="10820400" cy="1119858"/>
          </a:xfrm>
          <a:prstGeom prst="rect">
            <a:avLst/>
          </a:prstGeom>
        </p:spPr>
        <p:txBody>
          <a:bodyPr lIns="0" tIns="0" rIns="0" bIns="0" rtlCol="0" anchor="t">
            <a:spAutoFit/>
          </a:bodyPr>
          <a:lstStyle/>
          <a:p>
            <a:pPr algn="ctr">
              <a:lnSpc>
                <a:spcPts val="9388"/>
              </a:lnSpc>
              <a:spcBef>
                <a:spcPct val="0"/>
              </a:spcBef>
            </a:pPr>
            <a:r>
              <a:rPr lang="en-US" sz="7392">
                <a:solidFill>
                  <a:srgbClr val="423F34"/>
                </a:solidFill>
                <a:latin typeface="Open Sans Extra Bold"/>
              </a:rPr>
              <a:t>Learning Outcomes</a:t>
            </a:r>
          </a:p>
        </p:txBody>
      </p:sp>
      <p:sp>
        <p:nvSpPr>
          <p:cNvPr id="21" name="TextBox 21"/>
          <p:cNvSpPr txBox="1"/>
          <p:nvPr/>
        </p:nvSpPr>
        <p:spPr>
          <a:xfrm>
            <a:off x="4828751" y="3856384"/>
            <a:ext cx="2534499" cy="619208"/>
          </a:xfrm>
          <a:prstGeom prst="rect">
            <a:avLst/>
          </a:prstGeom>
        </p:spPr>
        <p:txBody>
          <a:bodyPr lIns="0" tIns="0" rIns="0" bIns="0" rtlCol="0" anchor="t">
            <a:spAutoFit/>
          </a:bodyPr>
          <a:lstStyle/>
          <a:p>
            <a:pPr algn="ctr">
              <a:lnSpc>
                <a:spcPts val="2459"/>
              </a:lnSpc>
              <a:spcBef>
                <a:spcPct val="0"/>
              </a:spcBef>
            </a:pPr>
            <a:r>
              <a:rPr lang="en-US" sz="1757" spc="61">
                <a:solidFill>
                  <a:srgbClr val="423F34"/>
                </a:solidFill>
                <a:latin typeface="Open Sans"/>
              </a:rPr>
              <a:t>Why is this important to me and my studies?</a:t>
            </a:r>
          </a:p>
        </p:txBody>
      </p:sp>
      <p:sp>
        <p:nvSpPr>
          <p:cNvPr id="22" name="TextBox 22"/>
          <p:cNvSpPr txBox="1"/>
          <p:nvPr/>
        </p:nvSpPr>
        <p:spPr>
          <a:xfrm>
            <a:off x="8328164" y="3856384"/>
            <a:ext cx="2534499" cy="939809"/>
          </a:xfrm>
          <a:prstGeom prst="rect">
            <a:avLst/>
          </a:prstGeom>
        </p:spPr>
        <p:txBody>
          <a:bodyPr lIns="0" tIns="0" rIns="0" bIns="0" rtlCol="0" anchor="t">
            <a:spAutoFit/>
          </a:bodyPr>
          <a:lstStyle/>
          <a:p>
            <a:pPr algn="ctr">
              <a:lnSpc>
                <a:spcPts val="2459"/>
              </a:lnSpc>
              <a:spcBef>
                <a:spcPct val="0"/>
              </a:spcBef>
            </a:pPr>
            <a:r>
              <a:rPr lang="en-US" sz="1757" spc="61">
                <a:solidFill>
                  <a:srgbClr val="423F34"/>
                </a:solidFill>
                <a:latin typeface="Open Sans"/>
              </a:rPr>
              <a:t>How to be a good ally whilst enjoying London (&amp; beyond!)</a:t>
            </a:r>
          </a:p>
        </p:txBody>
      </p:sp>
      <p:sp>
        <p:nvSpPr>
          <p:cNvPr id="23" name="TextBox 23"/>
          <p:cNvSpPr txBox="1"/>
          <p:nvPr/>
        </p:nvSpPr>
        <p:spPr>
          <a:xfrm>
            <a:off x="2145363" y="2458649"/>
            <a:ext cx="927849" cy="750270"/>
          </a:xfrm>
          <a:prstGeom prst="rect">
            <a:avLst/>
          </a:prstGeom>
        </p:spPr>
        <p:txBody>
          <a:bodyPr lIns="0" tIns="0" rIns="0" bIns="0" rtlCol="0" anchor="t">
            <a:spAutoFit/>
          </a:bodyPr>
          <a:lstStyle/>
          <a:p>
            <a:pPr algn="ctr">
              <a:lnSpc>
                <a:spcPts val="6279"/>
              </a:lnSpc>
              <a:spcBef>
                <a:spcPct val="0"/>
              </a:spcBef>
            </a:pPr>
            <a:r>
              <a:rPr lang="en-US" sz="4944">
                <a:solidFill>
                  <a:srgbClr val="423F34"/>
                </a:solidFill>
                <a:latin typeface="Open Sans Extra Bold"/>
              </a:rPr>
              <a:t>01</a:t>
            </a:r>
          </a:p>
        </p:txBody>
      </p:sp>
      <p:sp>
        <p:nvSpPr>
          <p:cNvPr id="24" name="TextBox 24"/>
          <p:cNvSpPr txBox="1"/>
          <p:nvPr/>
        </p:nvSpPr>
        <p:spPr>
          <a:xfrm>
            <a:off x="1342038" y="3856383"/>
            <a:ext cx="2534499" cy="298608"/>
          </a:xfrm>
          <a:prstGeom prst="rect">
            <a:avLst/>
          </a:prstGeom>
        </p:spPr>
        <p:txBody>
          <a:bodyPr lIns="0" tIns="0" rIns="0" bIns="0" rtlCol="0" anchor="t">
            <a:spAutoFit/>
          </a:bodyPr>
          <a:lstStyle/>
          <a:p>
            <a:pPr algn="ctr">
              <a:lnSpc>
                <a:spcPts val="2459"/>
              </a:lnSpc>
              <a:spcBef>
                <a:spcPct val="0"/>
              </a:spcBef>
            </a:pPr>
            <a:r>
              <a:rPr lang="en-US" sz="1757" spc="61">
                <a:solidFill>
                  <a:srgbClr val="423F34"/>
                </a:solidFill>
                <a:latin typeface="Open Sans"/>
              </a:rPr>
              <a:t>What is allyship?</a:t>
            </a:r>
          </a:p>
        </p:txBody>
      </p:sp>
      <p:sp>
        <p:nvSpPr>
          <p:cNvPr id="25" name="TextBox 25"/>
          <p:cNvSpPr txBox="1"/>
          <p:nvPr/>
        </p:nvSpPr>
        <p:spPr>
          <a:xfrm>
            <a:off x="5632076" y="2458649"/>
            <a:ext cx="927849" cy="750270"/>
          </a:xfrm>
          <a:prstGeom prst="rect">
            <a:avLst/>
          </a:prstGeom>
        </p:spPr>
        <p:txBody>
          <a:bodyPr lIns="0" tIns="0" rIns="0" bIns="0" rtlCol="0" anchor="t">
            <a:spAutoFit/>
          </a:bodyPr>
          <a:lstStyle/>
          <a:p>
            <a:pPr algn="ctr">
              <a:lnSpc>
                <a:spcPts val="6279"/>
              </a:lnSpc>
              <a:spcBef>
                <a:spcPct val="0"/>
              </a:spcBef>
            </a:pPr>
            <a:r>
              <a:rPr lang="en-US" sz="4944">
                <a:solidFill>
                  <a:srgbClr val="423F34"/>
                </a:solidFill>
                <a:latin typeface="Open Sans Extra Bold"/>
              </a:rPr>
              <a:t>02</a:t>
            </a:r>
          </a:p>
        </p:txBody>
      </p:sp>
      <p:sp>
        <p:nvSpPr>
          <p:cNvPr id="26" name="TextBox 26"/>
          <p:cNvSpPr txBox="1"/>
          <p:nvPr/>
        </p:nvSpPr>
        <p:spPr>
          <a:xfrm>
            <a:off x="9169589" y="2458649"/>
            <a:ext cx="927849" cy="750270"/>
          </a:xfrm>
          <a:prstGeom prst="rect">
            <a:avLst/>
          </a:prstGeom>
        </p:spPr>
        <p:txBody>
          <a:bodyPr lIns="0" tIns="0" rIns="0" bIns="0" rtlCol="0" anchor="t">
            <a:spAutoFit/>
          </a:bodyPr>
          <a:lstStyle/>
          <a:p>
            <a:pPr algn="ctr">
              <a:lnSpc>
                <a:spcPts val="6279"/>
              </a:lnSpc>
              <a:spcBef>
                <a:spcPct val="0"/>
              </a:spcBef>
            </a:pPr>
            <a:r>
              <a:rPr lang="en-US" sz="4944">
                <a:solidFill>
                  <a:srgbClr val="423F34"/>
                </a:solidFill>
                <a:latin typeface="Open Sans Extra Bold"/>
              </a:rPr>
              <a:t>03</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714051"/>
            <a:ext cx="10820400"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Recap of previous session</a:t>
            </a:r>
          </a:p>
        </p:txBody>
      </p:sp>
      <p:grpSp>
        <p:nvGrpSpPr>
          <p:cNvPr id="3" name="Group 3"/>
          <p:cNvGrpSpPr/>
          <p:nvPr/>
        </p:nvGrpSpPr>
        <p:grpSpPr>
          <a:xfrm>
            <a:off x="1208074" y="2774311"/>
            <a:ext cx="4365654" cy="1041815"/>
            <a:chOff x="0" y="0"/>
            <a:chExt cx="1724703" cy="411581"/>
          </a:xfrm>
        </p:grpSpPr>
        <p:sp>
          <p:nvSpPr>
            <p:cNvPr id="4" name="Freeform 4"/>
            <p:cNvSpPr/>
            <p:nvPr/>
          </p:nvSpPr>
          <p:spPr>
            <a:xfrm>
              <a:off x="0" y="0"/>
              <a:ext cx="1724703" cy="411581"/>
            </a:xfrm>
            <a:custGeom>
              <a:avLst/>
              <a:gdLst/>
              <a:ahLst/>
              <a:cxnLst/>
              <a:rect l="l" t="t" r="r" b="b"/>
              <a:pathLst>
                <a:path w="1724703" h="411581">
                  <a:moveTo>
                    <a:pt x="50837" y="0"/>
                  </a:moveTo>
                  <a:lnTo>
                    <a:pt x="1673866" y="0"/>
                  </a:lnTo>
                  <a:cubicBezTo>
                    <a:pt x="1701943" y="0"/>
                    <a:pt x="1724703" y="22760"/>
                    <a:pt x="1724703" y="50837"/>
                  </a:cubicBezTo>
                  <a:lnTo>
                    <a:pt x="1724703" y="360745"/>
                  </a:lnTo>
                  <a:cubicBezTo>
                    <a:pt x="1724703" y="388821"/>
                    <a:pt x="1701943" y="411581"/>
                    <a:pt x="1673866" y="411581"/>
                  </a:cubicBezTo>
                  <a:lnTo>
                    <a:pt x="50837" y="411581"/>
                  </a:lnTo>
                  <a:cubicBezTo>
                    <a:pt x="22760" y="411581"/>
                    <a:pt x="0" y="388821"/>
                    <a:pt x="0" y="360745"/>
                  </a:cubicBezTo>
                  <a:lnTo>
                    <a:pt x="0" y="50837"/>
                  </a:lnTo>
                  <a:cubicBezTo>
                    <a:pt x="0" y="22760"/>
                    <a:pt x="22760" y="0"/>
                    <a:pt x="50837" y="0"/>
                  </a:cubicBezTo>
                  <a:close/>
                </a:path>
              </a:pathLst>
            </a:custGeom>
            <a:solidFill>
              <a:srgbClr val="F4CA91"/>
            </a:solidFill>
            <a:ln w="28575" cap="rnd">
              <a:solidFill>
                <a:srgbClr val="000000"/>
              </a:solidFill>
              <a:prstDash val="solid"/>
              <a:round/>
            </a:ln>
          </p:spPr>
          <p:txBody>
            <a:bodyPr/>
            <a:lstStyle/>
            <a:p>
              <a:endParaRPr lang="en-GB" sz="1200"/>
            </a:p>
          </p:txBody>
        </p:sp>
        <p:sp>
          <p:nvSpPr>
            <p:cNvPr id="5" name="TextBox 5"/>
            <p:cNvSpPr txBox="1"/>
            <p:nvPr/>
          </p:nvSpPr>
          <p:spPr>
            <a:xfrm>
              <a:off x="0" y="-47625"/>
              <a:ext cx="1724703" cy="459206"/>
            </a:xfrm>
            <a:prstGeom prst="rect">
              <a:avLst/>
            </a:prstGeom>
          </p:spPr>
          <p:txBody>
            <a:bodyPr lIns="33867" tIns="33867" rIns="33867" bIns="33867" rtlCol="0" anchor="ctr"/>
            <a:lstStyle/>
            <a:p>
              <a:pPr algn="ctr">
                <a:lnSpc>
                  <a:spcPts val="2459"/>
                </a:lnSpc>
              </a:pPr>
              <a:endParaRPr sz="1200"/>
            </a:p>
          </p:txBody>
        </p:sp>
      </p:grpSp>
      <p:sp>
        <p:nvSpPr>
          <p:cNvPr id="6" name="TextBox 6"/>
          <p:cNvSpPr txBox="1"/>
          <p:nvPr/>
        </p:nvSpPr>
        <p:spPr>
          <a:xfrm>
            <a:off x="1514195" y="3063189"/>
            <a:ext cx="3555697" cy="428002"/>
          </a:xfrm>
          <a:prstGeom prst="rect">
            <a:avLst/>
          </a:prstGeom>
        </p:spPr>
        <p:txBody>
          <a:bodyPr lIns="0" tIns="0" rIns="0" bIns="0" rtlCol="0" anchor="t">
            <a:spAutoFit/>
          </a:bodyPr>
          <a:lstStyle/>
          <a:p>
            <a:pPr algn="ctr">
              <a:lnSpc>
                <a:spcPts val="3556"/>
              </a:lnSpc>
              <a:spcBef>
                <a:spcPct val="0"/>
              </a:spcBef>
            </a:pPr>
            <a:r>
              <a:rPr lang="en-US" sz="2800">
                <a:solidFill>
                  <a:srgbClr val="423F34"/>
                </a:solidFill>
                <a:latin typeface="Open Sans Extra Bold"/>
              </a:rPr>
              <a:t>Unconscious Bias</a:t>
            </a:r>
          </a:p>
        </p:txBody>
      </p:sp>
      <p:grpSp>
        <p:nvGrpSpPr>
          <p:cNvPr id="7" name="Group 7"/>
          <p:cNvGrpSpPr/>
          <p:nvPr/>
        </p:nvGrpSpPr>
        <p:grpSpPr>
          <a:xfrm>
            <a:off x="6618274" y="2774311"/>
            <a:ext cx="4365654" cy="1041815"/>
            <a:chOff x="0" y="0"/>
            <a:chExt cx="1724703" cy="411581"/>
          </a:xfrm>
        </p:grpSpPr>
        <p:sp>
          <p:nvSpPr>
            <p:cNvPr id="8" name="Freeform 8"/>
            <p:cNvSpPr/>
            <p:nvPr/>
          </p:nvSpPr>
          <p:spPr>
            <a:xfrm>
              <a:off x="0" y="0"/>
              <a:ext cx="1724703" cy="411581"/>
            </a:xfrm>
            <a:custGeom>
              <a:avLst/>
              <a:gdLst/>
              <a:ahLst/>
              <a:cxnLst/>
              <a:rect l="l" t="t" r="r" b="b"/>
              <a:pathLst>
                <a:path w="1724703" h="411581">
                  <a:moveTo>
                    <a:pt x="50837" y="0"/>
                  </a:moveTo>
                  <a:lnTo>
                    <a:pt x="1673866" y="0"/>
                  </a:lnTo>
                  <a:cubicBezTo>
                    <a:pt x="1701943" y="0"/>
                    <a:pt x="1724703" y="22760"/>
                    <a:pt x="1724703" y="50837"/>
                  </a:cubicBezTo>
                  <a:lnTo>
                    <a:pt x="1724703" y="360745"/>
                  </a:lnTo>
                  <a:cubicBezTo>
                    <a:pt x="1724703" y="388821"/>
                    <a:pt x="1701943" y="411581"/>
                    <a:pt x="1673866" y="411581"/>
                  </a:cubicBezTo>
                  <a:lnTo>
                    <a:pt x="50837" y="411581"/>
                  </a:lnTo>
                  <a:cubicBezTo>
                    <a:pt x="22760" y="411581"/>
                    <a:pt x="0" y="388821"/>
                    <a:pt x="0" y="360745"/>
                  </a:cubicBezTo>
                  <a:lnTo>
                    <a:pt x="0" y="50837"/>
                  </a:lnTo>
                  <a:cubicBezTo>
                    <a:pt x="0" y="22760"/>
                    <a:pt x="22760" y="0"/>
                    <a:pt x="50837" y="0"/>
                  </a:cubicBezTo>
                  <a:close/>
                </a:path>
              </a:pathLst>
            </a:custGeom>
            <a:solidFill>
              <a:srgbClr val="F4CA91"/>
            </a:solidFill>
            <a:ln w="28575" cap="rnd">
              <a:solidFill>
                <a:srgbClr val="000000"/>
              </a:solidFill>
              <a:prstDash val="solid"/>
              <a:round/>
            </a:ln>
          </p:spPr>
          <p:txBody>
            <a:bodyPr/>
            <a:lstStyle/>
            <a:p>
              <a:endParaRPr lang="en-GB" sz="1200"/>
            </a:p>
          </p:txBody>
        </p:sp>
        <p:sp>
          <p:nvSpPr>
            <p:cNvPr id="9" name="TextBox 9"/>
            <p:cNvSpPr txBox="1"/>
            <p:nvPr/>
          </p:nvSpPr>
          <p:spPr>
            <a:xfrm>
              <a:off x="0" y="-47625"/>
              <a:ext cx="1724703" cy="459206"/>
            </a:xfrm>
            <a:prstGeom prst="rect">
              <a:avLst/>
            </a:prstGeom>
          </p:spPr>
          <p:txBody>
            <a:bodyPr lIns="33867" tIns="33867" rIns="33867" bIns="33867" rtlCol="0" anchor="ctr"/>
            <a:lstStyle/>
            <a:p>
              <a:pPr algn="ctr">
                <a:lnSpc>
                  <a:spcPts val="2459"/>
                </a:lnSpc>
              </a:pPr>
              <a:endParaRPr sz="1200"/>
            </a:p>
          </p:txBody>
        </p:sp>
      </p:grpSp>
      <p:grpSp>
        <p:nvGrpSpPr>
          <p:cNvPr id="10" name="Group 10"/>
          <p:cNvGrpSpPr/>
          <p:nvPr/>
        </p:nvGrpSpPr>
        <p:grpSpPr>
          <a:xfrm>
            <a:off x="1208074" y="4160495"/>
            <a:ext cx="4365654" cy="2035681"/>
            <a:chOff x="0" y="0"/>
            <a:chExt cx="1724703" cy="804219"/>
          </a:xfrm>
        </p:grpSpPr>
        <p:sp>
          <p:nvSpPr>
            <p:cNvPr id="11" name="Freeform 11"/>
            <p:cNvSpPr/>
            <p:nvPr/>
          </p:nvSpPr>
          <p:spPr>
            <a:xfrm>
              <a:off x="0" y="0"/>
              <a:ext cx="1724703" cy="804219"/>
            </a:xfrm>
            <a:custGeom>
              <a:avLst/>
              <a:gdLst/>
              <a:ahLst/>
              <a:cxnLst/>
              <a:rect l="l" t="t" r="r" b="b"/>
              <a:pathLst>
                <a:path w="1724703" h="804219">
                  <a:moveTo>
                    <a:pt x="50837" y="0"/>
                  </a:moveTo>
                  <a:lnTo>
                    <a:pt x="1673866" y="0"/>
                  </a:lnTo>
                  <a:cubicBezTo>
                    <a:pt x="1701943" y="0"/>
                    <a:pt x="1724703" y="22760"/>
                    <a:pt x="1724703" y="50837"/>
                  </a:cubicBezTo>
                  <a:lnTo>
                    <a:pt x="1724703" y="753383"/>
                  </a:lnTo>
                  <a:cubicBezTo>
                    <a:pt x="1724703" y="781459"/>
                    <a:pt x="1701943" y="804219"/>
                    <a:pt x="1673866" y="804219"/>
                  </a:cubicBezTo>
                  <a:lnTo>
                    <a:pt x="50837" y="804219"/>
                  </a:lnTo>
                  <a:cubicBezTo>
                    <a:pt x="22760" y="804219"/>
                    <a:pt x="0" y="781459"/>
                    <a:pt x="0" y="753383"/>
                  </a:cubicBezTo>
                  <a:lnTo>
                    <a:pt x="0" y="50837"/>
                  </a:lnTo>
                  <a:cubicBezTo>
                    <a:pt x="0" y="22760"/>
                    <a:pt x="22760" y="0"/>
                    <a:pt x="50837" y="0"/>
                  </a:cubicBezTo>
                  <a:close/>
                </a:path>
              </a:pathLst>
            </a:custGeom>
            <a:solidFill>
              <a:srgbClr val="F4CA91"/>
            </a:solidFill>
            <a:ln w="28575" cap="rnd">
              <a:solidFill>
                <a:srgbClr val="000000"/>
              </a:solidFill>
              <a:prstDash val="solid"/>
              <a:round/>
            </a:ln>
          </p:spPr>
          <p:txBody>
            <a:bodyPr/>
            <a:lstStyle/>
            <a:p>
              <a:endParaRPr lang="en-GB" sz="1200"/>
            </a:p>
          </p:txBody>
        </p:sp>
        <p:sp>
          <p:nvSpPr>
            <p:cNvPr id="12" name="TextBox 12"/>
            <p:cNvSpPr txBox="1"/>
            <p:nvPr/>
          </p:nvSpPr>
          <p:spPr>
            <a:xfrm>
              <a:off x="0" y="-47625"/>
              <a:ext cx="1724703" cy="851844"/>
            </a:xfrm>
            <a:prstGeom prst="rect">
              <a:avLst/>
            </a:prstGeom>
          </p:spPr>
          <p:txBody>
            <a:bodyPr lIns="33867" tIns="33867" rIns="33867" bIns="33867" rtlCol="0" anchor="ctr"/>
            <a:lstStyle/>
            <a:p>
              <a:pPr algn="ctr">
                <a:lnSpc>
                  <a:spcPts val="2459"/>
                </a:lnSpc>
              </a:pPr>
              <a:endParaRPr sz="1200"/>
            </a:p>
          </p:txBody>
        </p:sp>
      </p:grpSp>
      <p:grpSp>
        <p:nvGrpSpPr>
          <p:cNvPr id="13" name="Group 13"/>
          <p:cNvGrpSpPr/>
          <p:nvPr/>
        </p:nvGrpSpPr>
        <p:grpSpPr>
          <a:xfrm>
            <a:off x="6618274" y="4160495"/>
            <a:ext cx="4365654" cy="2035681"/>
            <a:chOff x="0" y="0"/>
            <a:chExt cx="1724703" cy="804219"/>
          </a:xfrm>
        </p:grpSpPr>
        <p:sp>
          <p:nvSpPr>
            <p:cNvPr id="14" name="Freeform 14"/>
            <p:cNvSpPr/>
            <p:nvPr/>
          </p:nvSpPr>
          <p:spPr>
            <a:xfrm>
              <a:off x="0" y="0"/>
              <a:ext cx="1724703" cy="804219"/>
            </a:xfrm>
            <a:custGeom>
              <a:avLst/>
              <a:gdLst/>
              <a:ahLst/>
              <a:cxnLst/>
              <a:rect l="l" t="t" r="r" b="b"/>
              <a:pathLst>
                <a:path w="1724703" h="804219">
                  <a:moveTo>
                    <a:pt x="50837" y="0"/>
                  </a:moveTo>
                  <a:lnTo>
                    <a:pt x="1673866" y="0"/>
                  </a:lnTo>
                  <a:cubicBezTo>
                    <a:pt x="1701943" y="0"/>
                    <a:pt x="1724703" y="22760"/>
                    <a:pt x="1724703" y="50837"/>
                  </a:cubicBezTo>
                  <a:lnTo>
                    <a:pt x="1724703" y="753383"/>
                  </a:lnTo>
                  <a:cubicBezTo>
                    <a:pt x="1724703" y="781459"/>
                    <a:pt x="1701943" y="804219"/>
                    <a:pt x="1673866" y="804219"/>
                  </a:cubicBezTo>
                  <a:lnTo>
                    <a:pt x="50837" y="804219"/>
                  </a:lnTo>
                  <a:cubicBezTo>
                    <a:pt x="22760" y="804219"/>
                    <a:pt x="0" y="781459"/>
                    <a:pt x="0" y="753383"/>
                  </a:cubicBezTo>
                  <a:lnTo>
                    <a:pt x="0" y="50837"/>
                  </a:lnTo>
                  <a:cubicBezTo>
                    <a:pt x="0" y="22760"/>
                    <a:pt x="22760" y="0"/>
                    <a:pt x="50837" y="0"/>
                  </a:cubicBezTo>
                  <a:close/>
                </a:path>
              </a:pathLst>
            </a:custGeom>
            <a:solidFill>
              <a:srgbClr val="F4CA91"/>
            </a:solidFill>
            <a:ln w="28575" cap="rnd">
              <a:solidFill>
                <a:srgbClr val="000000"/>
              </a:solidFill>
              <a:prstDash val="solid"/>
              <a:round/>
            </a:ln>
          </p:spPr>
          <p:txBody>
            <a:bodyPr/>
            <a:lstStyle/>
            <a:p>
              <a:endParaRPr lang="en-GB" sz="1200"/>
            </a:p>
          </p:txBody>
        </p:sp>
        <p:sp>
          <p:nvSpPr>
            <p:cNvPr id="15" name="TextBox 15"/>
            <p:cNvSpPr txBox="1"/>
            <p:nvPr/>
          </p:nvSpPr>
          <p:spPr>
            <a:xfrm>
              <a:off x="0" y="-47625"/>
              <a:ext cx="1724703" cy="851844"/>
            </a:xfrm>
            <a:prstGeom prst="rect">
              <a:avLst/>
            </a:prstGeom>
          </p:spPr>
          <p:txBody>
            <a:bodyPr lIns="33867" tIns="33867" rIns="33867" bIns="33867" rtlCol="0" anchor="ctr"/>
            <a:lstStyle/>
            <a:p>
              <a:pPr algn="ctr">
                <a:lnSpc>
                  <a:spcPts val="2459"/>
                </a:lnSpc>
              </a:pPr>
              <a:endParaRPr sz="1200"/>
            </a:p>
          </p:txBody>
        </p:sp>
      </p:grpSp>
      <p:sp>
        <p:nvSpPr>
          <p:cNvPr id="16" name="TextBox 16"/>
          <p:cNvSpPr txBox="1"/>
          <p:nvPr/>
        </p:nvSpPr>
        <p:spPr>
          <a:xfrm>
            <a:off x="7303508" y="3063189"/>
            <a:ext cx="3247965" cy="428002"/>
          </a:xfrm>
          <a:prstGeom prst="rect">
            <a:avLst/>
          </a:prstGeom>
        </p:spPr>
        <p:txBody>
          <a:bodyPr lIns="0" tIns="0" rIns="0" bIns="0" rtlCol="0" anchor="t">
            <a:spAutoFit/>
          </a:bodyPr>
          <a:lstStyle/>
          <a:p>
            <a:pPr algn="ctr">
              <a:lnSpc>
                <a:spcPts val="3556"/>
              </a:lnSpc>
              <a:spcBef>
                <a:spcPct val="0"/>
              </a:spcBef>
            </a:pPr>
            <a:r>
              <a:rPr lang="en-US" sz="2800">
                <a:solidFill>
                  <a:srgbClr val="423F34"/>
                </a:solidFill>
                <a:latin typeface="Open Sans Extra Bold"/>
              </a:rPr>
              <a:t>Active Bystander</a:t>
            </a:r>
          </a:p>
        </p:txBody>
      </p:sp>
      <p:sp>
        <p:nvSpPr>
          <p:cNvPr id="17" name="TextBox 17"/>
          <p:cNvSpPr txBox="1"/>
          <p:nvPr/>
        </p:nvSpPr>
        <p:spPr>
          <a:xfrm>
            <a:off x="1361134" y="4446203"/>
            <a:ext cx="4059533" cy="978666"/>
          </a:xfrm>
          <a:prstGeom prst="rect">
            <a:avLst/>
          </a:prstGeom>
        </p:spPr>
        <p:txBody>
          <a:bodyPr lIns="0" tIns="0" rIns="0" bIns="0" rtlCol="0" anchor="t">
            <a:spAutoFit/>
          </a:bodyPr>
          <a:lstStyle/>
          <a:p>
            <a:pPr marL="304815" indent="-304815">
              <a:lnSpc>
                <a:spcPts val="2613"/>
              </a:lnSpc>
              <a:spcBef>
                <a:spcPct val="0"/>
              </a:spcBef>
              <a:buFont typeface="Arial" panose="020B0604020202020204" pitchFamily="34" charset="0"/>
              <a:buChar char="•"/>
            </a:pPr>
            <a:r>
              <a:rPr lang="en-US" sz="1866" spc="65" dirty="0">
                <a:solidFill>
                  <a:srgbClr val="423F34"/>
                </a:solidFill>
                <a:latin typeface="Open Sans"/>
              </a:rPr>
              <a:t>We are all biased</a:t>
            </a:r>
          </a:p>
          <a:p>
            <a:pPr marL="304815" indent="-304815">
              <a:lnSpc>
                <a:spcPts val="2613"/>
              </a:lnSpc>
              <a:spcBef>
                <a:spcPct val="0"/>
              </a:spcBef>
              <a:buFont typeface="Arial" panose="020B0604020202020204" pitchFamily="34" charset="0"/>
              <a:buChar char="•"/>
            </a:pPr>
            <a:r>
              <a:rPr lang="en-US" sz="1866" spc="65" dirty="0">
                <a:solidFill>
                  <a:srgbClr val="423F34"/>
                </a:solidFill>
                <a:latin typeface="Open Sans"/>
              </a:rPr>
              <a:t>Our brains make thousands of decisions a day…we will slip up</a:t>
            </a:r>
          </a:p>
        </p:txBody>
      </p:sp>
      <p:sp>
        <p:nvSpPr>
          <p:cNvPr id="18" name="TextBox 18"/>
          <p:cNvSpPr txBox="1"/>
          <p:nvPr/>
        </p:nvSpPr>
        <p:spPr>
          <a:xfrm>
            <a:off x="6884958" y="4446203"/>
            <a:ext cx="3479677" cy="645241"/>
          </a:xfrm>
          <a:prstGeom prst="rect">
            <a:avLst/>
          </a:prstGeom>
        </p:spPr>
        <p:txBody>
          <a:bodyPr lIns="0" tIns="0" rIns="0" bIns="0" rtlCol="0" anchor="t">
            <a:spAutoFit/>
          </a:bodyPr>
          <a:lstStyle/>
          <a:p>
            <a:pPr marL="304815" indent="-304815">
              <a:lnSpc>
                <a:spcPts val="2613"/>
              </a:lnSpc>
              <a:spcBef>
                <a:spcPct val="0"/>
              </a:spcBef>
              <a:buFont typeface="Arial" panose="020B0604020202020204" pitchFamily="34" charset="0"/>
              <a:buChar char="•"/>
            </a:pPr>
            <a:r>
              <a:rPr lang="en-US" sz="1866" spc="65" dirty="0">
                <a:solidFill>
                  <a:srgbClr val="423F34"/>
                </a:solidFill>
                <a:latin typeface="Open Sans"/>
              </a:rPr>
              <a:t>Ways to intervene </a:t>
            </a:r>
          </a:p>
          <a:p>
            <a:pPr marL="304815" indent="-304815">
              <a:lnSpc>
                <a:spcPts val="2613"/>
              </a:lnSpc>
              <a:spcBef>
                <a:spcPct val="0"/>
              </a:spcBef>
              <a:buFont typeface="Arial" panose="020B0604020202020204" pitchFamily="34" charset="0"/>
              <a:buChar char="•"/>
            </a:pPr>
            <a:r>
              <a:rPr lang="en-US" sz="1866" spc="65" dirty="0">
                <a:solidFill>
                  <a:srgbClr val="423F34"/>
                </a:solidFill>
                <a:latin typeface="Open Sans"/>
              </a:rPr>
              <a:t>The 4 D’s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6276" y="417819"/>
            <a:ext cx="3694494" cy="7415955"/>
          </a:xfrm>
          <a:custGeom>
            <a:avLst/>
            <a:gdLst/>
            <a:ahLst/>
            <a:cxnLst/>
            <a:rect l="l" t="t" r="r" b="b"/>
            <a:pathLst>
              <a:path w="5541741" h="11123933">
                <a:moveTo>
                  <a:pt x="0" y="0"/>
                </a:moveTo>
                <a:lnTo>
                  <a:pt x="5541741" y="0"/>
                </a:lnTo>
                <a:lnTo>
                  <a:pt x="5541741" y="11123933"/>
                </a:lnTo>
                <a:lnTo>
                  <a:pt x="0" y="11123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3" name="Freeform 3"/>
          <p:cNvSpPr/>
          <p:nvPr/>
        </p:nvSpPr>
        <p:spPr>
          <a:xfrm>
            <a:off x="-1348770" y="417819"/>
            <a:ext cx="3195603" cy="7415955"/>
          </a:xfrm>
          <a:custGeom>
            <a:avLst/>
            <a:gdLst/>
            <a:ahLst/>
            <a:cxnLst/>
            <a:rect l="l" t="t" r="r" b="b"/>
            <a:pathLst>
              <a:path w="4793404" h="11123933">
                <a:moveTo>
                  <a:pt x="0" y="0"/>
                </a:moveTo>
                <a:lnTo>
                  <a:pt x="4793404" y="0"/>
                </a:lnTo>
                <a:lnTo>
                  <a:pt x="4793404" y="11123933"/>
                </a:lnTo>
                <a:lnTo>
                  <a:pt x="0" y="111239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grpSp>
        <p:nvGrpSpPr>
          <p:cNvPr id="4" name="Group 4"/>
          <p:cNvGrpSpPr/>
          <p:nvPr/>
        </p:nvGrpSpPr>
        <p:grpSpPr>
          <a:xfrm>
            <a:off x="4468195" y="1425880"/>
            <a:ext cx="1004305" cy="100430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6" name="TextBox 6"/>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7" name="TextBox 7"/>
          <p:cNvSpPr txBox="1"/>
          <p:nvPr/>
        </p:nvSpPr>
        <p:spPr>
          <a:xfrm>
            <a:off x="4600222" y="1482102"/>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grpSp>
        <p:nvGrpSpPr>
          <p:cNvPr id="8" name="Group 8"/>
          <p:cNvGrpSpPr/>
          <p:nvPr/>
        </p:nvGrpSpPr>
        <p:grpSpPr>
          <a:xfrm>
            <a:off x="5593848" y="1425880"/>
            <a:ext cx="1004305" cy="10043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0" name="TextBox 10"/>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grpSp>
        <p:nvGrpSpPr>
          <p:cNvPr id="11" name="Group 11"/>
          <p:cNvGrpSpPr/>
          <p:nvPr/>
        </p:nvGrpSpPr>
        <p:grpSpPr>
          <a:xfrm>
            <a:off x="6719501" y="1425880"/>
            <a:ext cx="1004305" cy="100430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3" name="TextBox 13"/>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14" name="TextBox 14"/>
          <p:cNvSpPr txBox="1"/>
          <p:nvPr/>
        </p:nvSpPr>
        <p:spPr>
          <a:xfrm>
            <a:off x="2377212" y="2851162"/>
            <a:ext cx="7437576"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What is allyship?</a:t>
            </a:r>
          </a:p>
        </p:txBody>
      </p:sp>
      <p:sp>
        <p:nvSpPr>
          <p:cNvPr id="15" name="TextBox 15"/>
          <p:cNvSpPr txBox="1"/>
          <p:nvPr/>
        </p:nvSpPr>
        <p:spPr>
          <a:xfrm>
            <a:off x="5725875" y="1482102"/>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sp>
        <p:nvSpPr>
          <p:cNvPr id="16" name="TextBox 16"/>
          <p:cNvSpPr txBox="1"/>
          <p:nvPr/>
        </p:nvSpPr>
        <p:spPr>
          <a:xfrm>
            <a:off x="6852153" y="1482102"/>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5048" y="1267376"/>
            <a:ext cx="10681153" cy="5022162"/>
            <a:chOff x="0" y="0"/>
            <a:chExt cx="4219715" cy="1984064"/>
          </a:xfrm>
        </p:grpSpPr>
        <p:sp>
          <p:nvSpPr>
            <p:cNvPr id="3" name="Freeform 3"/>
            <p:cNvSpPr/>
            <p:nvPr/>
          </p:nvSpPr>
          <p:spPr>
            <a:xfrm>
              <a:off x="0" y="0"/>
              <a:ext cx="4219715" cy="1984064"/>
            </a:xfrm>
            <a:custGeom>
              <a:avLst/>
              <a:gdLst/>
              <a:ahLst/>
              <a:cxnLst/>
              <a:rect l="l" t="t" r="r" b="b"/>
              <a:pathLst>
                <a:path w="4219715" h="1984064">
                  <a:moveTo>
                    <a:pt x="20778" y="0"/>
                  </a:moveTo>
                  <a:lnTo>
                    <a:pt x="4198936" y="0"/>
                  </a:lnTo>
                  <a:cubicBezTo>
                    <a:pt x="4210412" y="0"/>
                    <a:pt x="4219715" y="9303"/>
                    <a:pt x="4219715" y="20778"/>
                  </a:cubicBezTo>
                  <a:lnTo>
                    <a:pt x="4219715" y="1963286"/>
                  </a:lnTo>
                  <a:cubicBezTo>
                    <a:pt x="4219715" y="1974761"/>
                    <a:pt x="4210412" y="1984064"/>
                    <a:pt x="4198936" y="1984064"/>
                  </a:cubicBezTo>
                  <a:lnTo>
                    <a:pt x="20778" y="1984064"/>
                  </a:lnTo>
                  <a:cubicBezTo>
                    <a:pt x="9303" y="1984064"/>
                    <a:pt x="0" y="1974761"/>
                    <a:pt x="0" y="1963286"/>
                  </a:cubicBezTo>
                  <a:lnTo>
                    <a:pt x="0" y="20778"/>
                  </a:lnTo>
                  <a:cubicBezTo>
                    <a:pt x="0" y="9303"/>
                    <a:pt x="9303" y="0"/>
                    <a:pt x="20778" y="0"/>
                  </a:cubicBezTo>
                  <a:close/>
                </a:path>
              </a:pathLst>
            </a:custGeom>
            <a:solidFill>
              <a:srgbClr val="F4CA91"/>
            </a:solidFill>
            <a:ln w="28575" cap="rnd">
              <a:solidFill>
                <a:srgbClr val="000000"/>
              </a:solidFill>
              <a:prstDash val="solid"/>
              <a:round/>
            </a:ln>
          </p:spPr>
          <p:txBody>
            <a:bodyPr/>
            <a:lstStyle/>
            <a:p>
              <a:endParaRPr lang="en-GB" sz="1200"/>
            </a:p>
          </p:txBody>
        </p:sp>
        <p:sp>
          <p:nvSpPr>
            <p:cNvPr id="4" name="TextBox 4"/>
            <p:cNvSpPr txBox="1"/>
            <p:nvPr/>
          </p:nvSpPr>
          <p:spPr>
            <a:xfrm>
              <a:off x="0" y="-47625"/>
              <a:ext cx="4219715" cy="2031689"/>
            </a:xfrm>
            <a:prstGeom prst="rect">
              <a:avLst/>
            </a:prstGeom>
          </p:spPr>
          <p:txBody>
            <a:bodyPr lIns="33867" tIns="33867" rIns="33867" bIns="33867" rtlCol="0" anchor="ctr"/>
            <a:lstStyle/>
            <a:p>
              <a:pPr algn="ctr">
                <a:lnSpc>
                  <a:spcPts val="2459"/>
                </a:lnSpc>
              </a:pPr>
              <a:endParaRPr sz="1200"/>
            </a:p>
          </p:txBody>
        </p:sp>
      </p:grpSp>
      <p:sp>
        <p:nvSpPr>
          <p:cNvPr id="5" name="Freeform 5"/>
          <p:cNvSpPr/>
          <p:nvPr/>
        </p:nvSpPr>
        <p:spPr>
          <a:xfrm>
            <a:off x="-1723449" y="4795327"/>
            <a:ext cx="3758993" cy="4614836"/>
          </a:xfrm>
          <a:custGeom>
            <a:avLst/>
            <a:gdLst/>
            <a:ahLst/>
            <a:cxnLst/>
            <a:rect l="l" t="t" r="r" b="b"/>
            <a:pathLst>
              <a:path w="5638490" h="6922254">
                <a:moveTo>
                  <a:pt x="0" y="0"/>
                </a:moveTo>
                <a:lnTo>
                  <a:pt x="5638490" y="0"/>
                </a:lnTo>
                <a:lnTo>
                  <a:pt x="5638490" y="6922254"/>
                </a:lnTo>
                <a:lnTo>
                  <a:pt x="0" y="69222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6" name="Freeform 6"/>
          <p:cNvSpPr/>
          <p:nvPr/>
        </p:nvSpPr>
        <p:spPr>
          <a:xfrm>
            <a:off x="9689633" y="4795327"/>
            <a:ext cx="3633135" cy="4614836"/>
          </a:xfrm>
          <a:custGeom>
            <a:avLst/>
            <a:gdLst/>
            <a:ahLst/>
            <a:cxnLst/>
            <a:rect l="l" t="t" r="r" b="b"/>
            <a:pathLst>
              <a:path w="5449702" h="6922254">
                <a:moveTo>
                  <a:pt x="0" y="0"/>
                </a:moveTo>
                <a:lnTo>
                  <a:pt x="5449702" y="0"/>
                </a:lnTo>
                <a:lnTo>
                  <a:pt x="5449702" y="6922254"/>
                </a:lnTo>
                <a:lnTo>
                  <a:pt x="0" y="6922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7"/>
          <p:cNvSpPr txBox="1"/>
          <p:nvPr/>
        </p:nvSpPr>
        <p:spPr>
          <a:xfrm>
            <a:off x="685800" y="339968"/>
            <a:ext cx="10820400"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Allyship</a:t>
            </a:r>
          </a:p>
        </p:txBody>
      </p:sp>
      <p:sp>
        <p:nvSpPr>
          <p:cNvPr id="8" name="TextBox 8"/>
          <p:cNvSpPr txBox="1"/>
          <p:nvPr/>
        </p:nvSpPr>
        <p:spPr>
          <a:xfrm>
            <a:off x="1199716" y="1452663"/>
            <a:ext cx="9931817" cy="3482235"/>
          </a:xfrm>
          <a:prstGeom prst="rect">
            <a:avLst/>
          </a:prstGeom>
        </p:spPr>
        <p:txBody>
          <a:bodyPr lIns="0" tIns="0" rIns="0" bIns="0" rtlCol="0" anchor="t">
            <a:spAutoFit/>
          </a:bodyPr>
          <a:lstStyle/>
          <a:p>
            <a:pPr marL="402610" lvl="1" indent="-201517">
              <a:lnSpc>
                <a:spcPct val="200000"/>
              </a:lnSpc>
              <a:buFont typeface="Arial"/>
              <a:buChar char="•"/>
            </a:pPr>
            <a:r>
              <a:rPr lang="en-US" sz="2933" spc="65" dirty="0">
                <a:solidFill>
                  <a:srgbClr val="423F34"/>
                </a:solidFill>
                <a:latin typeface="Open Sans"/>
              </a:rPr>
              <a:t>Learning and taking action</a:t>
            </a:r>
            <a:endParaRPr lang="en-US" sz="2933" spc="65" dirty="0">
              <a:solidFill>
                <a:srgbClr val="423F34"/>
              </a:solidFill>
              <a:latin typeface="Open Sans"/>
              <a:ea typeface="Open Sans"/>
              <a:cs typeface="Open Sans"/>
            </a:endParaRPr>
          </a:p>
          <a:p>
            <a:pPr marL="402610" lvl="1" indent="-201517">
              <a:lnSpc>
                <a:spcPct val="200000"/>
              </a:lnSpc>
              <a:buFont typeface="Arial"/>
              <a:buChar char="•"/>
            </a:pPr>
            <a:r>
              <a:rPr lang="en-US" sz="2933" spc="65" dirty="0">
                <a:solidFill>
                  <a:srgbClr val="423F34"/>
                </a:solidFill>
                <a:latin typeface="Open Sans"/>
              </a:rPr>
              <a:t>Accepting differences in experience</a:t>
            </a:r>
            <a:endParaRPr lang="en-US" sz="2933" spc="65" dirty="0">
              <a:solidFill>
                <a:srgbClr val="423F34"/>
              </a:solidFill>
              <a:latin typeface="Open Sans"/>
              <a:ea typeface="Open Sans"/>
              <a:cs typeface="Open Sans"/>
            </a:endParaRPr>
          </a:p>
          <a:p>
            <a:pPr marL="402610" lvl="1" indent="-201517">
              <a:lnSpc>
                <a:spcPct val="200000"/>
              </a:lnSpc>
              <a:buFont typeface="Arial"/>
              <a:buChar char="•"/>
            </a:pPr>
            <a:r>
              <a:rPr lang="en-US" sz="2933" spc="65" dirty="0">
                <a:solidFill>
                  <a:srgbClr val="423F34"/>
                </a:solidFill>
                <a:latin typeface="Open Sans"/>
                <a:ea typeface="Open Sans"/>
                <a:cs typeface="Open Sans"/>
              </a:rPr>
              <a:t>Using privilege</a:t>
            </a:r>
          </a:p>
          <a:p>
            <a:pPr marL="402610" lvl="1" indent="-201517">
              <a:lnSpc>
                <a:spcPct val="200000"/>
              </a:lnSpc>
              <a:buFont typeface="Arial"/>
              <a:buChar char="•"/>
            </a:pPr>
            <a:r>
              <a:rPr lang="en-US" sz="2933" spc="65" dirty="0">
                <a:solidFill>
                  <a:srgbClr val="423F34"/>
                </a:solidFill>
                <a:latin typeface="Open Sans"/>
                <a:ea typeface="Open Sans"/>
                <a:cs typeface="Open Sans"/>
              </a:rPr>
              <a:t>On-going and sustained</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185" y="-1174928"/>
            <a:ext cx="1690825" cy="4603730"/>
          </a:xfrm>
          <a:custGeom>
            <a:avLst/>
            <a:gdLst/>
            <a:ahLst/>
            <a:cxnLst/>
            <a:rect l="l" t="t" r="r" b="b"/>
            <a:pathLst>
              <a:path w="2536237" h="6905595">
                <a:moveTo>
                  <a:pt x="0" y="0"/>
                </a:moveTo>
                <a:lnTo>
                  <a:pt x="2536237" y="0"/>
                </a:lnTo>
                <a:lnTo>
                  <a:pt x="2536237" y="6905596"/>
                </a:lnTo>
                <a:lnTo>
                  <a:pt x="0" y="6905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3" name="Freeform 3"/>
          <p:cNvSpPr/>
          <p:nvPr/>
        </p:nvSpPr>
        <p:spPr>
          <a:xfrm>
            <a:off x="1800189" y="-1174928"/>
            <a:ext cx="1866603" cy="4603730"/>
          </a:xfrm>
          <a:custGeom>
            <a:avLst/>
            <a:gdLst/>
            <a:ahLst/>
            <a:cxnLst/>
            <a:rect l="l" t="t" r="r" b="b"/>
            <a:pathLst>
              <a:path w="2799905" h="6905595">
                <a:moveTo>
                  <a:pt x="0" y="0"/>
                </a:moveTo>
                <a:lnTo>
                  <a:pt x="2799906" y="0"/>
                </a:lnTo>
                <a:lnTo>
                  <a:pt x="2799906" y="6905596"/>
                </a:lnTo>
                <a:lnTo>
                  <a:pt x="0" y="69055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4" name="Freeform 4"/>
          <p:cNvSpPr/>
          <p:nvPr/>
        </p:nvSpPr>
        <p:spPr>
          <a:xfrm>
            <a:off x="8006242" y="-1174928"/>
            <a:ext cx="2293495" cy="4603730"/>
          </a:xfrm>
          <a:custGeom>
            <a:avLst/>
            <a:gdLst/>
            <a:ahLst/>
            <a:cxnLst/>
            <a:rect l="l" t="t" r="r" b="b"/>
            <a:pathLst>
              <a:path w="3440242" h="6905595">
                <a:moveTo>
                  <a:pt x="0" y="0"/>
                </a:moveTo>
                <a:lnTo>
                  <a:pt x="3440242" y="0"/>
                </a:lnTo>
                <a:lnTo>
                  <a:pt x="3440242" y="6905596"/>
                </a:lnTo>
                <a:lnTo>
                  <a:pt x="0" y="69055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
        <p:nvSpPr>
          <p:cNvPr id="5" name="Freeform 5"/>
          <p:cNvSpPr/>
          <p:nvPr/>
        </p:nvSpPr>
        <p:spPr>
          <a:xfrm>
            <a:off x="5965459" y="-1174928"/>
            <a:ext cx="1858233" cy="4603730"/>
          </a:xfrm>
          <a:custGeom>
            <a:avLst/>
            <a:gdLst/>
            <a:ahLst/>
            <a:cxnLst/>
            <a:rect l="l" t="t" r="r" b="b"/>
            <a:pathLst>
              <a:path w="2787349" h="6905595">
                <a:moveTo>
                  <a:pt x="0" y="0"/>
                </a:moveTo>
                <a:lnTo>
                  <a:pt x="2787350" y="0"/>
                </a:lnTo>
                <a:lnTo>
                  <a:pt x="2787350" y="6905596"/>
                </a:lnTo>
                <a:lnTo>
                  <a:pt x="0" y="69055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1200"/>
          </a:p>
        </p:txBody>
      </p:sp>
      <p:sp>
        <p:nvSpPr>
          <p:cNvPr id="6" name="Freeform 6"/>
          <p:cNvSpPr/>
          <p:nvPr/>
        </p:nvSpPr>
        <p:spPr>
          <a:xfrm>
            <a:off x="3849342" y="-1174928"/>
            <a:ext cx="1933567" cy="4603730"/>
          </a:xfrm>
          <a:custGeom>
            <a:avLst/>
            <a:gdLst/>
            <a:ahLst/>
            <a:cxnLst/>
            <a:rect l="l" t="t" r="r" b="b"/>
            <a:pathLst>
              <a:path w="2900350" h="6905595">
                <a:moveTo>
                  <a:pt x="0" y="0"/>
                </a:moveTo>
                <a:lnTo>
                  <a:pt x="2900350" y="0"/>
                </a:lnTo>
                <a:lnTo>
                  <a:pt x="2900350" y="6905596"/>
                </a:lnTo>
                <a:lnTo>
                  <a:pt x="0" y="69055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1200"/>
          </a:p>
        </p:txBody>
      </p:sp>
      <p:sp>
        <p:nvSpPr>
          <p:cNvPr id="7" name="Freeform 7"/>
          <p:cNvSpPr/>
          <p:nvPr/>
        </p:nvSpPr>
        <p:spPr>
          <a:xfrm>
            <a:off x="10482287" y="-1174928"/>
            <a:ext cx="1782899" cy="4603730"/>
          </a:xfrm>
          <a:custGeom>
            <a:avLst/>
            <a:gdLst/>
            <a:ahLst/>
            <a:cxnLst/>
            <a:rect l="l" t="t" r="r" b="b"/>
            <a:pathLst>
              <a:path w="2674349" h="6905595">
                <a:moveTo>
                  <a:pt x="0" y="0"/>
                </a:moveTo>
                <a:lnTo>
                  <a:pt x="2674349" y="0"/>
                </a:lnTo>
                <a:lnTo>
                  <a:pt x="2674349" y="6905596"/>
                </a:lnTo>
                <a:lnTo>
                  <a:pt x="0" y="69055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sz="1200"/>
          </a:p>
        </p:txBody>
      </p:sp>
      <p:grpSp>
        <p:nvGrpSpPr>
          <p:cNvPr id="8" name="Group 8"/>
          <p:cNvGrpSpPr/>
          <p:nvPr/>
        </p:nvGrpSpPr>
        <p:grpSpPr>
          <a:xfrm>
            <a:off x="4468195" y="3619428"/>
            <a:ext cx="1004305" cy="10043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0" name="TextBox 10"/>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11" name="TextBox 11"/>
          <p:cNvSpPr txBox="1"/>
          <p:nvPr/>
        </p:nvSpPr>
        <p:spPr>
          <a:xfrm>
            <a:off x="4600222" y="3675651"/>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grpSp>
        <p:nvGrpSpPr>
          <p:cNvPr id="12" name="Group 12"/>
          <p:cNvGrpSpPr/>
          <p:nvPr/>
        </p:nvGrpSpPr>
        <p:grpSpPr>
          <a:xfrm>
            <a:off x="5593848" y="3619428"/>
            <a:ext cx="1004305" cy="10043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4" name="TextBox 14"/>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grpSp>
        <p:nvGrpSpPr>
          <p:cNvPr id="15" name="Group 15"/>
          <p:cNvGrpSpPr/>
          <p:nvPr/>
        </p:nvGrpSpPr>
        <p:grpSpPr>
          <a:xfrm>
            <a:off x="6719501" y="3619428"/>
            <a:ext cx="1004305" cy="10043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7" name="TextBox 17"/>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18" name="TextBox 18"/>
          <p:cNvSpPr txBox="1"/>
          <p:nvPr/>
        </p:nvSpPr>
        <p:spPr>
          <a:xfrm>
            <a:off x="5725875" y="3675651"/>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sp>
        <p:nvSpPr>
          <p:cNvPr id="19" name="TextBox 19"/>
          <p:cNvSpPr txBox="1"/>
          <p:nvPr/>
        </p:nvSpPr>
        <p:spPr>
          <a:xfrm>
            <a:off x="6852153" y="3675651"/>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grpSp>
        <p:nvGrpSpPr>
          <p:cNvPr id="20" name="Group 20"/>
          <p:cNvGrpSpPr/>
          <p:nvPr/>
        </p:nvGrpSpPr>
        <p:grpSpPr>
          <a:xfrm>
            <a:off x="3490042" y="4814233"/>
            <a:ext cx="5211917" cy="1041815"/>
            <a:chOff x="0" y="0"/>
            <a:chExt cx="2059029" cy="411581"/>
          </a:xfrm>
        </p:grpSpPr>
        <p:sp>
          <p:nvSpPr>
            <p:cNvPr id="21" name="Freeform 21"/>
            <p:cNvSpPr/>
            <p:nvPr/>
          </p:nvSpPr>
          <p:spPr>
            <a:xfrm>
              <a:off x="0" y="0"/>
              <a:ext cx="2059029" cy="411581"/>
            </a:xfrm>
            <a:custGeom>
              <a:avLst/>
              <a:gdLst/>
              <a:ahLst/>
              <a:cxnLst/>
              <a:rect l="l" t="t" r="r" b="b"/>
              <a:pathLst>
                <a:path w="2059029" h="411581">
                  <a:moveTo>
                    <a:pt x="42582" y="0"/>
                  </a:moveTo>
                  <a:lnTo>
                    <a:pt x="2016447" y="0"/>
                  </a:lnTo>
                  <a:cubicBezTo>
                    <a:pt x="2039964" y="0"/>
                    <a:pt x="2059029" y="19065"/>
                    <a:pt x="2059029" y="42582"/>
                  </a:cubicBezTo>
                  <a:lnTo>
                    <a:pt x="2059029" y="368999"/>
                  </a:lnTo>
                  <a:cubicBezTo>
                    <a:pt x="2059029" y="392517"/>
                    <a:pt x="2039964" y="411581"/>
                    <a:pt x="2016447" y="411581"/>
                  </a:cubicBezTo>
                  <a:lnTo>
                    <a:pt x="42582" y="411581"/>
                  </a:lnTo>
                  <a:cubicBezTo>
                    <a:pt x="19065" y="411581"/>
                    <a:pt x="0" y="392517"/>
                    <a:pt x="0" y="368999"/>
                  </a:cubicBezTo>
                  <a:lnTo>
                    <a:pt x="0" y="42582"/>
                  </a:lnTo>
                  <a:cubicBezTo>
                    <a:pt x="0" y="19065"/>
                    <a:pt x="19065" y="0"/>
                    <a:pt x="42582" y="0"/>
                  </a:cubicBezTo>
                  <a:close/>
                </a:path>
              </a:pathLst>
            </a:custGeom>
            <a:solidFill>
              <a:srgbClr val="F4CA91"/>
            </a:solidFill>
            <a:ln w="28575" cap="rnd">
              <a:solidFill>
                <a:srgbClr val="000000"/>
              </a:solidFill>
              <a:prstDash val="solid"/>
              <a:round/>
            </a:ln>
          </p:spPr>
          <p:txBody>
            <a:bodyPr/>
            <a:lstStyle/>
            <a:p>
              <a:endParaRPr lang="en-GB" sz="1200"/>
            </a:p>
          </p:txBody>
        </p:sp>
        <p:sp>
          <p:nvSpPr>
            <p:cNvPr id="22" name="TextBox 22"/>
            <p:cNvSpPr txBox="1"/>
            <p:nvPr/>
          </p:nvSpPr>
          <p:spPr>
            <a:xfrm>
              <a:off x="0" y="-85725"/>
              <a:ext cx="2059029" cy="497306"/>
            </a:xfrm>
            <a:prstGeom prst="rect">
              <a:avLst/>
            </a:prstGeom>
          </p:spPr>
          <p:txBody>
            <a:bodyPr lIns="33867" tIns="33867" rIns="33867" bIns="33867" rtlCol="0" anchor="ctr"/>
            <a:lstStyle/>
            <a:p>
              <a:pPr algn="ctr">
                <a:lnSpc>
                  <a:spcPts val="3486"/>
                </a:lnSpc>
              </a:pPr>
              <a:r>
                <a:rPr lang="en-US" sz="2490" spc="87">
                  <a:solidFill>
                    <a:srgbClr val="000000"/>
                  </a:solidFill>
                  <a:latin typeface="Open Sans"/>
                </a:rPr>
                <a:t>Privilege</a:t>
              </a: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714051"/>
            <a:ext cx="10820400"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Why?</a:t>
            </a:r>
          </a:p>
        </p:txBody>
      </p:sp>
      <p:grpSp>
        <p:nvGrpSpPr>
          <p:cNvPr id="3" name="Group 3"/>
          <p:cNvGrpSpPr/>
          <p:nvPr/>
        </p:nvGrpSpPr>
        <p:grpSpPr>
          <a:xfrm>
            <a:off x="685800" y="1852504"/>
            <a:ext cx="4849233" cy="4319697"/>
            <a:chOff x="0" y="0"/>
            <a:chExt cx="1915746" cy="1706547"/>
          </a:xfrm>
        </p:grpSpPr>
        <p:sp>
          <p:nvSpPr>
            <p:cNvPr id="4" name="Freeform 4"/>
            <p:cNvSpPr/>
            <p:nvPr/>
          </p:nvSpPr>
          <p:spPr>
            <a:xfrm>
              <a:off x="0" y="0"/>
              <a:ext cx="1915746" cy="1706547"/>
            </a:xfrm>
            <a:custGeom>
              <a:avLst/>
              <a:gdLst/>
              <a:ahLst/>
              <a:cxnLst/>
              <a:rect l="l" t="t" r="r" b="b"/>
              <a:pathLst>
                <a:path w="1915746" h="1706547">
                  <a:moveTo>
                    <a:pt x="45767" y="0"/>
                  </a:moveTo>
                  <a:lnTo>
                    <a:pt x="1869979" y="0"/>
                  </a:lnTo>
                  <a:cubicBezTo>
                    <a:pt x="1882117" y="0"/>
                    <a:pt x="1893759" y="4822"/>
                    <a:pt x="1902342" y="13405"/>
                  </a:cubicBezTo>
                  <a:cubicBezTo>
                    <a:pt x="1910925" y="21988"/>
                    <a:pt x="1915746" y="33629"/>
                    <a:pt x="1915746" y="45767"/>
                  </a:cubicBezTo>
                  <a:lnTo>
                    <a:pt x="1915746" y="1660780"/>
                  </a:lnTo>
                  <a:cubicBezTo>
                    <a:pt x="1915746" y="1672918"/>
                    <a:pt x="1910925" y="1684559"/>
                    <a:pt x="1902342" y="1693142"/>
                  </a:cubicBezTo>
                  <a:cubicBezTo>
                    <a:pt x="1893759" y="1701725"/>
                    <a:pt x="1882117" y="1706547"/>
                    <a:pt x="1869979" y="1706547"/>
                  </a:cubicBezTo>
                  <a:lnTo>
                    <a:pt x="45767" y="1706547"/>
                  </a:lnTo>
                  <a:cubicBezTo>
                    <a:pt x="33629" y="1706547"/>
                    <a:pt x="21988" y="1701725"/>
                    <a:pt x="13405" y="1693142"/>
                  </a:cubicBezTo>
                  <a:cubicBezTo>
                    <a:pt x="4822" y="1684559"/>
                    <a:pt x="0" y="1672918"/>
                    <a:pt x="0" y="1660780"/>
                  </a:cubicBezTo>
                  <a:lnTo>
                    <a:pt x="0" y="45767"/>
                  </a:lnTo>
                  <a:cubicBezTo>
                    <a:pt x="0" y="33629"/>
                    <a:pt x="4822" y="21988"/>
                    <a:pt x="13405" y="13405"/>
                  </a:cubicBezTo>
                  <a:cubicBezTo>
                    <a:pt x="21988" y="4822"/>
                    <a:pt x="33629" y="0"/>
                    <a:pt x="45767" y="0"/>
                  </a:cubicBezTo>
                  <a:close/>
                </a:path>
              </a:pathLst>
            </a:custGeom>
            <a:solidFill>
              <a:srgbClr val="F4CA91"/>
            </a:solidFill>
            <a:ln w="28575" cap="rnd">
              <a:solidFill>
                <a:srgbClr val="000000"/>
              </a:solidFill>
              <a:prstDash val="solid"/>
              <a:round/>
            </a:ln>
          </p:spPr>
          <p:txBody>
            <a:bodyPr/>
            <a:lstStyle/>
            <a:p>
              <a:endParaRPr lang="en-GB" sz="1200"/>
            </a:p>
          </p:txBody>
        </p:sp>
        <p:sp>
          <p:nvSpPr>
            <p:cNvPr id="5" name="TextBox 5"/>
            <p:cNvSpPr txBox="1"/>
            <p:nvPr/>
          </p:nvSpPr>
          <p:spPr>
            <a:xfrm>
              <a:off x="0" y="-47625"/>
              <a:ext cx="1915746" cy="1754172"/>
            </a:xfrm>
            <a:prstGeom prst="rect">
              <a:avLst/>
            </a:prstGeom>
          </p:spPr>
          <p:txBody>
            <a:bodyPr lIns="33867" tIns="33867" rIns="33867" bIns="33867" rtlCol="0" anchor="ctr"/>
            <a:lstStyle/>
            <a:p>
              <a:pPr algn="ctr">
                <a:lnSpc>
                  <a:spcPts val="2459"/>
                </a:lnSpc>
              </a:pPr>
              <a:endParaRPr sz="1200"/>
            </a:p>
          </p:txBody>
        </p:sp>
      </p:grpSp>
      <p:grpSp>
        <p:nvGrpSpPr>
          <p:cNvPr id="6" name="Group 6"/>
          <p:cNvGrpSpPr/>
          <p:nvPr/>
        </p:nvGrpSpPr>
        <p:grpSpPr>
          <a:xfrm>
            <a:off x="6288560" y="1852503"/>
            <a:ext cx="5217640" cy="4343672"/>
            <a:chOff x="0" y="0"/>
            <a:chExt cx="2061290" cy="1716019"/>
          </a:xfrm>
        </p:grpSpPr>
        <p:sp>
          <p:nvSpPr>
            <p:cNvPr id="7" name="Freeform 7"/>
            <p:cNvSpPr/>
            <p:nvPr/>
          </p:nvSpPr>
          <p:spPr>
            <a:xfrm>
              <a:off x="0" y="0"/>
              <a:ext cx="2061290" cy="1716019"/>
            </a:xfrm>
            <a:custGeom>
              <a:avLst/>
              <a:gdLst/>
              <a:ahLst/>
              <a:cxnLst/>
              <a:rect l="l" t="t" r="r" b="b"/>
              <a:pathLst>
                <a:path w="2061290" h="1716019">
                  <a:moveTo>
                    <a:pt x="42536" y="0"/>
                  </a:moveTo>
                  <a:lnTo>
                    <a:pt x="2018754" y="0"/>
                  </a:lnTo>
                  <a:cubicBezTo>
                    <a:pt x="2042246" y="0"/>
                    <a:pt x="2061290" y="19044"/>
                    <a:pt x="2061290" y="42536"/>
                  </a:cubicBezTo>
                  <a:lnTo>
                    <a:pt x="2061290" y="1673483"/>
                  </a:lnTo>
                  <a:cubicBezTo>
                    <a:pt x="2061290" y="1684764"/>
                    <a:pt x="2056809" y="1695583"/>
                    <a:pt x="2048832" y="1703560"/>
                  </a:cubicBezTo>
                  <a:cubicBezTo>
                    <a:pt x="2040854" y="1711537"/>
                    <a:pt x="2030035" y="1716019"/>
                    <a:pt x="2018754" y="1716019"/>
                  </a:cubicBezTo>
                  <a:lnTo>
                    <a:pt x="42536" y="1716019"/>
                  </a:lnTo>
                  <a:cubicBezTo>
                    <a:pt x="31254" y="1716019"/>
                    <a:pt x="20435" y="1711537"/>
                    <a:pt x="12458" y="1703560"/>
                  </a:cubicBezTo>
                  <a:cubicBezTo>
                    <a:pt x="4481" y="1695583"/>
                    <a:pt x="0" y="1684764"/>
                    <a:pt x="0" y="1673483"/>
                  </a:cubicBezTo>
                  <a:lnTo>
                    <a:pt x="0" y="42536"/>
                  </a:lnTo>
                  <a:cubicBezTo>
                    <a:pt x="0" y="31254"/>
                    <a:pt x="4481" y="20435"/>
                    <a:pt x="12458" y="12458"/>
                  </a:cubicBezTo>
                  <a:cubicBezTo>
                    <a:pt x="20435" y="4481"/>
                    <a:pt x="31254" y="0"/>
                    <a:pt x="42536" y="0"/>
                  </a:cubicBezTo>
                  <a:close/>
                </a:path>
              </a:pathLst>
            </a:custGeom>
            <a:solidFill>
              <a:srgbClr val="F4CA91"/>
            </a:solidFill>
            <a:ln w="28575" cap="rnd">
              <a:solidFill>
                <a:srgbClr val="000000"/>
              </a:solidFill>
              <a:prstDash val="solid"/>
              <a:round/>
            </a:ln>
          </p:spPr>
          <p:txBody>
            <a:bodyPr/>
            <a:lstStyle/>
            <a:p>
              <a:endParaRPr lang="en-GB" sz="1200"/>
            </a:p>
          </p:txBody>
        </p:sp>
        <p:sp>
          <p:nvSpPr>
            <p:cNvPr id="8" name="TextBox 8"/>
            <p:cNvSpPr txBox="1"/>
            <p:nvPr/>
          </p:nvSpPr>
          <p:spPr>
            <a:xfrm>
              <a:off x="0" y="-47625"/>
              <a:ext cx="2061290" cy="1763644"/>
            </a:xfrm>
            <a:prstGeom prst="rect">
              <a:avLst/>
            </a:prstGeom>
          </p:spPr>
          <p:txBody>
            <a:bodyPr lIns="33867" tIns="33867" rIns="33867" bIns="33867" rtlCol="0" anchor="ctr"/>
            <a:lstStyle/>
            <a:p>
              <a:pPr marL="379328" lvl="1" indent="-189664" algn="just">
                <a:lnSpc>
                  <a:spcPts val="2459"/>
                </a:lnSpc>
                <a:buFont typeface="Arial"/>
                <a:buChar char="•"/>
              </a:pPr>
              <a:r>
                <a:rPr lang="en-US" sz="1757" spc="61" dirty="0">
                  <a:solidFill>
                    <a:srgbClr val="000000"/>
                  </a:solidFill>
                  <a:latin typeface="Open Sans"/>
                </a:rPr>
                <a:t>Social responsibility: it’s the right thing to do.</a:t>
              </a:r>
            </a:p>
            <a:p>
              <a:pPr marL="379328" lvl="1" indent="-189664">
                <a:lnSpc>
                  <a:spcPts val="2459"/>
                </a:lnSpc>
                <a:buFont typeface="Arial"/>
                <a:buChar char="•"/>
              </a:pPr>
              <a:r>
                <a:rPr lang="en-US" sz="1757" spc="61" dirty="0">
                  <a:solidFill>
                    <a:srgbClr val="000000"/>
                  </a:solidFill>
                  <a:latin typeface="Open Sans"/>
                </a:rPr>
                <a:t>Better diversity: new ideas, new perspectives, speedier problem solving.</a:t>
              </a:r>
            </a:p>
            <a:p>
              <a:pPr marL="379328" lvl="1" indent="-189664">
                <a:lnSpc>
                  <a:spcPts val="2459"/>
                </a:lnSpc>
                <a:buFont typeface="Arial"/>
                <a:buChar char="•"/>
              </a:pPr>
              <a:r>
                <a:rPr lang="en-US" sz="1757" spc="61" dirty="0">
                  <a:solidFill>
                    <a:srgbClr val="000000"/>
                  </a:solidFill>
                  <a:latin typeface="Open Sans"/>
                </a:rPr>
                <a:t>More inclusive research culture: improved sense of belonging, higher productivity. </a:t>
              </a:r>
            </a:p>
            <a:p>
              <a:pPr marL="379328" lvl="1" indent="-189664">
                <a:lnSpc>
                  <a:spcPts val="2459"/>
                </a:lnSpc>
                <a:buFont typeface="Arial"/>
                <a:buChar char="•"/>
              </a:pPr>
              <a:r>
                <a:rPr lang="en-US" sz="1757" spc="61" dirty="0">
                  <a:solidFill>
                    <a:srgbClr val="000000"/>
                  </a:solidFill>
                  <a:latin typeface="Open Sans"/>
                </a:rPr>
                <a:t>Increased innovation: makes us more creative, more diligent and harder-working.</a:t>
              </a:r>
            </a:p>
            <a:p>
              <a:pPr marL="379328" lvl="1" indent="-189664">
                <a:lnSpc>
                  <a:spcPts val="2459"/>
                </a:lnSpc>
                <a:buFont typeface="Arial"/>
                <a:buChar char="•"/>
              </a:pPr>
              <a:r>
                <a:rPr lang="en-US" sz="1757" spc="61" dirty="0">
                  <a:solidFill>
                    <a:srgbClr val="000000"/>
                  </a:solidFill>
                  <a:latin typeface="Open Sans"/>
                </a:rPr>
                <a:t>Attract and keep talented people.</a:t>
              </a:r>
            </a:p>
          </p:txBody>
        </p:sp>
      </p:grpSp>
      <p:sp>
        <p:nvSpPr>
          <p:cNvPr id="9" name="TextBox 9"/>
          <p:cNvSpPr txBox="1"/>
          <p:nvPr/>
        </p:nvSpPr>
        <p:spPr>
          <a:xfrm>
            <a:off x="1016000" y="2136014"/>
            <a:ext cx="4368800" cy="3526606"/>
          </a:xfrm>
          <a:prstGeom prst="rect">
            <a:avLst/>
          </a:prstGeom>
        </p:spPr>
        <p:txBody>
          <a:bodyPr wrap="square" lIns="0" tIns="0" rIns="0" bIns="0" rtlCol="0" anchor="t">
            <a:spAutoFit/>
          </a:bodyPr>
          <a:lstStyle/>
          <a:p>
            <a:pPr>
              <a:lnSpc>
                <a:spcPts val="2459"/>
              </a:lnSpc>
              <a:spcBef>
                <a:spcPct val="0"/>
              </a:spcBef>
            </a:pPr>
            <a:r>
              <a:rPr lang="en-US" sz="2133" b="1" spc="61" dirty="0">
                <a:solidFill>
                  <a:srgbClr val="423F34"/>
                </a:solidFill>
                <a:latin typeface="Open Sans"/>
              </a:rPr>
              <a:t>Inclusive workplaces: </a:t>
            </a:r>
          </a:p>
          <a:p>
            <a:pPr>
              <a:lnSpc>
                <a:spcPts val="2459"/>
              </a:lnSpc>
              <a:spcBef>
                <a:spcPct val="0"/>
              </a:spcBef>
            </a:pPr>
            <a:endParaRPr lang="en-US" sz="2133" b="1" spc="61" dirty="0">
              <a:solidFill>
                <a:srgbClr val="423F34"/>
              </a:solidFill>
              <a:latin typeface="Open Sans"/>
            </a:endParaRPr>
          </a:p>
          <a:p>
            <a:pPr>
              <a:lnSpc>
                <a:spcPts val="2459"/>
              </a:lnSpc>
              <a:spcBef>
                <a:spcPct val="0"/>
              </a:spcBef>
            </a:pPr>
            <a:r>
              <a:rPr lang="en-US" sz="2133" spc="61" dirty="0">
                <a:solidFill>
                  <a:srgbClr val="423F34"/>
                </a:solidFill>
                <a:latin typeface="Open Sans"/>
              </a:rPr>
              <a:t>Employees of organizations that foster strong allyship and inclusion cultures are 50% less likely to leave, 56% more likely to improve their performance, and up to 167% more likely to recommend their organizations as great places to work. (Harvard Business Review)</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59258" y="3462177"/>
            <a:ext cx="8873486" cy="643125"/>
          </a:xfrm>
          <a:prstGeom prst="rect">
            <a:avLst/>
          </a:prstGeom>
        </p:spPr>
        <p:txBody>
          <a:bodyPr lIns="0" tIns="0" rIns="0" bIns="0" rtlCol="0" anchor="t">
            <a:spAutoFit/>
          </a:bodyPr>
          <a:lstStyle/>
          <a:p>
            <a:pPr algn="ctr">
              <a:lnSpc>
                <a:spcPts val="5384"/>
              </a:lnSpc>
              <a:spcBef>
                <a:spcPct val="0"/>
              </a:spcBef>
            </a:pPr>
            <a:r>
              <a:rPr lang="en-US" sz="4240" dirty="0">
                <a:solidFill>
                  <a:srgbClr val="423F34"/>
                </a:solidFill>
                <a:latin typeface="Open Sans Extra Bold"/>
              </a:rPr>
              <a:t>Some actions you can take.</a:t>
            </a:r>
          </a:p>
        </p:txBody>
      </p:sp>
      <p:sp>
        <p:nvSpPr>
          <p:cNvPr id="3" name="TextBox 3"/>
          <p:cNvSpPr txBox="1"/>
          <p:nvPr/>
        </p:nvSpPr>
        <p:spPr>
          <a:xfrm>
            <a:off x="1583456" y="647700"/>
            <a:ext cx="9025089"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What can I do?</a:t>
            </a:r>
          </a:p>
        </p:txBody>
      </p:sp>
      <p:grpSp>
        <p:nvGrpSpPr>
          <p:cNvPr id="4" name="Group 4"/>
          <p:cNvGrpSpPr/>
          <p:nvPr/>
        </p:nvGrpSpPr>
        <p:grpSpPr>
          <a:xfrm>
            <a:off x="4468195" y="1994322"/>
            <a:ext cx="1004305" cy="100430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6" name="TextBox 6"/>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7" name="TextBox 7"/>
          <p:cNvSpPr txBox="1"/>
          <p:nvPr/>
        </p:nvSpPr>
        <p:spPr>
          <a:xfrm>
            <a:off x="4600222" y="2050545"/>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grpSp>
        <p:nvGrpSpPr>
          <p:cNvPr id="8" name="Group 8"/>
          <p:cNvGrpSpPr/>
          <p:nvPr/>
        </p:nvGrpSpPr>
        <p:grpSpPr>
          <a:xfrm>
            <a:off x="5593848" y="1994322"/>
            <a:ext cx="1004305" cy="10043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0" name="TextBox 10"/>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grpSp>
        <p:nvGrpSpPr>
          <p:cNvPr id="11" name="Group 11"/>
          <p:cNvGrpSpPr/>
          <p:nvPr/>
        </p:nvGrpSpPr>
        <p:grpSpPr>
          <a:xfrm>
            <a:off x="6719501" y="1994322"/>
            <a:ext cx="1004305" cy="100430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A91"/>
            </a:solidFill>
            <a:ln w="28575" cap="sq">
              <a:solidFill>
                <a:srgbClr val="423F34"/>
              </a:solidFill>
              <a:prstDash val="solid"/>
              <a:miter/>
            </a:ln>
          </p:spPr>
          <p:txBody>
            <a:bodyPr/>
            <a:lstStyle/>
            <a:p>
              <a:endParaRPr lang="en-GB" sz="1200"/>
            </a:p>
          </p:txBody>
        </p:sp>
        <p:sp>
          <p:nvSpPr>
            <p:cNvPr id="13" name="TextBox 13"/>
            <p:cNvSpPr txBox="1"/>
            <p:nvPr/>
          </p:nvSpPr>
          <p:spPr>
            <a:xfrm>
              <a:off x="76200" y="28575"/>
              <a:ext cx="660400" cy="708025"/>
            </a:xfrm>
            <a:prstGeom prst="rect">
              <a:avLst/>
            </a:prstGeom>
          </p:spPr>
          <p:txBody>
            <a:bodyPr lIns="30443" tIns="30443" rIns="30443" bIns="30443" rtlCol="0" anchor="ctr"/>
            <a:lstStyle/>
            <a:p>
              <a:pPr algn="ctr">
                <a:lnSpc>
                  <a:spcPts val="2211"/>
                </a:lnSpc>
              </a:pPr>
              <a:endParaRPr sz="1200"/>
            </a:p>
          </p:txBody>
        </p:sp>
      </p:grpSp>
      <p:sp>
        <p:nvSpPr>
          <p:cNvPr id="14" name="TextBox 14"/>
          <p:cNvSpPr txBox="1"/>
          <p:nvPr/>
        </p:nvSpPr>
        <p:spPr>
          <a:xfrm>
            <a:off x="5725875" y="2050545"/>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sp>
        <p:nvSpPr>
          <p:cNvPr id="15" name="TextBox 15"/>
          <p:cNvSpPr txBox="1"/>
          <p:nvPr/>
        </p:nvSpPr>
        <p:spPr>
          <a:xfrm>
            <a:off x="6852153" y="2050545"/>
            <a:ext cx="740251"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t>
            </a:r>
          </a:p>
        </p:txBody>
      </p:sp>
      <p:sp>
        <p:nvSpPr>
          <p:cNvPr id="16" name="Freeform 16"/>
          <p:cNvSpPr/>
          <p:nvPr/>
        </p:nvSpPr>
        <p:spPr>
          <a:xfrm>
            <a:off x="-268327" y="3993264"/>
            <a:ext cx="1690825" cy="4603730"/>
          </a:xfrm>
          <a:custGeom>
            <a:avLst/>
            <a:gdLst/>
            <a:ahLst/>
            <a:cxnLst/>
            <a:rect l="l" t="t" r="r" b="b"/>
            <a:pathLst>
              <a:path w="2536237" h="6905595">
                <a:moveTo>
                  <a:pt x="0" y="0"/>
                </a:moveTo>
                <a:lnTo>
                  <a:pt x="2536237" y="0"/>
                </a:lnTo>
                <a:lnTo>
                  <a:pt x="2536237" y="6905595"/>
                </a:lnTo>
                <a:lnTo>
                  <a:pt x="0" y="69055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7" name="Freeform 17"/>
          <p:cNvSpPr/>
          <p:nvPr/>
        </p:nvSpPr>
        <p:spPr>
          <a:xfrm>
            <a:off x="1846837" y="4443872"/>
            <a:ext cx="1866603" cy="4603730"/>
          </a:xfrm>
          <a:custGeom>
            <a:avLst/>
            <a:gdLst/>
            <a:ahLst/>
            <a:cxnLst/>
            <a:rect l="l" t="t" r="r" b="b"/>
            <a:pathLst>
              <a:path w="2799905" h="6905595">
                <a:moveTo>
                  <a:pt x="0" y="0"/>
                </a:moveTo>
                <a:lnTo>
                  <a:pt x="2799905" y="0"/>
                </a:lnTo>
                <a:lnTo>
                  <a:pt x="2799905" y="6905595"/>
                </a:lnTo>
                <a:lnTo>
                  <a:pt x="0" y="6905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18" name="Freeform 18"/>
          <p:cNvSpPr/>
          <p:nvPr/>
        </p:nvSpPr>
        <p:spPr>
          <a:xfrm>
            <a:off x="4003563" y="4443872"/>
            <a:ext cx="1933567" cy="4603730"/>
          </a:xfrm>
          <a:custGeom>
            <a:avLst/>
            <a:gdLst/>
            <a:ahLst/>
            <a:cxnLst/>
            <a:rect l="l" t="t" r="r" b="b"/>
            <a:pathLst>
              <a:path w="2900350" h="6905595">
                <a:moveTo>
                  <a:pt x="0" y="0"/>
                </a:moveTo>
                <a:lnTo>
                  <a:pt x="2900350" y="0"/>
                </a:lnTo>
                <a:lnTo>
                  <a:pt x="2900350" y="6905595"/>
                </a:lnTo>
                <a:lnTo>
                  <a:pt x="0" y="6905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19" name="Freeform 19"/>
          <p:cNvSpPr/>
          <p:nvPr/>
        </p:nvSpPr>
        <p:spPr>
          <a:xfrm>
            <a:off x="6663287" y="4443872"/>
            <a:ext cx="1858233" cy="4603730"/>
          </a:xfrm>
          <a:custGeom>
            <a:avLst/>
            <a:gdLst/>
            <a:ahLst/>
            <a:cxnLst/>
            <a:rect l="l" t="t" r="r" b="b"/>
            <a:pathLst>
              <a:path w="2787349" h="6905595">
                <a:moveTo>
                  <a:pt x="0" y="0"/>
                </a:moveTo>
                <a:lnTo>
                  <a:pt x="2787350" y="0"/>
                </a:lnTo>
                <a:lnTo>
                  <a:pt x="2787350" y="6905595"/>
                </a:lnTo>
                <a:lnTo>
                  <a:pt x="0" y="69055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20" name="Freeform 20"/>
          <p:cNvSpPr/>
          <p:nvPr/>
        </p:nvSpPr>
        <p:spPr>
          <a:xfrm>
            <a:off x="8118832" y="4300996"/>
            <a:ext cx="2293495" cy="4603730"/>
          </a:xfrm>
          <a:custGeom>
            <a:avLst/>
            <a:gdLst/>
            <a:ahLst/>
            <a:cxnLst/>
            <a:rect l="l" t="t" r="r" b="b"/>
            <a:pathLst>
              <a:path w="3440242" h="6905595">
                <a:moveTo>
                  <a:pt x="0" y="0"/>
                </a:moveTo>
                <a:lnTo>
                  <a:pt x="3440242" y="0"/>
                </a:lnTo>
                <a:lnTo>
                  <a:pt x="3440242" y="6905596"/>
                </a:lnTo>
                <a:lnTo>
                  <a:pt x="0" y="69055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21" name="Freeform 21"/>
          <p:cNvSpPr/>
          <p:nvPr/>
        </p:nvSpPr>
        <p:spPr>
          <a:xfrm>
            <a:off x="10532743" y="3814576"/>
            <a:ext cx="1782899" cy="4603730"/>
          </a:xfrm>
          <a:custGeom>
            <a:avLst/>
            <a:gdLst/>
            <a:ahLst/>
            <a:cxnLst/>
            <a:rect l="l" t="t" r="r" b="b"/>
            <a:pathLst>
              <a:path w="2674349" h="6905595">
                <a:moveTo>
                  <a:pt x="0" y="0"/>
                </a:moveTo>
                <a:lnTo>
                  <a:pt x="2674349" y="0"/>
                </a:lnTo>
                <a:lnTo>
                  <a:pt x="2674349" y="6905595"/>
                </a:lnTo>
                <a:lnTo>
                  <a:pt x="0" y="69055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1901139"/>
            <a:ext cx="10820400" cy="4167032"/>
            <a:chOff x="0" y="0"/>
            <a:chExt cx="4274726" cy="1646235"/>
          </a:xfrm>
        </p:grpSpPr>
        <p:sp>
          <p:nvSpPr>
            <p:cNvPr id="3" name="Freeform 3"/>
            <p:cNvSpPr/>
            <p:nvPr/>
          </p:nvSpPr>
          <p:spPr>
            <a:xfrm>
              <a:off x="0" y="0"/>
              <a:ext cx="4274726" cy="1646235"/>
            </a:xfrm>
            <a:custGeom>
              <a:avLst/>
              <a:gdLst/>
              <a:ahLst/>
              <a:cxnLst/>
              <a:rect l="l" t="t" r="r" b="b"/>
              <a:pathLst>
                <a:path w="4274726" h="1646235">
                  <a:moveTo>
                    <a:pt x="20511" y="0"/>
                  </a:moveTo>
                  <a:lnTo>
                    <a:pt x="4254215" y="0"/>
                  </a:lnTo>
                  <a:cubicBezTo>
                    <a:pt x="4259655" y="0"/>
                    <a:pt x="4264872" y="2161"/>
                    <a:pt x="4268719" y="6007"/>
                  </a:cubicBezTo>
                  <a:cubicBezTo>
                    <a:pt x="4272565" y="9854"/>
                    <a:pt x="4274726" y="15071"/>
                    <a:pt x="4274726" y="20511"/>
                  </a:cubicBezTo>
                  <a:lnTo>
                    <a:pt x="4274726" y="1625724"/>
                  </a:lnTo>
                  <a:cubicBezTo>
                    <a:pt x="4274726" y="1631164"/>
                    <a:pt x="4272565" y="1636381"/>
                    <a:pt x="4268719" y="1640228"/>
                  </a:cubicBezTo>
                  <a:cubicBezTo>
                    <a:pt x="4264872" y="1644074"/>
                    <a:pt x="4259655" y="1646235"/>
                    <a:pt x="4254215" y="1646235"/>
                  </a:cubicBezTo>
                  <a:lnTo>
                    <a:pt x="20511" y="1646235"/>
                  </a:lnTo>
                  <a:cubicBezTo>
                    <a:pt x="15071" y="1646235"/>
                    <a:pt x="9854" y="1644074"/>
                    <a:pt x="6007" y="1640228"/>
                  </a:cubicBezTo>
                  <a:cubicBezTo>
                    <a:pt x="2161" y="1636381"/>
                    <a:pt x="0" y="1631164"/>
                    <a:pt x="0" y="1625724"/>
                  </a:cubicBezTo>
                  <a:lnTo>
                    <a:pt x="0" y="20511"/>
                  </a:lnTo>
                  <a:cubicBezTo>
                    <a:pt x="0" y="15071"/>
                    <a:pt x="2161" y="9854"/>
                    <a:pt x="6007" y="6007"/>
                  </a:cubicBezTo>
                  <a:cubicBezTo>
                    <a:pt x="9854" y="2161"/>
                    <a:pt x="15071" y="0"/>
                    <a:pt x="20511" y="0"/>
                  </a:cubicBezTo>
                  <a:close/>
                </a:path>
              </a:pathLst>
            </a:custGeom>
            <a:solidFill>
              <a:srgbClr val="F4CA91"/>
            </a:solidFill>
            <a:ln w="28575" cap="rnd">
              <a:solidFill>
                <a:srgbClr val="000000"/>
              </a:solidFill>
              <a:prstDash val="solid"/>
              <a:round/>
            </a:ln>
          </p:spPr>
          <p:txBody>
            <a:bodyPr/>
            <a:lstStyle/>
            <a:p>
              <a:endParaRPr lang="en-GB" sz="1200"/>
            </a:p>
          </p:txBody>
        </p:sp>
        <p:sp>
          <p:nvSpPr>
            <p:cNvPr id="4" name="TextBox 4"/>
            <p:cNvSpPr txBox="1"/>
            <p:nvPr/>
          </p:nvSpPr>
          <p:spPr>
            <a:xfrm>
              <a:off x="0" y="-47625"/>
              <a:ext cx="4274726" cy="1693860"/>
            </a:xfrm>
            <a:prstGeom prst="rect">
              <a:avLst/>
            </a:prstGeom>
          </p:spPr>
          <p:txBody>
            <a:bodyPr lIns="33867" tIns="33867" rIns="33867" bIns="33867" rtlCol="0" anchor="ctr"/>
            <a:lstStyle/>
            <a:p>
              <a:pPr algn="ctr">
                <a:lnSpc>
                  <a:spcPts val="2459"/>
                </a:lnSpc>
              </a:pPr>
              <a:endParaRPr sz="1200"/>
            </a:p>
          </p:txBody>
        </p:sp>
      </p:grpSp>
      <p:sp>
        <p:nvSpPr>
          <p:cNvPr id="5" name="TextBox 5"/>
          <p:cNvSpPr txBox="1"/>
          <p:nvPr/>
        </p:nvSpPr>
        <p:spPr>
          <a:xfrm>
            <a:off x="685800" y="668888"/>
            <a:ext cx="10820400" cy="811441"/>
          </a:xfrm>
          <a:prstGeom prst="rect">
            <a:avLst/>
          </a:prstGeom>
        </p:spPr>
        <p:txBody>
          <a:bodyPr lIns="0" tIns="0" rIns="0" bIns="0" rtlCol="0" anchor="t">
            <a:spAutoFit/>
          </a:bodyPr>
          <a:lstStyle/>
          <a:p>
            <a:pPr algn="ctr">
              <a:lnSpc>
                <a:spcPts val="6848"/>
              </a:lnSpc>
              <a:spcBef>
                <a:spcPct val="0"/>
              </a:spcBef>
            </a:pPr>
            <a:r>
              <a:rPr lang="en-US" sz="5392">
                <a:solidFill>
                  <a:srgbClr val="423F34"/>
                </a:solidFill>
                <a:latin typeface="Open Sans Extra Bold"/>
              </a:rPr>
              <a:t>Actions</a:t>
            </a:r>
          </a:p>
        </p:txBody>
      </p:sp>
      <p:sp>
        <p:nvSpPr>
          <p:cNvPr id="6" name="TextBox 6"/>
          <p:cNvSpPr txBox="1"/>
          <p:nvPr/>
        </p:nvSpPr>
        <p:spPr>
          <a:xfrm>
            <a:off x="965200" y="2443560"/>
            <a:ext cx="8496474" cy="3022559"/>
          </a:xfrm>
          <a:prstGeom prst="rect">
            <a:avLst/>
          </a:prstGeom>
        </p:spPr>
        <p:txBody>
          <a:bodyPr lIns="0" tIns="0" rIns="0" bIns="0" rtlCol="0" anchor="t">
            <a:spAutoFit/>
          </a:bodyPr>
          <a:lstStyle/>
          <a:p>
            <a:pPr marL="518186" lvl="1" indent="-259093">
              <a:lnSpc>
                <a:spcPts val="3360"/>
              </a:lnSpc>
              <a:buFont typeface="Arial"/>
              <a:buChar char="•"/>
            </a:pPr>
            <a:r>
              <a:rPr lang="en-US" sz="2400" spc="84" dirty="0">
                <a:solidFill>
                  <a:srgbClr val="423F34"/>
                </a:solidFill>
                <a:latin typeface="Open Sans"/>
              </a:rPr>
              <a:t>Listen, actively listen</a:t>
            </a:r>
          </a:p>
          <a:p>
            <a:pPr marL="518186" lvl="1" indent="-259093">
              <a:lnSpc>
                <a:spcPts val="3360"/>
              </a:lnSpc>
              <a:buFont typeface="Arial"/>
              <a:buChar char="•"/>
            </a:pPr>
            <a:r>
              <a:rPr lang="en-US" sz="2400" spc="84" dirty="0">
                <a:solidFill>
                  <a:srgbClr val="423F34"/>
                </a:solidFill>
                <a:latin typeface="Open Sans"/>
              </a:rPr>
              <a:t>Look out for each other</a:t>
            </a:r>
          </a:p>
          <a:p>
            <a:pPr marL="518186" lvl="1" indent="-259093">
              <a:lnSpc>
                <a:spcPts val="3360"/>
              </a:lnSpc>
              <a:buFont typeface="Arial"/>
              <a:buChar char="•"/>
            </a:pPr>
            <a:r>
              <a:rPr lang="en-US" sz="2400" spc="84" dirty="0">
                <a:solidFill>
                  <a:srgbClr val="423F34"/>
                </a:solidFill>
                <a:latin typeface="Open Sans"/>
              </a:rPr>
              <a:t>Do not act for people without them</a:t>
            </a:r>
          </a:p>
          <a:p>
            <a:pPr marL="518186" lvl="1" indent="-259093">
              <a:lnSpc>
                <a:spcPts val="3360"/>
              </a:lnSpc>
              <a:buFont typeface="Arial"/>
              <a:buChar char="•"/>
            </a:pPr>
            <a:r>
              <a:rPr lang="en-US" sz="2400" spc="84" dirty="0">
                <a:solidFill>
                  <a:srgbClr val="423F34"/>
                </a:solidFill>
                <a:latin typeface="Open Sans"/>
              </a:rPr>
              <a:t>Embrace discomfort and learn from mistakes</a:t>
            </a:r>
          </a:p>
          <a:p>
            <a:pPr marL="518186" lvl="1" indent="-259093">
              <a:lnSpc>
                <a:spcPts val="3360"/>
              </a:lnSpc>
              <a:buFont typeface="Arial"/>
              <a:buChar char="•"/>
            </a:pPr>
            <a:r>
              <a:rPr lang="en-US" sz="2400" spc="84" dirty="0">
                <a:solidFill>
                  <a:srgbClr val="423F34"/>
                </a:solidFill>
                <a:latin typeface="Open Sans"/>
              </a:rPr>
              <a:t>Amplify</a:t>
            </a:r>
          </a:p>
          <a:p>
            <a:pPr marL="518186" lvl="1" indent="-259093">
              <a:lnSpc>
                <a:spcPts val="3360"/>
              </a:lnSpc>
              <a:buFont typeface="Arial"/>
              <a:buChar char="•"/>
            </a:pPr>
            <a:r>
              <a:rPr lang="en-US" sz="2400" spc="84" dirty="0">
                <a:solidFill>
                  <a:srgbClr val="423F34"/>
                </a:solidFill>
                <a:latin typeface="Open Sans"/>
              </a:rPr>
              <a:t>Don’t patronize people</a:t>
            </a:r>
          </a:p>
          <a:p>
            <a:pPr marL="518186" lvl="1" indent="-259093">
              <a:lnSpc>
                <a:spcPts val="3360"/>
              </a:lnSpc>
              <a:buFont typeface="Arial"/>
              <a:buChar char="•"/>
            </a:pPr>
            <a:r>
              <a:rPr lang="en-US" sz="2400" spc="84" dirty="0">
                <a:solidFill>
                  <a:srgbClr val="423F34"/>
                </a:solidFill>
                <a:latin typeface="Open Sans"/>
              </a:rPr>
              <a:t>Seek out perspectives different to your own</a:t>
            </a:r>
          </a:p>
        </p:txBody>
      </p:sp>
    </p:spTree>
  </p:cSld>
  <p:clrMapOvr>
    <a:masterClrMapping/>
  </p:clrMapOvr>
  <p:transition>
    <p:fade/>
  </p:transition>
</p:sld>
</file>

<file path=ppt/theme/theme1.xml><?xml version="1.0" encoding="utf-8"?>
<a:theme xmlns:a="http://schemas.openxmlformats.org/drawingml/2006/main" name="Theme1">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Theme1" id="{6E13134C-E877-445E-91A3-4000DD472A85}" vid="{2C5C950A-46A6-4D8B-BEFB-80134F3E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7DA4588C67D4BADB579CD5605472B" ma:contentTypeVersion="10" ma:contentTypeDescription="Create a new document." ma:contentTypeScope="" ma:versionID="8b12bc343363f3699b210f819a2fbfda">
  <xsd:schema xmlns:xsd="http://www.w3.org/2001/XMLSchema" xmlns:xs="http://www.w3.org/2001/XMLSchema" xmlns:p="http://schemas.microsoft.com/office/2006/metadata/properties" xmlns:ns2="a4189ba5-e770-4bca-b5d0-cec4ac3646b4" xmlns:ns3="e6617a15-db68-417d-8af8-66105e43eec8" targetNamespace="http://schemas.microsoft.com/office/2006/metadata/properties" ma:root="true" ma:fieldsID="86d951fbedc7295acb58bb8c6ce115a0" ns2:_="" ns3:_="">
    <xsd:import namespace="a4189ba5-e770-4bca-b5d0-cec4ac3646b4"/>
    <xsd:import namespace="e6617a15-db68-417d-8af8-66105e43ee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89ba5-e770-4bca-b5d0-cec4ac36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17a15-db68-417d-8af8-66105e43ee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a360ea-192c-41ba-a85a-f713395c19cd}" ma:internalName="TaxCatchAll" ma:showField="CatchAllData" ma:web="e6617a15-db68-417d-8af8-66105e43e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617a15-db68-417d-8af8-66105e43eec8" xsi:nil="true"/>
    <lcf76f155ced4ddcb4097134ff3c332f xmlns="a4189ba5-e770-4bca-b5d0-cec4ac3646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02E307-75FB-4981-8F8F-44B8EEA73F8E}">
  <ds:schemaRefs>
    <ds:schemaRef ds:uri="http://schemas.microsoft.com/sharepoint/v3/contenttype/forms"/>
  </ds:schemaRefs>
</ds:datastoreItem>
</file>

<file path=customXml/itemProps2.xml><?xml version="1.0" encoding="utf-8"?>
<ds:datastoreItem xmlns:ds="http://schemas.openxmlformats.org/officeDocument/2006/customXml" ds:itemID="{CC309748-E575-4B1F-B55C-FA3AF16A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89ba5-e770-4bca-b5d0-cec4ac3646b4"/>
    <ds:schemaRef ds:uri="e6617a15-db68-417d-8af8-66105e43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7BF70-B087-4AE3-B145-4900E94BAF2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6617a15-db68-417d-8af8-66105e43eec8"/>
    <ds:schemaRef ds:uri="a4189ba5-e770-4bca-b5d0-cec4ac3646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7046</TotalTime>
  <Words>857</Words>
  <Application>Microsoft Office PowerPoint</Application>
  <PresentationFormat>Widescreen</PresentationFormat>
  <Paragraphs>113</Paragraphs>
  <Slides>16</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Lora</vt:lpstr>
      <vt:lpstr>Open Sans</vt:lpstr>
      <vt:lpstr>Arial,Sans-Serif</vt:lpstr>
      <vt:lpstr>Arial</vt:lpstr>
      <vt:lpstr>Open Sans Extra Bold</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Active Bystander</dc:title>
  <dc:creator>Birdi, Amber</dc:creator>
  <cp:lastModifiedBy>Birdi, Amber</cp:lastModifiedBy>
  <cp:revision>7</cp:revision>
  <dcterms:created xsi:type="dcterms:W3CDTF">2024-07-11T12:10:02Z</dcterms:created>
  <dcterms:modified xsi:type="dcterms:W3CDTF">2024-08-08T14:58:20Z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0x0101004C17DA4588C67D4BADB579CD5605472B</vt:lpwstr>
  </property>
  <property fmtid="{D5CDD505-2E9C-101B-9397-08002B2CF9AE}" pid="3" name="MediaServiceImageTags">
    <vt:lpwstr/>
  </property>
</Properties>
</file>